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4" r:id="rId2"/>
  </p:sldMasterIdLst>
  <p:notesMasterIdLst>
    <p:notesMasterId r:id="rId122"/>
  </p:notesMasterIdLst>
  <p:sldIdLst>
    <p:sldId id="256" r:id="rId3"/>
    <p:sldId id="349" r:id="rId4"/>
    <p:sldId id="352" r:id="rId5"/>
    <p:sldId id="353" r:id="rId6"/>
    <p:sldId id="351" r:id="rId7"/>
    <p:sldId id="354" r:id="rId8"/>
    <p:sldId id="355" r:id="rId9"/>
    <p:sldId id="356" r:id="rId10"/>
    <p:sldId id="357" r:id="rId11"/>
    <p:sldId id="358" r:id="rId12"/>
    <p:sldId id="359" r:id="rId13"/>
    <p:sldId id="361" r:id="rId14"/>
    <p:sldId id="360" r:id="rId15"/>
    <p:sldId id="362" r:id="rId16"/>
    <p:sldId id="365" r:id="rId17"/>
    <p:sldId id="363" r:id="rId18"/>
    <p:sldId id="364" r:id="rId19"/>
    <p:sldId id="366" r:id="rId20"/>
    <p:sldId id="367" r:id="rId21"/>
    <p:sldId id="368" r:id="rId22"/>
    <p:sldId id="369" r:id="rId23"/>
    <p:sldId id="370" r:id="rId24"/>
    <p:sldId id="371" r:id="rId25"/>
    <p:sldId id="430" r:id="rId26"/>
    <p:sldId id="471" r:id="rId27"/>
    <p:sldId id="431" r:id="rId28"/>
    <p:sldId id="432" r:id="rId29"/>
    <p:sldId id="372" r:id="rId30"/>
    <p:sldId id="373" r:id="rId31"/>
    <p:sldId id="375" r:id="rId32"/>
    <p:sldId id="376" r:id="rId33"/>
    <p:sldId id="377" r:id="rId34"/>
    <p:sldId id="379" r:id="rId35"/>
    <p:sldId id="382" r:id="rId36"/>
    <p:sldId id="378" r:id="rId37"/>
    <p:sldId id="383" r:id="rId38"/>
    <p:sldId id="380" r:id="rId39"/>
    <p:sldId id="391" r:id="rId40"/>
    <p:sldId id="381" r:id="rId41"/>
    <p:sldId id="388" r:id="rId42"/>
    <p:sldId id="389" r:id="rId43"/>
    <p:sldId id="390" r:id="rId44"/>
    <p:sldId id="385" r:id="rId45"/>
    <p:sldId id="386" r:id="rId46"/>
    <p:sldId id="387" r:id="rId47"/>
    <p:sldId id="392" r:id="rId48"/>
    <p:sldId id="393" r:id="rId49"/>
    <p:sldId id="394" r:id="rId50"/>
    <p:sldId id="395" r:id="rId51"/>
    <p:sldId id="396" r:id="rId52"/>
    <p:sldId id="397" r:id="rId53"/>
    <p:sldId id="398" r:id="rId54"/>
    <p:sldId id="399" r:id="rId55"/>
    <p:sldId id="400" r:id="rId56"/>
    <p:sldId id="401" r:id="rId57"/>
    <p:sldId id="402" r:id="rId58"/>
    <p:sldId id="403" r:id="rId59"/>
    <p:sldId id="404" r:id="rId60"/>
    <p:sldId id="405" r:id="rId61"/>
    <p:sldId id="406" r:id="rId62"/>
    <p:sldId id="407" r:id="rId63"/>
    <p:sldId id="408" r:id="rId64"/>
    <p:sldId id="409" r:id="rId65"/>
    <p:sldId id="410" r:id="rId66"/>
    <p:sldId id="411" r:id="rId67"/>
    <p:sldId id="412" r:id="rId68"/>
    <p:sldId id="413" r:id="rId69"/>
    <p:sldId id="414" r:id="rId70"/>
    <p:sldId id="415" r:id="rId71"/>
    <p:sldId id="416" r:id="rId72"/>
    <p:sldId id="418" r:id="rId73"/>
    <p:sldId id="420" r:id="rId74"/>
    <p:sldId id="421" r:id="rId75"/>
    <p:sldId id="422" r:id="rId76"/>
    <p:sldId id="419" r:id="rId77"/>
    <p:sldId id="417" r:id="rId78"/>
    <p:sldId id="423" r:id="rId79"/>
    <p:sldId id="424" r:id="rId80"/>
    <p:sldId id="425" r:id="rId81"/>
    <p:sldId id="426" r:id="rId82"/>
    <p:sldId id="427" r:id="rId83"/>
    <p:sldId id="428" r:id="rId84"/>
    <p:sldId id="429" r:id="rId85"/>
    <p:sldId id="433" r:id="rId86"/>
    <p:sldId id="434" r:id="rId87"/>
    <p:sldId id="435" r:id="rId88"/>
    <p:sldId id="438" r:id="rId89"/>
    <p:sldId id="441" r:id="rId90"/>
    <p:sldId id="440" r:id="rId91"/>
    <p:sldId id="442" r:id="rId92"/>
    <p:sldId id="439" r:id="rId93"/>
    <p:sldId id="437" r:id="rId94"/>
    <p:sldId id="472" r:id="rId95"/>
    <p:sldId id="444" r:id="rId96"/>
    <p:sldId id="446" r:id="rId97"/>
    <p:sldId id="447" r:id="rId98"/>
    <p:sldId id="448" r:id="rId99"/>
    <p:sldId id="449" r:id="rId100"/>
    <p:sldId id="450" r:id="rId101"/>
    <p:sldId id="451" r:id="rId102"/>
    <p:sldId id="454" r:id="rId103"/>
    <p:sldId id="455" r:id="rId104"/>
    <p:sldId id="456" r:id="rId105"/>
    <p:sldId id="459" r:id="rId106"/>
    <p:sldId id="460" r:id="rId107"/>
    <p:sldId id="461" r:id="rId108"/>
    <p:sldId id="462" r:id="rId109"/>
    <p:sldId id="469" r:id="rId110"/>
    <p:sldId id="463" r:id="rId111"/>
    <p:sldId id="464" r:id="rId112"/>
    <p:sldId id="465" r:id="rId113"/>
    <p:sldId id="445" r:id="rId114"/>
    <p:sldId id="452" r:id="rId115"/>
    <p:sldId id="466" r:id="rId116"/>
    <p:sldId id="453" r:id="rId117"/>
    <p:sldId id="467" r:id="rId118"/>
    <p:sldId id="468" r:id="rId119"/>
    <p:sldId id="457" r:id="rId120"/>
    <p:sldId id="458" r:id="rId1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B44533-9500-448C-B3E0-64481D864BC4}">
          <p14:sldIdLst>
            <p14:sldId id="256"/>
            <p14:sldId id="349"/>
            <p14:sldId id="352"/>
            <p14:sldId id="353"/>
            <p14:sldId id="351"/>
          </p14:sldIdLst>
        </p14:section>
        <p14:section name="Electric Fields" id="{0C0CD08F-4A46-4809-8B8F-214A1CE26D78}">
          <p14:sldIdLst>
            <p14:sldId id="354"/>
            <p14:sldId id="355"/>
            <p14:sldId id="356"/>
            <p14:sldId id="357"/>
            <p14:sldId id="358"/>
          </p14:sldIdLst>
        </p14:section>
        <p14:section name="Coulomb's Law" id="{934E343C-7F6E-4AFD-B6C1-A98D364ACD8D}">
          <p14:sldIdLst>
            <p14:sldId id="359"/>
            <p14:sldId id="361"/>
            <p14:sldId id="360"/>
            <p14:sldId id="362"/>
          </p14:sldIdLst>
        </p14:section>
        <p14:section name="Electric Field Strength" id="{4DC24FA6-4020-470B-B8BD-3905A5E7BC7E}">
          <p14:sldIdLst>
            <p14:sldId id="365"/>
            <p14:sldId id="363"/>
            <p14:sldId id="364"/>
            <p14:sldId id="366"/>
            <p14:sldId id="367"/>
            <p14:sldId id="368"/>
            <p14:sldId id="369"/>
            <p14:sldId id="370"/>
            <p14:sldId id="371"/>
            <p14:sldId id="430"/>
            <p14:sldId id="471"/>
            <p14:sldId id="431"/>
            <p14:sldId id="432"/>
          </p14:sldIdLst>
        </p14:section>
        <p14:section name="Electric Potential" id="{23AF9CFB-0EBC-4939-BC78-F79CAFFC9072}">
          <p14:sldIdLst>
            <p14:sldId id="372"/>
            <p14:sldId id="373"/>
            <p14:sldId id="375"/>
            <p14:sldId id="376"/>
            <p14:sldId id="377"/>
          </p14:sldIdLst>
        </p14:section>
        <p14:section name="Magnetism" id="{D03F856D-D9FF-40ED-B705-3A483F7E7548}">
          <p14:sldIdLst>
            <p14:sldId id="379"/>
            <p14:sldId id="382"/>
            <p14:sldId id="378"/>
            <p14:sldId id="383"/>
            <p14:sldId id="380"/>
            <p14:sldId id="391"/>
            <p14:sldId id="381"/>
            <p14:sldId id="388"/>
            <p14:sldId id="389"/>
            <p14:sldId id="390"/>
          </p14:sldIdLst>
        </p14:section>
        <p14:section name="Earth's magnetic field" id="{6B9FDF8A-D1DB-4CB7-B9B2-A5DEE6384801}">
          <p14:sldIdLst>
            <p14:sldId id="385"/>
            <p14:sldId id="386"/>
            <p14:sldId id="387"/>
          </p14:sldIdLst>
        </p14:section>
        <p14:section name="Electromagnetism" id="{FBA75A5F-908F-4640-BB65-7B41572124E9}">
          <p14:sldIdLst>
            <p14:sldId id="392"/>
            <p14:sldId id="393"/>
            <p14:sldId id="394"/>
            <p14:sldId id="395"/>
            <p14:sldId id="396"/>
            <p14:sldId id="397"/>
            <p14:sldId id="398"/>
            <p14:sldId id="399"/>
          </p14:sldIdLst>
        </p14:section>
        <p14:section name="Solenoids" id="{22535658-DC96-40C5-853E-49CF0D3A2865}">
          <p14:sldIdLst>
            <p14:sldId id="400"/>
            <p14:sldId id="401"/>
            <p14:sldId id="402"/>
            <p14:sldId id="403"/>
            <p14:sldId id="404"/>
          </p14:sldIdLst>
        </p14:section>
        <p14:section name="Solenoid applications" id="{6588AAB3-6978-40DE-A1B9-ADACDF63D582}">
          <p14:sldIdLst>
            <p14:sldId id="405"/>
            <p14:sldId id="406"/>
            <p14:sldId id="407"/>
            <p14:sldId id="408"/>
          </p14:sldIdLst>
        </p14:section>
        <p14:section name="Motors" id="{3C6E5BE9-9248-4042-A7CC-F1E350392FA2}">
          <p14:sldIdLst>
            <p14:sldId id="409"/>
            <p14:sldId id="410"/>
            <p14:sldId id="411"/>
            <p14:sldId id="412"/>
            <p14:sldId id="413"/>
            <p14:sldId id="414"/>
            <p14:sldId id="415"/>
            <p14:sldId id="416"/>
            <p14:sldId id="418"/>
            <p14:sldId id="420"/>
            <p14:sldId id="421"/>
            <p14:sldId id="422"/>
            <p14:sldId id="419"/>
            <p14:sldId id="417"/>
            <p14:sldId id="423"/>
          </p14:sldIdLst>
        </p14:section>
        <p14:section name="Other uses of coils" id="{E9D2EADB-8F15-4204-83D9-0D4293121DD8}">
          <p14:sldIdLst>
            <p14:sldId id="424"/>
            <p14:sldId id="425"/>
          </p14:sldIdLst>
        </p14:section>
        <p14:section name="Force on moving charged particles" id="{8E54B605-E565-4B1A-B22A-A004818529AA}">
          <p14:sldIdLst>
            <p14:sldId id="426"/>
            <p14:sldId id="427"/>
            <p14:sldId id="428"/>
            <p14:sldId id="429"/>
            <p14:sldId id="433"/>
            <p14:sldId id="434"/>
          </p14:sldIdLst>
        </p14:section>
        <p14:section name="Induction" id="{571B732C-2434-4299-96E3-94918C494CC5}">
          <p14:sldIdLst>
            <p14:sldId id="435"/>
            <p14:sldId id="438"/>
            <p14:sldId id="441"/>
            <p14:sldId id="440"/>
            <p14:sldId id="442"/>
            <p14:sldId id="439"/>
            <p14:sldId id="437"/>
            <p14:sldId id="472"/>
            <p14:sldId id="444"/>
          </p14:sldIdLst>
        </p14:section>
        <p14:section name="Generators" id="{E22C3975-6FCA-46E0-B1FC-D507C24430BE}">
          <p14:sldIdLst>
            <p14:sldId id="446"/>
            <p14:sldId id="447"/>
            <p14:sldId id="448"/>
            <p14:sldId id="449"/>
            <p14:sldId id="450"/>
            <p14:sldId id="451"/>
          </p14:sldIdLst>
        </p14:section>
        <p14:section name="Back emf and counter torque" id="{65781DE0-99D1-4432-9465-82F3B91A25DD}">
          <p14:sldIdLst>
            <p14:sldId id="454"/>
            <p14:sldId id="455"/>
          </p14:sldIdLst>
        </p14:section>
        <p14:section name="Transformers" id="{F70B67CA-3E3A-4D89-B718-B1C2FB5AB9B8}">
          <p14:sldIdLst>
            <p14:sldId id="456"/>
            <p14:sldId id="459"/>
            <p14:sldId id="460"/>
            <p14:sldId id="461"/>
          </p14:sldIdLst>
        </p14:section>
        <p14:section name="Transmission of Power" id="{38B2788E-13D2-4E39-9467-0FAB7C7276CA}">
          <p14:sldIdLst>
            <p14:sldId id="462"/>
            <p14:sldId id="469"/>
            <p14:sldId id="463"/>
            <p14:sldId id="464"/>
            <p14:sldId id="465"/>
          </p14:sldIdLst>
        </p14:section>
        <p14:section name="Other induction applications" id="{C6A4DEFB-A13B-4076-A07B-1AD700868704}">
          <p14:sldIdLst>
            <p14:sldId id="445"/>
            <p14:sldId id="452"/>
            <p14:sldId id="466"/>
            <p14:sldId id="453"/>
            <p14:sldId id="467"/>
            <p14:sldId id="468"/>
            <p14:sldId id="457"/>
            <p14:sldId id="458"/>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7" autoAdjust="0"/>
    <p:restoredTop sz="95041" autoAdjust="0"/>
  </p:normalViewPr>
  <p:slideViewPr>
    <p:cSldViewPr snapToGrid="0">
      <p:cViewPr varScale="1">
        <p:scale>
          <a:sx n="85" d="100"/>
          <a:sy n="85" d="100"/>
        </p:scale>
        <p:origin x="48" y="12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s01.curric.kennedy.wa.edu.au\xdrive\Science\PUBLIC\YEAR%2011%20&amp;%2012%20PHYSICS\UNIT%203%20AND%204%20PHYSICS\3.2%20Electromagnetism\Resources\Sinusoidal%20graph.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a:t>Magnetic field strength against distance from wire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Sheet1!$B$2:$B$7</c:f>
              <c:numCache>
                <c:formatCode>General</c:formatCode>
                <c:ptCount val="6"/>
                <c:pt idx="0">
                  <c:v>0.1</c:v>
                </c:pt>
                <c:pt idx="1">
                  <c:v>0.2</c:v>
                </c:pt>
                <c:pt idx="2">
                  <c:v>0.4</c:v>
                </c:pt>
                <c:pt idx="3">
                  <c:v>0.6</c:v>
                </c:pt>
                <c:pt idx="4">
                  <c:v>0.8</c:v>
                </c:pt>
                <c:pt idx="5">
                  <c:v>1</c:v>
                </c:pt>
              </c:numCache>
            </c:numRef>
          </c:xVal>
          <c:yVal>
            <c:numRef>
              <c:f>Sheet1!$C$2:$C$7</c:f>
              <c:numCache>
                <c:formatCode>General</c:formatCode>
                <c:ptCount val="6"/>
                <c:pt idx="0">
                  <c:v>1.9999999999999998E-4</c:v>
                </c:pt>
                <c:pt idx="1">
                  <c:v>9.9999999999999991E-5</c:v>
                </c:pt>
                <c:pt idx="2">
                  <c:v>4.9999999999999996E-5</c:v>
                </c:pt>
                <c:pt idx="3">
                  <c:v>3.3333333333333335E-5</c:v>
                </c:pt>
                <c:pt idx="4">
                  <c:v>2.4999999999999998E-5</c:v>
                </c:pt>
                <c:pt idx="5">
                  <c:v>1.9999999999999998E-5</c:v>
                </c:pt>
              </c:numCache>
            </c:numRef>
          </c:yVal>
          <c:smooth val="1"/>
          <c:extLst>
            <c:ext xmlns:c16="http://schemas.microsoft.com/office/drawing/2014/chart" uri="{C3380CC4-5D6E-409C-BE32-E72D297353CC}">
              <c16:uniqueId val="{00000000-E8E4-4F58-9655-C792B681C12B}"/>
            </c:ext>
          </c:extLst>
        </c:ser>
        <c:dLbls>
          <c:showLegendKey val="0"/>
          <c:showVal val="0"/>
          <c:showCatName val="0"/>
          <c:showSerName val="0"/>
          <c:showPercent val="0"/>
          <c:showBubbleSize val="0"/>
        </c:dLbls>
        <c:axId val="106017536"/>
        <c:axId val="106019840"/>
      </c:scatterChart>
      <c:valAx>
        <c:axId val="1060175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a:t>Distance from wire (m)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19840"/>
        <c:crosses val="autoZero"/>
        <c:crossBetween val="midCat"/>
      </c:valAx>
      <c:valAx>
        <c:axId val="1060198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Magnetic field strength (T)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0175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1800" dirty="0"/>
              <a:t>Torque over time for simple motor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accent1"/>
              </a:solidFill>
              <a:round/>
            </a:ln>
            <a:effectLst/>
          </c:spPr>
          <c:marker>
            <c:symbol val="none"/>
          </c:marker>
          <c:xVal>
            <c:numRef>
              <c:f>Sheet1!$B$2:$B$38</c:f>
              <c:numCache>
                <c:formatCode>General</c:formatCode>
                <c:ptCount val="37"/>
                <c:pt idx="0">
                  <c:v>0</c:v>
                </c:pt>
                <c:pt idx="1">
                  <c:v>2.7777777777777779E-3</c:v>
                </c:pt>
                <c:pt idx="2">
                  <c:v>5.5555555555555558E-3</c:v>
                </c:pt>
                <c:pt idx="3">
                  <c:v>8.3333333333333332E-3</c:v>
                </c:pt>
                <c:pt idx="4">
                  <c:v>1.1111111111111112E-2</c:v>
                </c:pt>
                <c:pt idx="5">
                  <c:v>1.388888888888889E-2</c:v>
                </c:pt>
                <c:pt idx="6">
                  <c:v>1.6666666666666666E-2</c:v>
                </c:pt>
                <c:pt idx="7">
                  <c:v>1.9444444444444445E-2</c:v>
                </c:pt>
                <c:pt idx="8">
                  <c:v>2.2222222222222223E-2</c:v>
                </c:pt>
                <c:pt idx="9">
                  <c:v>2.5000000000000001E-2</c:v>
                </c:pt>
                <c:pt idx="10">
                  <c:v>2.777777777777778E-2</c:v>
                </c:pt>
                <c:pt idx="11">
                  <c:v>3.0555555555555558E-2</c:v>
                </c:pt>
                <c:pt idx="12">
                  <c:v>3.3333333333333333E-2</c:v>
                </c:pt>
                <c:pt idx="13">
                  <c:v>3.6111111111111115E-2</c:v>
                </c:pt>
                <c:pt idx="14">
                  <c:v>3.888888888888889E-2</c:v>
                </c:pt>
                <c:pt idx="15">
                  <c:v>4.1666666666666671E-2</c:v>
                </c:pt>
                <c:pt idx="16">
                  <c:v>4.4444444444444446E-2</c:v>
                </c:pt>
                <c:pt idx="17">
                  <c:v>4.7222222222222221E-2</c:v>
                </c:pt>
                <c:pt idx="18">
                  <c:v>0.05</c:v>
                </c:pt>
                <c:pt idx="19">
                  <c:v>5.2777777777777778E-2</c:v>
                </c:pt>
                <c:pt idx="20">
                  <c:v>5.5555555555555559E-2</c:v>
                </c:pt>
                <c:pt idx="21">
                  <c:v>5.8333333333333334E-2</c:v>
                </c:pt>
                <c:pt idx="22">
                  <c:v>6.1111111111111116E-2</c:v>
                </c:pt>
                <c:pt idx="23">
                  <c:v>6.3888888888888898E-2</c:v>
                </c:pt>
                <c:pt idx="24">
                  <c:v>6.6666666666666666E-2</c:v>
                </c:pt>
                <c:pt idx="25">
                  <c:v>6.9444444444444448E-2</c:v>
                </c:pt>
                <c:pt idx="26">
                  <c:v>7.2222222222222229E-2</c:v>
                </c:pt>
                <c:pt idx="27">
                  <c:v>7.4999999999999997E-2</c:v>
                </c:pt>
                <c:pt idx="28">
                  <c:v>7.7777777777777779E-2</c:v>
                </c:pt>
                <c:pt idx="29">
                  <c:v>8.0555555555555561E-2</c:v>
                </c:pt>
                <c:pt idx="30">
                  <c:v>8.3333333333333343E-2</c:v>
                </c:pt>
                <c:pt idx="31">
                  <c:v>8.611111111111111E-2</c:v>
                </c:pt>
                <c:pt idx="32">
                  <c:v>8.8888888888888892E-2</c:v>
                </c:pt>
                <c:pt idx="33">
                  <c:v>9.1666666666666674E-2</c:v>
                </c:pt>
                <c:pt idx="34">
                  <c:v>9.4444444444444442E-2</c:v>
                </c:pt>
                <c:pt idx="35">
                  <c:v>9.7222222222222224E-2</c:v>
                </c:pt>
                <c:pt idx="36">
                  <c:v>0.1</c:v>
                </c:pt>
              </c:numCache>
            </c:numRef>
          </c:xVal>
          <c:yVal>
            <c:numRef>
              <c:f>Sheet1!$E$2:$E$38</c:f>
              <c:numCache>
                <c:formatCode>General</c:formatCode>
                <c:ptCount val="37"/>
                <c:pt idx="0">
                  <c:v>1.1879999999999999</c:v>
                </c:pt>
                <c:pt idx="1">
                  <c:v>1.1699516105785031</c:v>
                </c:pt>
                <c:pt idx="2">
                  <c:v>1.1163548334936593</c:v>
                </c:pt>
                <c:pt idx="3">
                  <c:v>1.0288381796959132</c:v>
                </c:pt>
                <c:pt idx="4">
                  <c:v>0.91006079842534582</c:v>
                </c:pt>
                <c:pt idx="5">
                  <c:v>0.76363168030760875</c:v>
                </c:pt>
                <c:pt idx="6">
                  <c:v>0.59400000000000008</c:v>
                </c:pt>
                <c:pt idx="7">
                  <c:v>0.40631993027089452</c:v>
                </c:pt>
                <c:pt idx="8">
                  <c:v>0.20629403506831331</c:v>
                </c:pt>
                <c:pt idx="9">
                  <c:v>7.2773818221572019E-17</c:v>
                </c:pt>
                <c:pt idx="10">
                  <c:v>0.2062940350683132</c:v>
                </c:pt>
                <c:pt idx="11">
                  <c:v>0.40631993027089441</c:v>
                </c:pt>
                <c:pt idx="12">
                  <c:v>0.59399999999999975</c:v>
                </c:pt>
                <c:pt idx="13">
                  <c:v>0.76363168030760875</c:v>
                </c:pt>
                <c:pt idx="14">
                  <c:v>0.91006079842534571</c:v>
                </c:pt>
                <c:pt idx="15">
                  <c:v>1.0288381796959132</c:v>
                </c:pt>
                <c:pt idx="16">
                  <c:v>1.116354833493659</c:v>
                </c:pt>
                <c:pt idx="17">
                  <c:v>1.1699516105785031</c:v>
                </c:pt>
                <c:pt idx="18">
                  <c:v>1.1879999999999999</c:v>
                </c:pt>
                <c:pt idx="19">
                  <c:v>1.1699516105785031</c:v>
                </c:pt>
                <c:pt idx="20">
                  <c:v>1.1163548334936593</c:v>
                </c:pt>
                <c:pt idx="21">
                  <c:v>1.028838179695913</c:v>
                </c:pt>
                <c:pt idx="22">
                  <c:v>0.91006079842534582</c:v>
                </c:pt>
                <c:pt idx="23">
                  <c:v>0.76363168030760886</c:v>
                </c:pt>
                <c:pt idx="24">
                  <c:v>0.59400000000000053</c:v>
                </c:pt>
                <c:pt idx="25">
                  <c:v>0.40631993027089419</c:v>
                </c:pt>
                <c:pt idx="26">
                  <c:v>0.20629403506831323</c:v>
                </c:pt>
                <c:pt idx="27">
                  <c:v>2.1832145466471607E-16</c:v>
                </c:pt>
                <c:pt idx="28">
                  <c:v>0.20629403506831279</c:v>
                </c:pt>
                <c:pt idx="29">
                  <c:v>0.40631993027089475</c:v>
                </c:pt>
                <c:pt idx="30">
                  <c:v>0.59400000000000008</c:v>
                </c:pt>
                <c:pt idx="31">
                  <c:v>0.76363168030760864</c:v>
                </c:pt>
                <c:pt idx="32">
                  <c:v>0.9100607984253456</c:v>
                </c:pt>
                <c:pt idx="33">
                  <c:v>1.0288381796959127</c:v>
                </c:pt>
                <c:pt idx="34">
                  <c:v>1.1163548334936593</c:v>
                </c:pt>
                <c:pt idx="35">
                  <c:v>1.1699516105785031</c:v>
                </c:pt>
                <c:pt idx="36">
                  <c:v>1.1879999999999999</c:v>
                </c:pt>
              </c:numCache>
            </c:numRef>
          </c:yVal>
          <c:smooth val="1"/>
          <c:extLst>
            <c:ext xmlns:c16="http://schemas.microsoft.com/office/drawing/2014/chart" uri="{C3380CC4-5D6E-409C-BE32-E72D297353CC}">
              <c16:uniqueId val="{00000000-3608-4429-956C-2FF56C207C0E}"/>
            </c:ext>
          </c:extLst>
        </c:ser>
        <c:dLbls>
          <c:showLegendKey val="0"/>
          <c:showVal val="0"/>
          <c:showCatName val="0"/>
          <c:showSerName val="0"/>
          <c:showPercent val="0"/>
          <c:showBubbleSize val="0"/>
        </c:dLbls>
        <c:axId val="108488576"/>
        <c:axId val="108498944"/>
      </c:scatterChart>
      <c:valAx>
        <c:axId val="108488576"/>
        <c:scaling>
          <c:orientation val="minMax"/>
          <c:max val="0.1"/>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dirty="0"/>
                  <a:t>Time (s</a:t>
                </a:r>
                <a:r>
                  <a:rPr lang="en-AU" dirty="0"/>
                  <a:t>)</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98944"/>
        <c:crosses val="autoZero"/>
        <c:crossBetween val="midCat"/>
      </c:valAx>
      <c:valAx>
        <c:axId val="108498944"/>
        <c:scaling>
          <c:orientation val="minMax"/>
          <c:max val="1.2"/>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200" dirty="0"/>
                  <a:t>Torque (N 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48857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none"/>
          </c:marker>
          <c:xVal>
            <c:numRef>
              <c:f>'DC Generator'!$C$9:$C$57</c:f>
              <c:numCache>
                <c:formatCode>General</c:formatCode>
                <c:ptCount val="49"/>
                <c:pt idx="0">
                  <c:v>0</c:v>
                </c:pt>
                <c:pt idx="1">
                  <c:v>2.5000000000000001E-3</c:v>
                </c:pt>
                <c:pt idx="2">
                  <c:v>5.0000000000000001E-3</c:v>
                </c:pt>
                <c:pt idx="3">
                  <c:v>7.4999999999999997E-3</c:v>
                </c:pt>
                <c:pt idx="4">
                  <c:v>0.01</c:v>
                </c:pt>
                <c:pt idx="5">
                  <c:v>1.2500000000000001E-2</c:v>
                </c:pt>
                <c:pt idx="6">
                  <c:v>1.4999999999999999E-2</c:v>
                </c:pt>
                <c:pt idx="7">
                  <c:v>1.7500000000000002E-2</c:v>
                </c:pt>
                <c:pt idx="8">
                  <c:v>0.02</c:v>
                </c:pt>
                <c:pt idx="9">
                  <c:v>2.2499999999999999E-2</c:v>
                </c:pt>
                <c:pt idx="10">
                  <c:v>2.5000000000000001E-2</c:v>
                </c:pt>
                <c:pt idx="11">
                  <c:v>2.75E-2</c:v>
                </c:pt>
                <c:pt idx="12">
                  <c:v>0.03</c:v>
                </c:pt>
                <c:pt idx="13">
                  <c:v>3.2500000000000001E-2</c:v>
                </c:pt>
                <c:pt idx="14">
                  <c:v>3.5000000000000003E-2</c:v>
                </c:pt>
                <c:pt idx="15">
                  <c:v>3.7499999999999999E-2</c:v>
                </c:pt>
                <c:pt idx="16">
                  <c:v>0.04</c:v>
                </c:pt>
                <c:pt idx="17">
                  <c:v>4.2500000000000003E-2</c:v>
                </c:pt>
                <c:pt idx="18">
                  <c:v>4.4999999999999998E-2</c:v>
                </c:pt>
                <c:pt idx="19">
                  <c:v>4.7500000000000001E-2</c:v>
                </c:pt>
                <c:pt idx="20">
                  <c:v>0.05</c:v>
                </c:pt>
                <c:pt idx="21">
                  <c:v>5.2499999999999998E-2</c:v>
                </c:pt>
                <c:pt idx="22">
                  <c:v>5.5E-2</c:v>
                </c:pt>
                <c:pt idx="23">
                  <c:v>5.7500000000000002E-2</c:v>
                </c:pt>
                <c:pt idx="24">
                  <c:v>0.06</c:v>
                </c:pt>
                <c:pt idx="25">
                  <c:v>6.25E-2</c:v>
                </c:pt>
                <c:pt idx="26">
                  <c:v>6.5000000000000002E-2</c:v>
                </c:pt>
                <c:pt idx="27">
                  <c:v>6.7500000000000004E-2</c:v>
                </c:pt>
                <c:pt idx="28">
                  <c:v>7.0000000000000007E-2</c:v>
                </c:pt>
                <c:pt idx="29">
                  <c:v>7.2499999999999995E-2</c:v>
                </c:pt>
                <c:pt idx="30">
                  <c:v>7.4999999999999997E-2</c:v>
                </c:pt>
                <c:pt idx="31">
                  <c:v>7.7499999999999999E-2</c:v>
                </c:pt>
                <c:pt idx="32">
                  <c:v>0.08</c:v>
                </c:pt>
                <c:pt idx="33">
                  <c:v>8.2500000000000004E-2</c:v>
                </c:pt>
                <c:pt idx="34">
                  <c:v>8.5000000000000006E-2</c:v>
                </c:pt>
                <c:pt idx="35">
                  <c:v>8.7499999999999994E-2</c:v>
                </c:pt>
                <c:pt idx="36">
                  <c:v>0.09</c:v>
                </c:pt>
                <c:pt idx="37">
                  <c:v>9.2499999999999999E-2</c:v>
                </c:pt>
                <c:pt idx="38">
                  <c:v>9.5000000000000001E-2</c:v>
                </c:pt>
                <c:pt idx="39">
                  <c:v>9.7500000000000003E-2</c:v>
                </c:pt>
                <c:pt idx="40">
                  <c:v>0.1</c:v>
                </c:pt>
                <c:pt idx="41">
                  <c:v>0.10249999999999999</c:v>
                </c:pt>
                <c:pt idx="42">
                  <c:v>0.105</c:v>
                </c:pt>
                <c:pt idx="43">
                  <c:v>0.1075</c:v>
                </c:pt>
                <c:pt idx="44">
                  <c:v>0.11</c:v>
                </c:pt>
                <c:pt idx="45">
                  <c:v>0.1125</c:v>
                </c:pt>
                <c:pt idx="46">
                  <c:v>0.115</c:v>
                </c:pt>
                <c:pt idx="47">
                  <c:v>0.11749999999999999</c:v>
                </c:pt>
                <c:pt idx="48">
                  <c:v>0.12</c:v>
                </c:pt>
              </c:numCache>
            </c:numRef>
          </c:xVal>
          <c:yVal>
            <c:numRef>
              <c:f>'DC Generator'!$D$9:$D$57</c:f>
              <c:numCache>
                <c:formatCode>General</c:formatCode>
                <c:ptCount val="49"/>
                <c:pt idx="0">
                  <c:v>62.8</c:v>
                </c:pt>
                <c:pt idx="1">
                  <c:v>58.019634641708805</c:v>
                </c:pt>
                <c:pt idx="2">
                  <c:v>44.406305858515175</c:v>
                </c:pt>
                <c:pt idx="3">
                  <c:v>24.032519552527638</c:v>
                </c:pt>
                <c:pt idx="4">
                  <c:v>0</c:v>
                </c:pt>
                <c:pt idx="5">
                  <c:v>24.032519552527638</c:v>
                </c:pt>
                <c:pt idx="6">
                  <c:v>44.406305858515175</c:v>
                </c:pt>
                <c:pt idx="7">
                  <c:v>58.019634641708805</c:v>
                </c:pt>
                <c:pt idx="8">
                  <c:v>62.8</c:v>
                </c:pt>
                <c:pt idx="9">
                  <c:v>58.019634641708805</c:v>
                </c:pt>
                <c:pt idx="10">
                  <c:v>44.406305858515175</c:v>
                </c:pt>
                <c:pt idx="11">
                  <c:v>24.032519552527638</c:v>
                </c:pt>
                <c:pt idx="12">
                  <c:v>0</c:v>
                </c:pt>
                <c:pt idx="13">
                  <c:v>24.032519552527638</c:v>
                </c:pt>
                <c:pt idx="14">
                  <c:v>44.406305858515175</c:v>
                </c:pt>
                <c:pt idx="15">
                  <c:v>58.019634641708805</c:v>
                </c:pt>
                <c:pt idx="16">
                  <c:v>62.8</c:v>
                </c:pt>
                <c:pt idx="17">
                  <c:v>58.019634641708805</c:v>
                </c:pt>
                <c:pt idx="18">
                  <c:v>44.406305858515175</c:v>
                </c:pt>
                <c:pt idx="19">
                  <c:v>24.032519552527638</c:v>
                </c:pt>
                <c:pt idx="20">
                  <c:v>0</c:v>
                </c:pt>
                <c:pt idx="21">
                  <c:v>24.032519552527638</c:v>
                </c:pt>
                <c:pt idx="22">
                  <c:v>44.406305858515175</c:v>
                </c:pt>
                <c:pt idx="23">
                  <c:v>58.019634641708805</c:v>
                </c:pt>
                <c:pt idx="24">
                  <c:v>62.8</c:v>
                </c:pt>
                <c:pt idx="25">
                  <c:v>58.019634641708805</c:v>
                </c:pt>
                <c:pt idx="26">
                  <c:v>44.406305858515175</c:v>
                </c:pt>
                <c:pt idx="27">
                  <c:v>24.032519552527638</c:v>
                </c:pt>
                <c:pt idx="28">
                  <c:v>0</c:v>
                </c:pt>
                <c:pt idx="29">
                  <c:v>24.032519552527638</c:v>
                </c:pt>
                <c:pt idx="30">
                  <c:v>44.406305858515175</c:v>
                </c:pt>
                <c:pt idx="31">
                  <c:v>58.019634641708805</c:v>
                </c:pt>
                <c:pt idx="32">
                  <c:v>62.8</c:v>
                </c:pt>
                <c:pt idx="33">
                  <c:v>58.019634641708805</c:v>
                </c:pt>
                <c:pt idx="34">
                  <c:v>44.406305858515175</c:v>
                </c:pt>
                <c:pt idx="35">
                  <c:v>24.032519552527638</c:v>
                </c:pt>
                <c:pt idx="36">
                  <c:v>0</c:v>
                </c:pt>
                <c:pt idx="37">
                  <c:v>24.032519552527638</c:v>
                </c:pt>
                <c:pt idx="38">
                  <c:v>44.406305858515175</c:v>
                </c:pt>
                <c:pt idx="39">
                  <c:v>58.019634641708805</c:v>
                </c:pt>
                <c:pt idx="40">
                  <c:v>62.8</c:v>
                </c:pt>
                <c:pt idx="41">
                  <c:v>58.019634641708805</c:v>
                </c:pt>
                <c:pt idx="42">
                  <c:v>44.406305858515175</c:v>
                </c:pt>
                <c:pt idx="43">
                  <c:v>24.032519552527638</c:v>
                </c:pt>
                <c:pt idx="44">
                  <c:v>0</c:v>
                </c:pt>
                <c:pt idx="45">
                  <c:v>24.032519552527638</c:v>
                </c:pt>
                <c:pt idx="46">
                  <c:v>44.406305858515175</c:v>
                </c:pt>
                <c:pt idx="47">
                  <c:v>58.019634641708805</c:v>
                </c:pt>
                <c:pt idx="48">
                  <c:v>62.8</c:v>
                </c:pt>
              </c:numCache>
            </c:numRef>
          </c:yVal>
          <c:smooth val="1"/>
          <c:extLst>
            <c:ext xmlns:c16="http://schemas.microsoft.com/office/drawing/2014/chart" uri="{C3380CC4-5D6E-409C-BE32-E72D297353CC}">
              <c16:uniqueId val="{00000000-8B79-4EEA-BE64-7B2695DE9B8F}"/>
            </c:ext>
          </c:extLst>
        </c:ser>
        <c:dLbls>
          <c:showLegendKey val="0"/>
          <c:showVal val="0"/>
          <c:showCatName val="0"/>
          <c:showSerName val="0"/>
          <c:showPercent val="0"/>
          <c:showBubbleSize val="0"/>
        </c:dLbls>
        <c:axId val="112609152"/>
        <c:axId val="112623616"/>
      </c:scatterChart>
      <c:valAx>
        <c:axId val="112609152"/>
        <c:scaling>
          <c:orientation val="minMax"/>
          <c:max val="0.12000000000000001"/>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time (s)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623616"/>
        <c:crosses val="autoZero"/>
        <c:crossBetween val="midCat"/>
      </c:valAx>
      <c:valAx>
        <c:axId val="112623616"/>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emf (V)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609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F96D1B-1DCA-4D5C-84BA-E3D229DC27EF}" type="datetimeFigureOut">
              <a:rPr lang="en-AU" smtClean="0"/>
              <a:t>5/09/2021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FB532-93CD-47C9-911B-DB6F0255634C}" type="slidenum">
              <a:rPr lang="en-AU" smtClean="0"/>
              <a:t>‹#›</a:t>
            </a:fld>
            <a:endParaRPr lang="en-AU"/>
          </a:p>
        </p:txBody>
      </p:sp>
    </p:spTree>
    <p:extLst>
      <p:ext uri="{BB962C8B-B14F-4D97-AF65-F5344CB8AC3E}">
        <p14:creationId xmlns:p14="http://schemas.microsoft.com/office/powerpoint/2010/main" val="1269064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26FB532-93CD-47C9-911B-DB6F0255634C}" type="slidenum">
              <a:rPr lang="en-AU" smtClean="0"/>
              <a:t>2</a:t>
            </a:fld>
            <a:endParaRPr lang="en-AU"/>
          </a:p>
        </p:txBody>
      </p:sp>
    </p:spTree>
    <p:extLst>
      <p:ext uri="{BB962C8B-B14F-4D97-AF65-F5344CB8AC3E}">
        <p14:creationId xmlns:p14="http://schemas.microsoft.com/office/powerpoint/2010/main" val="7994768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76D23A6-E6EE-4E9C-86FF-FC540EE80463}" type="datetimeFigureOut">
              <a:rPr lang="en-AU" smtClean="0"/>
              <a:t>5/09/2021</a:t>
            </a:fld>
            <a:endParaRPr lang="en-AU"/>
          </a:p>
        </p:txBody>
      </p:sp>
      <p:sp>
        <p:nvSpPr>
          <p:cNvPr id="5" name="Footer Placeholder 4"/>
          <p:cNvSpPr>
            <a:spLocks noGrp="1"/>
          </p:cNvSpPr>
          <p:nvPr>
            <p:ph type="ftr" sz="quarter" idx="11"/>
          </p:nvPr>
        </p:nvSpPr>
        <p:spPr>
          <a:xfrm>
            <a:off x="1876424" y="5410201"/>
            <a:ext cx="5124886" cy="365125"/>
          </a:xfrm>
        </p:spPr>
        <p:txBody>
          <a:bodyPr/>
          <a:lstStyle/>
          <a:p>
            <a:endParaRPr lang="en-AU"/>
          </a:p>
        </p:txBody>
      </p:sp>
      <p:sp>
        <p:nvSpPr>
          <p:cNvPr id="6" name="Slide Number Placeholder 5"/>
          <p:cNvSpPr>
            <a:spLocks noGrp="1"/>
          </p:cNvSpPr>
          <p:nvPr>
            <p:ph type="sldNum" sz="quarter" idx="12"/>
          </p:nvPr>
        </p:nvSpPr>
        <p:spPr>
          <a:xfrm>
            <a:off x="9896911" y="5410199"/>
            <a:ext cx="771089" cy="365125"/>
          </a:xfrm>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23790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t>5/09/2021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1759066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t>5/09/2021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2034838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t>5/09/2021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ED1F08-485E-428F-A40F-BE4072213DFD}" type="slidenum">
              <a:rPr lang="en-AU" smtClean="0"/>
              <a:t>‹#›</a:t>
            </a:fld>
            <a:endParaRPr lang="en-AU"/>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05800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t>5/09/2021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4278115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6D23A6-E6EE-4E9C-86FF-FC540EE80463}" type="datetimeFigureOut">
              <a:rPr lang="en-AU" smtClean="0"/>
              <a:t>5/09/2021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3588140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6D23A6-E6EE-4E9C-86FF-FC540EE80463}" type="datetimeFigureOut">
              <a:rPr lang="en-AU" smtClean="0"/>
              <a:t>5/09/2021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2592446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D23A6-E6EE-4E9C-86FF-FC540EE80463}" type="datetimeFigureOut">
              <a:rPr lang="en-AU" smtClean="0"/>
              <a:t>5/09/2021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4175223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D23A6-E6EE-4E9C-86FF-FC540EE80463}" type="datetimeFigureOut">
              <a:rPr lang="en-AU" smtClean="0"/>
              <a:t>5/09/2021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3495611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5" name="Footer Placeholder 4"/>
          <p:cNvSpPr>
            <a:spLocks noGrp="1"/>
          </p:cNvSpPr>
          <p:nvPr>
            <p:ph type="ftr" sz="quarter" idx="11"/>
          </p:nvPr>
        </p:nvSpPr>
        <p:spPr>
          <a:xfrm>
            <a:off x="1876424" y="5410201"/>
            <a:ext cx="5124886" cy="365125"/>
          </a:xfrm>
        </p:spPr>
        <p:txBody>
          <a:bodyPr/>
          <a:lstStyle/>
          <a:p>
            <a:endParaRPr lang="en-AU">
              <a:solidFill>
                <a:prstClr val="white">
                  <a:tint val="75000"/>
                </a:prstClr>
              </a:solidFill>
            </a:endParaRPr>
          </a:p>
        </p:txBody>
      </p:sp>
      <p:sp>
        <p:nvSpPr>
          <p:cNvPr id="6" name="Slide Number Placeholder 5"/>
          <p:cNvSpPr>
            <a:spLocks noGrp="1"/>
          </p:cNvSpPr>
          <p:nvPr>
            <p:ph type="sldNum" sz="quarter" idx="12"/>
          </p:nvPr>
        </p:nvSpPr>
        <p:spPr>
          <a:xfrm>
            <a:off x="9896911" y="5410199"/>
            <a:ext cx="771089" cy="365125"/>
          </a:xfrm>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2423882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856532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D23A6-E6EE-4E9C-86FF-FC540EE80463}" type="datetimeFigureOut">
              <a:rPr lang="en-AU" smtClean="0"/>
              <a:t>5/09/2021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2710596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3012491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prstClr>
              </a:solidFill>
            </a:endParaRPr>
          </a:p>
        </p:txBody>
      </p:sp>
      <p:sp>
        <p:nvSpPr>
          <p:cNvPr id="7" name="Slide Number Placeholder 6"/>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33676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8" name="Footer Placeholder 7"/>
          <p:cNvSpPr>
            <a:spLocks noGrp="1"/>
          </p:cNvSpPr>
          <p:nvPr>
            <p:ph type="ftr" sz="quarter" idx="11"/>
          </p:nvPr>
        </p:nvSpPr>
        <p:spPr/>
        <p:txBody>
          <a:bodyPr/>
          <a:lstStyle/>
          <a:p>
            <a:endParaRPr lang="en-AU">
              <a:solidFill>
                <a:prstClr val="white">
                  <a:tint val="75000"/>
                </a:prstClr>
              </a:solidFill>
            </a:endParaRPr>
          </a:p>
        </p:txBody>
      </p:sp>
      <p:sp>
        <p:nvSpPr>
          <p:cNvPr id="9" name="Slide Number Placeholder 8"/>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166098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4" name="Footer Placeholder 3"/>
          <p:cNvSpPr>
            <a:spLocks noGrp="1"/>
          </p:cNvSpPr>
          <p:nvPr>
            <p:ph type="ftr" sz="quarter" idx="11"/>
          </p:nvPr>
        </p:nvSpPr>
        <p:spPr/>
        <p:txBody>
          <a:bodyPr/>
          <a:lstStyle/>
          <a:p>
            <a:endParaRPr lang="en-AU">
              <a:solidFill>
                <a:prstClr val="white">
                  <a:tint val="75000"/>
                </a:prstClr>
              </a:solidFill>
            </a:endParaRPr>
          </a:p>
        </p:txBody>
      </p:sp>
      <p:sp>
        <p:nvSpPr>
          <p:cNvPr id="5" name="Slide Number Placeholder 4"/>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4040301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3" name="Footer Placeholder 2"/>
          <p:cNvSpPr>
            <a:spLocks noGrp="1"/>
          </p:cNvSpPr>
          <p:nvPr>
            <p:ph type="ftr" sz="quarter" idx="11"/>
          </p:nvPr>
        </p:nvSpPr>
        <p:spPr/>
        <p:txBody>
          <a:bodyPr/>
          <a:lstStyle/>
          <a:p>
            <a:endParaRPr lang="en-AU">
              <a:solidFill>
                <a:prstClr val="white">
                  <a:tint val="75000"/>
                </a:prstClr>
              </a:solidFill>
            </a:endParaRPr>
          </a:p>
        </p:txBody>
      </p:sp>
      <p:sp>
        <p:nvSpPr>
          <p:cNvPr id="4" name="Slide Number Placeholder 3"/>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6316074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prstClr>
              </a:solidFill>
            </a:endParaRPr>
          </a:p>
        </p:txBody>
      </p:sp>
      <p:sp>
        <p:nvSpPr>
          <p:cNvPr id="7" name="Slide Number Placeholder 6"/>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4842401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prstClr>
              </a:solidFill>
            </a:endParaRPr>
          </a:p>
        </p:txBody>
      </p:sp>
      <p:sp>
        <p:nvSpPr>
          <p:cNvPr id="7" name="Slide Number Placeholder 6"/>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458939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prstClr>
              </a:solidFill>
            </a:endParaRPr>
          </a:p>
        </p:txBody>
      </p:sp>
      <p:sp>
        <p:nvSpPr>
          <p:cNvPr id="7" name="Slide Number Placeholder 6"/>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843437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prstClr>
              </a:solidFill>
            </a:endParaRPr>
          </a:p>
        </p:txBody>
      </p:sp>
      <p:sp>
        <p:nvSpPr>
          <p:cNvPr id="7" name="Slide Number Placeholder 6"/>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6118256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prstClr>
              </a:solidFill>
            </a:endParaRPr>
          </a:p>
        </p:txBody>
      </p:sp>
      <p:sp>
        <p:nvSpPr>
          <p:cNvPr id="7" name="Slide Number Placeholder 6"/>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white"/>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914400"/>
            <a:r>
              <a:rPr lang="en-US" sz="8000" dirty="0">
                <a:solidFill>
                  <a:prstClr val="white"/>
                </a:solidFill>
                <a:effectLst/>
              </a:rPr>
              <a:t>”</a:t>
            </a:r>
          </a:p>
        </p:txBody>
      </p:sp>
    </p:spTree>
    <p:extLst>
      <p:ext uri="{BB962C8B-B14F-4D97-AF65-F5344CB8AC3E}">
        <p14:creationId xmlns:p14="http://schemas.microsoft.com/office/powerpoint/2010/main" val="1736254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6D23A6-E6EE-4E9C-86FF-FC540EE80463}" type="datetimeFigureOut">
              <a:rPr lang="en-AU" smtClean="0"/>
              <a:t>5/09/2021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14089347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6" name="Footer Placeholder 5"/>
          <p:cNvSpPr>
            <a:spLocks noGrp="1"/>
          </p:cNvSpPr>
          <p:nvPr>
            <p:ph type="ftr" sz="quarter" idx="11"/>
          </p:nvPr>
        </p:nvSpPr>
        <p:spPr/>
        <p:txBody>
          <a:bodyPr/>
          <a:lstStyle/>
          <a:p>
            <a:endParaRPr lang="en-AU">
              <a:solidFill>
                <a:prstClr val="white">
                  <a:tint val="75000"/>
                </a:prstClr>
              </a:solidFill>
            </a:endParaRPr>
          </a:p>
        </p:txBody>
      </p:sp>
      <p:sp>
        <p:nvSpPr>
          <p:cNvPr id="7" name="Slide Number Placeholder 6"/>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502886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4" name="Footer Placeholder 3"/>
          <p:cNvSpPr>
            <a:spLocks noGrp="1"/>
          </p:cNvSpPr>
          <p:nvPr>
            <p:ph type="ftr" sz="quarter" idx="11"/>
          </p:nvPr>
        </p:nvSpPr>
        <p:spPr/>
        <p:txBody>
          <a:bodyPr/>
          <a:lstStyle/>
          <a:p>
            <a:endParaRPr lang="en-AU">
              <a:solidFill>
                <a:prstClr val="white">
                  <a:tint val="75000"/>
                </a:prstClr>
              </a:solidFill>
            </a:endParaRPr>
          </a:p>
        </p:txBody>
      </p:sp>
      <p:sp>
        <p:nvSpPr>
          <p:cNvPr id="5" name="Slide Number Placeholder 4"/>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2100067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4" name="Footer Placeholder 3"/>
          <p:cNvSpPr>
            <a:spLocks noGrp="1"/>
          </p:cNvSpPr>
          <p:nvPr>
            <p:ph type="ftr" sz="quarter" idx="11"/>
          </p:nvPr>
        </p:nvSpPr>
        <p:spPr/>
        <p:txBody>
          <a:bodyPr/>
          <a:lstStyle/>
          <a:p>
            <a:endParaRPr lang="en-AU">
              <a:solidFill>
                <a:prstClr val="white">
                  <a:tint val="75000"/>
                </a:prstClr>
              </a:solidFill>
            </a:endParaRPr>
          </a:p>
        </p:txBody>
      </p:sp>
      <p:sp>
        <p:nvSpPr>
          <p:cNvPr id="5" name="Slide Number Placeholder 4"/>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5783948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829621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D23A6-E6EE-4E9C-86FF-FC540EE80463}" type="datetimeFigureOut">
              <a:rPr lang="en-AU" smtClean="0">
                <a:solidFill>
                  <a:prstClr val="white">
                    <a:tint val="75000"/>
                  </a:prstClr>
                </a:solidFill>
              </a:rPr>
              <a:pPr/>
              <a:t>5/09/2021</a:t>
            </a:fld>
            <a:endParaRPr lang="en-AU">
              <a:solidFill>
                <a:prstClr val="white">
                  <a:tint val="75000"/>
                </a:prstClr>
              </a:solidFill>
            </a:endParaRPr>
          </a:p>
        </p:txBody>
      </p:sp>
      <p:sp>
        <p:nvSpPr>
          <p:cNvPr id="5" name="Footer Placeholder 4"/>
          <p:cNvSpPr>
            <a:spLocks noGrp="1"/>
          </p:cNvSpPr>
          <p:nvPr>
            <p:ph type="ftr" sz="quarter" idx="11"/>
          </p:nvPr>
        </p:nvSpPr>
        <p:spPr/>
        <p:txBody>
          <a:bodyPr/>
          <a:lstStyle/>
          <a:p>
            <a:endParaRPr lang="en-AU">
              <a:solidFill>
                <a:prstClr val="white">
                  <a:tint val="75000"/>
                </a:prstClr>
              </a:solidFill>
            </a:endParaRPr>
          </a:p>
        </p:txBody>
      </p:sp>
      <p:sp>
        <p:nvSpPr>
          <p:cNvPr id="6" name="Slide Number Placeholder 5"/>
          <p:cNvSpPr>
            <a:spLocks noGrp="1"/>
          </p:cNvSpPr>
          <p:nvPr>
            <p:ph type="sldNum" sz="quarter" idx="12"/>
          </p:nvPr>
        </p:nvSpPr>
        <p:spPr/>
        <p:txBody>
          <a:bodyPr/>
          <a:lstStyle/>
          <a:p>
            <a:fld id="{30ED1F08-485E-428F-A40F-BE4072213DFD}" type="slidenum">
              <a:rPr lang="en-AU" smtClean="0">
                <a:solidFill>
                  <a:prstClr val="white">
                    <a:tint val="75000"/>
                  </a:prstClr>
                </a:solidFill>
              </a:rPr>
              <a:pPr/>
              <a:t>‹#›</a:t>
            </a:fld>
            <a:endParaRPr lang="en-AU">
              <a:solidFill>
                <a:prstClr val="white">
                  <a:tint val="75000"/>
                </a:prstClr>
              </a:solidFill>
            </a:endParaRPr>
          </a:p>
        </p:txBody>
      </p:sp>
    </p:spTree>
    <p:extLst>
      <p:ext uri="{BB962C8B-B14F-4D97-AF65-F5344CB8AC3E}">
        <p14:creationId xmlns:p14="http://schemas.microsoft.com/office/powerpoint/2010/main" val="130673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76D23A6-E6EE-4E9C-86FF-FC540EE80463}" type="datetimeFigureOut">
              <a:rPr lang="en-AU" smtClean="0"/>
              <a:t>5/09/2021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194069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76D23A6-E6EE-4E9C-86FF-FC540EE80463}" type="datetimeFigureOut">
              <a:rPr lang="en-AU" smtClean="0"/>
              <a:t>5/09/2021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1870740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76D23A6-E6EE-4E9C-86FF-FC540EE80463}" type="datetimeFigureOut">
              <a:rPr lang="en-AU" smtClean="0"/>
              <a:t>5/09/2021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3024662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D23A6-E6EE-4E9C-86FF-FC540EE80463}" type="datetimeFigureOut">
              <a:rPr lang="en-AU" smtClean="0"/>
              <a:t>5/09/2021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617655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t>5/09/2021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3329603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76D23A6-E6EE-4E9C-86FF-FC540EE80463}" type="datetimeFigureOut">
              <a:rPr lang="en-AU" smtClean="0"/>
              <a:t>5/09/2021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0ED1F08-485E-428F-A40F-BE4072213DFD}" type="slidenum">
              <a:rPr lang="en-AU" smtClean="0"/>
              <a:t>‹#›</a:t>
            </a:fld>
            <a:endParaRPr lang="en-AU"/>
          </a:p>
        </p:txBody>
      </p:sp>
    </p:spTree>
    <p:extLst>
      <p:ext uri="{BB962C8B-B14F-4D97-AF65-F5344CB8AC3E}">
        <p14:creationId xmlns:p14="http://schemas.microsoft.com/office/powerpoint/2010/main" val="3226162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76D23A6-E6EE-4E9C-86FF-FC540EE80463}" type="datetimeFigureOut">
              <a:rPr lang="en-AU" smtClean="0"/>
              <a:t>5/09/2021</a:t>
            </a:fld>
            <a:endParaRPr lang="en-AU"/>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D1F08-485E-428F-A40F-BE4072213DFD}" type="slidenum">
              <a:rPr lang="en-AU" smtClean="0"/>
              <a:t>‹#›</a:t>
            </a:fld>
            <a:endParaRPr lang="en-AU"/>
          </a:p>
        </p:txBody>
      </p:sp>
    </p:spTree>
    <p:extLst>
      <p:ext uri="{BB962C8B-B14F-4D97-AF65-F5344CB8AC3E}">
        <p14:creationId xmlns:p14="http://schemas.microsoft.com/office/powerpoint/2010/main" val="211291203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914400"/>
            <a:fld id="{076D23A6-E6EE-4E9C-86FF-FC540EE80463}" type="datetimeFigureOut">
              <a:rPr lang="en-AU" smtClean="0">
                <a:solidFill>
                  <a:prstClr val="white">
                    <a:tint val="75000"/>
                  </a:prstClr>
                </a:solidFill>
              </a:rPr>
              <a:pPr defTabSz="914400"/>
              <a:t>5/09/2021</a:t>
            </a:fld>
            <a:endParaRPr lang="en-AU">
              <a:solidFill>
                <a:prstClr val="white">
                  <a:tint val="75000"/>
                </a:prstClr>
              </a:solidFill>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defTabSz="914400"/>
            <a:endParaRPr lang="en-AU">
              <a:solidFill>
                <a:prstClr val="white">
                  <a:tint val="75000"/>
                </a:prstClr>
              </a:solidFill>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914400"/>
            <a:fld id="{30ED1F08-485E-428F-A40F-BE4072213DFD}" type="slidenum">
              <a:rPr lang="en-AU" smtClean="0">
                <a:solidFill>
                  <a:prstClr val="white">
                    <a:tint val="75000"/>
                  </a:prstClr>
                </a:solidFill>
              </a:rPr>
              <a:pPr defTabSz="914400"/>
              <a:t>‹#›</a:t>
            </a:fld>
            <a:endParaRPr lang="en-AU">
              <a:solidFill>
                <a:prstClr val="white">
                  <a:tint val="75000"/>
                </a:prstClr>
              </a:solidFill>
            </a:endParaRPr>
          </a:p>
        </p:txBody>
      </p:sp>
    </p:spTree>
    <p:extLst>
      <p:ext uri="{BB962C8B-B14F-4D97-AF65-F5344CB8AC3E}">
        <p14:creationId xmlns:p14="http://schemas.microsoft.com/office/powerpoint/2010/main" val="2151160826"/>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03.xml"/><Relationship Id="rId3" Type="http://schemas.openxmlformats.org/officeDocument/2006/relationships/slide" Target="slide33.xml"/><Relationship Id="rId7" Type="http://schemas.openxmlformats.org/officeDocument/2006/relationships/slide" Target="slide95.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86.xml"/><Relationship Id="rId5" Type="http://schemas.openxmlformats.org/officeDocument/2006/relationships/slide" Target="slide70.xml"/><Relationship Id="rId4" Type="http://schemas.openxmlformats.org/officeDocument/2006/relationships/slide" Target="slide46.xml"/><Relationship Id="rId9" Type="http://schemas.openxmlformats.org/officeDocument/2006/relationships/slide" Target="slide10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0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enior-secondary.scsa.wa.edu.au/syllabus-and-support-materials/science/physic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youtube.com/watch?v=nwnjYERS66U"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flashphysics.org/electricField.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hyperphysics.phy-astr.gsu.edu/hbase/Solids/ferro.html"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4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7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electrical-engineering-portal.com/4-types-of-dc-motors-and-their-characteristics"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4.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9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9.xml"/></Relationships>
</file>

<file path=ppt/slides/_rels/slide9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D628C-B82F-4DA5-A187-B710CCA723A7}"/>
              </a:ext>
            </a:extLst>
          </p:cNvPr>
          <p:cNvSpPr>
            <a:spLocks noGrp="1"/>
          </p:cNvSpPr>
          <p:nvPr>
            <p:ph type="ctrTitle"/>
          </p:nvPr>
        </p:nvSpPr>
        <p:spPr/>
        <p:txBody>
          <a:bodyPr/>
          <a:lstStyle/>
          <a:p>
            <a:r>
              <a:rPr lang="en-US" dirty="0"/>
              <a:t>Electromagnetism</a:t>
            </a:r>
            <a:endParaRPr lang="en-AU" dirty="0"/>
          </a:p>
        </p:txBody>
      </p:sp>
      <p:sp>
        <p:nvSpPr>
          <p:cNvPr id="3" name="Subtitle 2">
            <a:extLst>
              <a:ext uri="{FF2B5EF4-FFF2-40B4-BE49-F238E27FC236}">
                <a16:creationId xmlns:a16="http://schemas.microsoft.com/office/drawing/2014/main" id="{D23AA615-2953-44F1-B669-8A2606CA3D63}"/>
              </a:ext>
            </a:extLst>
          </p:cNvPr>
          <p:cNvSpPr>
            <a:spLocks noGrp="1"/>
          </p:cNvSpPr>
          <p:nvPr>
            <p:ph type="subTitle" idx="1"/>
          </p:nvPr>
        </p:nvSpPr>
        <p:spPr>
          <a:xfrm>
            <a:off x="1876424" y="3602038"/>
            <a:ext cx="8791575" cy="1134719"/>
          </a:xfrm>
        </p:spPr>
        <p:txBody>
          <a:bodyPr numCol="3">
            <a:normAutofit fontScale="25000" lnSpcReduction="20000"/>
          </a:bodyPr>
          <a:lstStyle/>
          <a:p>
            <a:r>
              <a:rPr lang="en-US" sz="6400" dirty="0">
                <a:hlinkClick r:id="rId2" action="ppaction://hlinksldjump"/>
              </a:rPr>
              <a:t>Electric fields</a:t>
            </a:r>
            <a:endParaRPr lang="en-US" sz="6400" dirty="0"/>
          </a:p>
          <a:p>
            <a:r>
              <a:rPr lang="en-US" sz="6400" dirty="0">
                <a:hlinkClick r:id="rId3" action="ppaction://hlinksldjump"/>
              </a:rPr>
              <a:t>Magnetism</a:t>
            </a:r>
            <a:endParaRPr lang="en-US" sz="6400" dirty="0"/>
          </a:p>
          <a:p>
            <a:r>
              <a:rPr lang="en-US" sz="6400" dirty="0">
                <a:hlinkClick r:id="rId4" action="ppaction://hlinksldjump"/>
              </a:rPr>
              <a:t>Electromagnetism</a:t>
            </a:r>
            <a:endParaRPr lang="en-US" sz="6400" dirty="0"/>
          </a:p>
          <a:p>
            <a:br>
              <a:rPr lang="en-US" sz="6400" dirty="0"/>
            </a:br>
            <a:r>
              <a:rPr lang="en-US" sz="6400" dirty="0">
                <a:hlinkClick r:id="rId5" action="ppaction://hlinksldjump"/>
              </a:rPr>
              <a:t>Motors</a:t>
            </a:r>
            <a:endParaRPr lang="en-US" sz="6400" dirty="0"/>
          </a:p>
          <a:p>
            <a:r>
              <a:rPr lang="en-US" sz="6400" dirty="0">
                <a:hlinkClick r:id="rId6" action="ppaction://hlinksldjump"/>
              </a:rPr>
              <a:t>Induction</a:t>
            </a:r>
            <a:endParaRPr lang="en-US" sz="6400" dirty="0"/>
          </a:p>
          <a:p>
            <a:r>
              <a:rPr lang="en-US" sz="6400" dirty="0">
                <a:hlinkClick r:id="rId7" action="ppaction://hlinksldjump"/>
              </a:rPr>
              <a:t>Generators</a:t>
            </a:r>
            <a:endParaRPr lang="en-US" sz="6400" dirty="0"/>
          </a:p>
          <a:p>
            <a:br>
              <a:rPr lang="en-US" sz="6400" dirty="0"/>
            </a:br>
            <a:r>
              <a:rPr lang="en-US" sz="6400" dirty="0">
                <a:hlinkClick r:id="rId8" action="ppaction://hlinksldjump"/>
              </a:rPr>
              <a:t>Transformers</a:t>
            </a:r>
            <a:endParaRPr lang="en-US" sz="6400" dirty="0"/>
          </a:p>
          <a:p>
            <a:r>
              <a:rPr lang="en-US" sz="6400" dirty="0">
                <a:hlinkClick r:id="rId9" action="ppaction://hlinksldjump"/>
              </a:rPr>
              <a:t>Power Transmission</a:t>
            </a:r>
            <a:endParaRPr lang="en-US" sz="6400" dirty="0"/>
          </a:p>
          <a:p>
            <a:endParaRPr lang="en-US" sz="6400" dirty="0"/>
          </a:p>
          <a:p>
            <a:endParaRPr lang="en-AU" dirty="0"/>
          </a:p>
        </p:txBody>
      </p:sp>
    </p:spTree>
    <p:extLst>
      <p:ext uri="{BB962C8B-B14F-4D97-AF65-F5344CB8AC3E}">
        <p14:creationId xmlns:p14="http://schemas.microsoft.com/office/powerpoint/2010/main" val="629136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6074-793C-4051-9D06-0157639E2233}"/>
              </a:ext>
            </a:extLst>
          </p:cNvPr>
          <p:cNvSpPr>
            <a:spLocks noGrp="1"/>
          </p:cNvSpPr>
          <p:nvPr>
            <p:ph type="title"/>
          </p:nvPr>
        </p:nvSpPr>
        <p:spPr/>
        <p:txBody>
          <a:bodyPr/>
          <a:lstStyle/>
          <a:p>
            <a:r>
              <a:rPr lang="en-US" dirty="0"/>
              <a:t>Lines of equipotential</a:t>
            </a:r>
            <a:endParaRPr lang="en-AU" dirty="0"/>
          </a:p>
        </p:txBody>
      </p:sp>
      <p:sp>
        <p:nvSpPr>
          <p:cNvPr id="3" name="Content Placeholder 2">
            <a:extLst>
              <a:ext uri="{FF2B5EF4-FFF2-40B4-BE49-F238E27FC236}">
                <a16:creationId xmlns:a16="http://schemas.microsoft.com/office/drawing/2014/main" id="{FE3240DD-9C1B-44D1-9207-EEF2BA4214DA}"/>
              </a:ext>
            </a:extLst>
          </p:cNvPr>
          <p:cNvSpPr>
            <a:spLocks noGrp="1"/>
          </p:cNvSpPr>
          <p:nvPr>
            <p:ph idx="1"/>
          </p:nvPr>
        </p:nvSpPr>
        <p:spPr/>
        <p:txBody>
          <a:bodyPr/>
          <a:lstStyle/>
          <a:p>
            <a:pPr marL="0" indent="0">
              <a:buNone/>
            </a:pPr>
            <a:r>
              <a:rPr lang="en-US" dirty="0"/>
              <a:t>Unlike point charges					Parallel plates</a:t>
            </a:r>
            <a:endParaRPr lang="en-AU" dirty="0"/>
          </a:p>
        </p:txBody>
      </p:sp>
      <p:grpSp>
        <p:nvGrpSpPr>
          <p:cNvPr id="7" name="Group 6">
            <a:extLst>
              <a:ext uri="{FF2B5EF4-FFF2-40B4-BE49-F238E27FC236}">
                <a16:creationId xmlns:a16="http://schemas.microsoft.com/office/drawing/2014/main" id="{855C9BD0-5B20-42B9-BE8B-17DBD70A9904}"/>
              </a:ext>
            </a:extLst>
          </p:cNvPr>
          <p:cNvGrpSpPr/>
          <p:nvPr/>
        </p:nvGrpSpPr>
        <p:grpSpPr>
          <a:xfrm>
            <a:off x="245739" y="3077731"/>
            <a:ext cx="4674782" cy="2141651"/>
            <a:chOff x="283839" y="3218701"/>
            <a:chExt cx="4674782" cy="2141651"/>
          </a:xfrm>
        </p:grpSpPr>
        <p:grpSp>
          <p:nvGrpSpPr>
            <p:cNvPr id="5" name="Group 4">
              <a:extLst>
                <a:ext uri="{FF2B5EF4-FFF2-40B4-BE49-F238E27FC236}">
                  <a16:creationId xmlns:a16="http://schemas.microsoft.com/office/drawing/2014/main" id="{9693A21A-4FE5-4B96-ACD8-90E72605898D}"/>
                </a:ext>
              </a:extLst>
            </p:cNvPr>
            <p:cNvGrpSpPr/>
            <p:nvPr/>
          </p:nvGrpSpPr>
          <p:grpSpPr>
            <a:xfrm>
              <a:off x="283839" y="3946461"/>
              <a:ext cx="1756804" cy="695165"/>
              <a:chOff x="283839" y="3946461"/>
              <a:chExt cx="1756804" cy="695165"/>
            </a:xfrm>
          </p:grpSpPr>
          <p:sp>
            <p:nvSpPr>
              <p:cNvPr id="33" name="Oval 32">
                <a:extLst>
                  <a:ext uri="{FF2B5EF4-FFF2-40B4-BE49-F238E27FC236}">
                    <a16:creationId xmlns:a16="http://schemas.microsoft.com/office/drawing/2014/main" id="{55A82F60-DFD8-449B-AA7B-F2F5139F839E}"/>
                  </a:ext>
                </a:extLst>
              </p:cNvPr>
              <p:cNvSpPr/>
              <p:nvPr/>
            </p:nvSpPr>
            <p:spPr>
              <a:xfrm>
                <a:off x="1657766" y="4108094"/>
                <a:ext cx="382877" cy="3693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cxnSp>
            <p:nvCxnSpPr>
              <p:cNvPr id="35" name="Straight Arrow Connector 34">
                <a:extLst>
                  <a:ext uri="{FF2B5EF4-FFF2-40B4-BE49-F238E27FC236}">
                    <a16:creationId xmlns:a16="http://schemas.microsoft.com/office/drawing/2014/main" id="{60C8D8DD-ED8A-4B97-AE71-23520C3C21E3}"/>
                  </a:ext>
                </a:extLst>
              </p:cNvPr>
              <p:cNvCxnSpPr>
                <a:cxnSpLocks/>
              </p:cNvCxnSpPr>
              <p:nvPr/>
            </p:nvCxnSpPr>
            <p:spPr>
              <a:xfrm rot="12122092">
                <a:off x="290579" y="3946461"/>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A208C5C-071E-46E5-919C-A062A6716631}"/>
                  </a:ext>
                </a:extLst>
              </p:cNvPr>
              <p:cNvCxnSpPr>
                <a:cxnSpLocks/>
              </p:cNvCxnSpPr>
              <p:nvPr/>
            </p:nvCxnSpPr>
            <p:spPr>
              <a:xfrm rot="9422092">
                <a:off x="283839" y="4641626"/>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5" name="Oval 44">
              <a:extLst>
                <a:ext uri="{FF2B5EF4-FFF2-40B4-BE49-F238E27FC236}">
                  <a16:creationId xmlns:a16="http://schemas.microsoft.com/office/drawing/2014/main" id="{6B217E28-E214-438A-8A20-DDFC7DD7131B}"/>
                </a:ext>
              </a:extLst>
            </p:cNvPr>
            <p:cNvSpPr/>
            <p:nvPr/>
          </p:nvSpPr>
          <p:spPr>
            <a:xfrm flipH="1">
              <a:off x="3201817" y="4108094"/>
              <a:ext cx="382877" cy="3693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AU" dirty="0"/>
            </a:p>
          </p:txBody>
        </p:sp>
        <p:cxnSp>
          <p:nvCxnSpPr>
            <p:cNvPr id="46" name="Straight Arrow Connector 45">
              <a:extLst>
                <a:ext uri="{FF2B5EF4-FFF2-40B4-BE49-F238E27FC236}">
                  <a16:creationId xmlns:a16="http://schemas.microsoft.com/office/drawing/2014/main" id="{5DF77583-F795-4DDF-9774-E1978F7D321B}"/>
                </a:ext>
              </a:extLst>
            </p:cNvPr>
            <p:cNvCxnSpPr>
              <a:cxnSpLocks/>
            </p:cNvCxnSpPr>
            <p:nvPr/>
          </p:nvCxnSpPr>
          <p:spPr>
            <a:xfrm rot="9477908" flipH="1">
              <a:off x="3511881" y="3946461"/>
              <a:ext cx="1440000" cy="0"/>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1D781FF-2DA8-4F8D-B840-506C8AB1BED7}"/>
                </a:ext>
              </a:extLst>
            </p:cNvPr>
            <p:cNvCxnSpPr>
              <a:cxnSpLocks/>
            </p:cNvCxnSpPr>
            <p:nvPr/>
          </p:nvCxnSpPr>
          <p:spPr>
            <a:xfrm rot="12177908" flipH="1">
              <a:off x="3518621" y="4641626"/>
              <a:ext cx="1440000" cy="0"/>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Arc 5">
              <a:extLst>
                <a:ext uri="{FF2B5EF4-FFF2-40B4-BE49-F238E27FC236}">
                  <a16:creationId xmlns:a16="http://schemas.microsoft.com/office/drawing/2014/main" id="{CD958415-6505-4500-B158-6C14BE69B9FA}"/>
                </a:ext>
              </a:extLst>
            </p:cNvPr>
            <p:cNvSpPr/>
            <p:nvPr/>
          </p:nvSpPr>
          <p:spPr>
            <a:xfrm>
              <a:off x="1842608" y="4054251"/>
              <a:ext cx="1552846" cy="656802"/>
            </a:xfrm>
            <a:prstGeom prst="arc">
              <a:avLst>
                <a:gd name="adj1" fmla="val 11897825"/>
                <a:gd name="adj2" fmla="val 2051653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4" name="Arc 53">
              <a:extLst>
                <a:ext uri="{FF2B5EF4-FFF2-40B4-BE49-F238E27FC236}">
                  <a16:creationId xmlns:a16="http://schemas.microsoft.com/office/drawing/2014/main" id="{DD1C6085-FC3E-45E6-BB51-9CE45607D538}"/>
                </a:ext>
              </a:extLst>
            </p:cNvPr>
            <p:cNvSpPr/>
            <p:nvPr/>
          </p:nvSpPr>
          <p:spPr>
            <a:xfrm flipV="1">
              <a:off x="1840409" y="3876884"/>
              <a:ext cx="1552846" cy="656802"/>
            </a:xfrm>
            <a:prstGeom prst="arc">
              <a:avLst>
                <a:gd name="adj1" fmla="val 11897825"/>
                <a:gd name="adj2" fmla="val 2051653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5" name="Arc 54">
              <a:extLst>
                <a:ext uri="{FF2B5EF4-FFF2-40B4-BE49-F238E27FC236}">
                  <a16:creationId xmlns:a16="http://schemas.microsoft.com/office/drawing/2014/main" id="{8D8B91F0-E7F6-4828-9456-2D54B66FEB5F}"/>
                </a:ext>
              </a:extLst>
            </p:cNvPr>
            <p:cNvSpPr/>
            <p:nvPr/>
          </p:nvSpPr>
          <p:spPr>
            <a:xfrm flipV="1">
              <a:off x="1899297" y="3709711"/>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6" name="Arc 55">
              <a:extLst>
                <a:ext uri="{FF2B5EF4-FFF2-40B4-BE49-F238E27FC236}">
                  <a16:creationId xmlns:a16="http://schemas.microsoft.com/office/drawing/2014/main" id="{9873E375-BF20-4EBD-8891-EA19D661DAC6}"/>
                </a:ext>
              </a:extLst>
            </p:cNvPr>
            <p:cNvSpPr/>
            <p:nvPr/>
          </p:nvSpPr>
          <p:spPr>
            <a:xfrm>
              <a:off x="1901786" y="3658564"/>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7" name="Arc 56">
              <a:extLst>
                <a:ext uri="{FF2B5EF4-FFF2-40B4-BE49-F238E27FC236}">
                  <a16:creationId xmlns:a16="http://schemas.microsoft.com/office/drawing/2014/main" id="{CCAF4804-12C1-4FF8-B9B3-F2AD1B34CCE9}"/>
                </a:ext>
              </a:extLst>
            </p:cNvPr>
            <p:cNvSpPr/>
            <p:nvPr/>
          </p:nvSpPr>
          <p:spPr>
            <a:xfrm flipV="1">
              <a:off x="1691760" y="4132311"/>
              <a:ext cx="1872712" cy="1228041"/>
            </a:xfrm>
            <a:prstGeom prst="arc">
              <a:avLst>
                <a:gd name="adj1" fmla="val 9698778"/>
                <a:gd name="adj2" fmla="val 112380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8" name="Arc 57">
              <a:extLst>
                <a:ext uri="{FF2B5EF4-FFF2-40B4-BE49-F238E27FC236}">
                  <a16:creationId xmlns:a16="http://schemas.microsoft.com/office/drawing/2014/main" id="{A14EC09F-3332-4B65-80BE-9E1C51A767D9}"/>
                </a:ext>
              </a:extLst>
            </p:cNvPr>
            <p:cNvSpPr/>
            <p:nvPr/>
          </p:nvSpPr>
          <p:spPr>
            <a:xfrm>
              <a:off x="1691760" y="3218701"/>
              <a:ext cx="1872712" cy="1228041"/>
            </a:xfrm>
            <a:prstGeom prst="arc">
              <a:avLst>
                <a:gd name="adj1" fmla="val 9698778"/>
                <a:gd name="adj2" fmla="val 112380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10" name="Group 9">
            <a:extLst>
              <a:ext uri="{FF2B5EF4-FFF2-40B4-BE49-F238E27FC236}">
                <a16:creationId xmlns:a16="http://schemas.microsoft.com/office/drawing/2014/main" id="{92B25636-B541-483E-99A3-65BED5BC66CF}"/>
              </a:ext>
            </a:extLst>
          </p:cNvPr>
          <p:cNvGrpSpPr/>
          <p:nvPr/>
        </p:nvGrpSpPr>
        <p:grpSpPr>
          <a:xfrm>
            <a:off x="6490853" y="3143459"/>
            <a:ext cx="4309110" cy="1539643"/>
            <a:chOff x="6096000" y="2849880"/>
            <a:chExt cx="4309110" cy="1539643"/>
          </a:xfrm>
        </p:grpSpPr>
        <p:sp>
          <p:nvSpPr>
            <p:cNvPr id="9" name="Rectangle 8">
              <a:extLst>
                <a:ext uri="{FF2B5EF4-FFF2-40B4-BE49-F238E27FC236}">
                  <a16:creationId xmlns:a16="http://schemas.microsoft.com/office/drawing/2014/main" id="{3FBE3D83-F558-4C19-99F7-11BC073C0017}"/>
                </a:ext>
              </a:extLst>
            </p:cNvPr>
            <p:cNvSpPr/>
            <p:nvPr/>
          </p:nvSpPr>
          <p:spPr>
            <a:xfrm>
              <a:off x="6096000" y="2849880"/>
              <a:ext cx="4309110" cy="1485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sp>
          <p:nvSpPr>
            <p:cNvPr id="60" name="Rectangle 59">
              <a:extLst>
                <a:ext uri="{FF2B5EF4-FFF2-40B4-BE49-F238E27FC236}">
                  <a16:creationId xmlns:a16="http://schemas.microsoft.com/office/drawing/2014/main" id="{7DF1AC49-8C26-4A5C-8445-782DBD7975BF}"/>
                </a:ext>
              </a:extLst>
            </p:cNvPr>
            <p:cNvSpPr/>
            <p:nvPr/>
          </p:nvSpPr>
          <p:spPr>
            <a:xfrm>
              <a:off x="6096000" y="4240933"/>
              <a:ext cx="4309110" cy="1485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AU" dirty="0"/>
            </a:p>
          </p:txBody>
        </p:sp>
      </p:grpSp>
      <p:cxnSp>
        <p:nvCxnSpPr>
          <p:cNvPr id="16" name="Straight Arrow Connector 15">
            <a:extLst>
              <a:ext uri="{FF2B5EF4-FFF2-40B4-BE49-F238E27FC236}">
                <a16:creationId xmlns:a16="http://schemas.microsoft.com/office/drawing/2014/main" id="{66D8ED67-14E3-47C9-B3A0-79967EF6A5E1}"/>
              </a:ext>
            </a:extLst>
          </p:cNvPr>
          <p:cNvCxnSpPr>
            <a:cxnSpLocks/>
            <a:stCxn id="9" idx="2"/>
            <a:endCxn id="60" idx="0"/>
          </p:cNvCxnSpPr>
          <p:nvPr/>
        </p:nvCxnSpPr>
        <p:spPr>
          <a:xfrm>
            <a:off x="8645408" y="3292049"/>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959421C-CBE5-4793-9037-C2B3B748E3FC}"/>
              </a:ext>
            </a:extLst>
          </p:cNvPr>
          <p:cNvCxnSpPr/>
          <p:nvPr/>
        </p:nvCxnSpPr>
        <p:spPr>
          <a:xfrm>
            <a:off x="9102608" y="3292048"/>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8803BCD-0FFE-4C67-85F2-43CADDC4039E}"/>
              </a:ext>
            </a:extLst>
          </p:cNvPr>
          <p:cNvCxnSpPr/>
          <p:nvPr/>
        </p:nvCxnSpPr>
        <p:spPr>
          <a:xfrm>
            <a:off x="9555998" y="3292048"/>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CA2F8B8-07C5-4327-8D76-A3039A02C3BB}"/>
              </a:ext>
            </a:extLst>
          </p:cNvPr>
          <p:cNvCxnSpPr/>
          <p:nvPr/>
        </p:nvCxnSpPr>
        <p:spPr>
          <a:xfrm>
            <a:off x="818820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6768B83-A579-4DE7-A4DF-1A7BC329537F}"/>
              </a:ext>
            </a:extLst>
          </p:cNvPr>
          <p:cNvCxnSpPr/>
          <p:nvPr/>
        </p:nvCxnSpPr>
        <p:spPr>
          <a:xfrm>
            <a:off x="757860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741461E-B82A-4667-97B2-CD05613DCD62}"/>
              </a:ext>
            </a:extLst>
          </p:cNvPr>
          <p:cNvCxnSpPr/>
          <p:nvPr/>
        </p:nvCxnSpPr>
        <p:spPr>
          <a:xfrm>
            <a:off x="711759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CA62FE7-BE28-4CD9-9208-EF82FCE44FD3}"/>
              </a:ext>
            </a:extLst>
          </p:cNvPr>
          <p:cNvCxnSpPr/>
          <p:nvPr/>
        </p:nvCxnSpPr>
        <p:spPr>
          <a:xfrm>
            <a:off x="665277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72202BF-F672-4409-A45A-FD28E587A11C}"/>
              </a:ext>
            </a:extLst>
          </p:cNvPr>
          <p:cNvCxnSpPr/>
          <p:nvPr/>
        </p:nvCxnSpPr>
        <p:spPr>
          <a:xfrm>
            <a:off x="1001700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E7F6F7E-50FD-4E45-A08D-C72AB16B1A20}"/>
              </a:ext>
            </a:extLst>
          </p:cNvPr>
          <p:cNvCxnSpPr/>
          <p:nvPr/>
        </p:nvCxnSpPr>
        <p:spPr>
          <a:xfrm>
            <a:off x="10466588" y="329176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8" name="Arc 87">
            <a:extLst>
              <a:ext uri="{FF2B5EF4-FFF2-40B4-BE49-F238E27FC236}">
                <a16:creationId xmlns:a16="http://schemas.microsoft.com/office/drawing/2014/main" id="{CCE2B1E0-EF3E-4562-9A89-F1E4CD5A98CC}"/>
              </a:ext>
            </a:extLst>
          </p:cNvPr>
          <p:cNvSpPr/>
          <p:nvPr/>
        </p:nvSpPr>
        <p:spPr>
          <a:xfrm rot="5400000">
            <a:off x="9927209" y="3297006"/>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9" name="Arc 88">
            <a:extLst>
              <a:ext uri="{FF2B5EF4-FFF2-40B4-BE49-F238E27FC236}">
                <a16:creationId xmlns:a16="http://schemas.microsoft.com/office/drawing/2014/main" id="{1E1FF66D-A54F-42BA-82BA-E543F4B41158}"/>
              </a:ext>
            </a:extLst>
          </p:cNvPr>
          <p:cNvSpPr/>
          <p:nvPr/>
        </p:nvSpPr>
        <p:spPr>
          <a:xfrm rot="16200000" flipH="1">
            <a:off x="5919851" y="3297007"/>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0C0A6C75-8D08-4B3B-A7E9-3A087DA55980}"/>
              </a:ext>
            </a:extLst>
          </p:cNvPr>
          <p:cNvCxnSpPr/>
          <p:nvPr/>
        </p:nvCxnSpPr>
        <p:spPr>
          <a:xfrm>
            <a:off x="2576946" y="2766192"/>
            <a:ext cx="0" cy="324000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A21418BE-870D-425D-96C0-493E49788A64}"/>
              </a:ext>
            </a:extLst>
          </p:cNvPr>
          <p:cNvGrpSpPr/>
          <p:nvPr/>
        </p:nvGrpSpPr>
        <p:grpSpPr>
          <a:xfrm>
            <a:off x="-744605" y="2942109"/>
            <a:ext cx="3171582" cy="2379009"/>
            <a:chOff x="-744605" y="2942109"/>
            <a:chExt cx="3171582" cy="2379009"/>
          </a:xfrm>
        </p:grpSpPr>
        <p:sp>
          <p:nvSpPr>
            <p:cNvPr id="11" name="Arc 10">
              <a:extLst>
                <a:ext uri="{FF2B5EF4-FFF2-40B4-BE49-F238E27FC236}">
                  <a16:creationId xmlns:a16="http://schemas.microsoft.com/office/drawing/2014/main" id="{33068ED7-322F-4C52-849A-66662A58D4F1}"/>
                </a:ext>
              </a:extLst>
            </p:cNvPr>
            <p:cNvSpPr/>
            <p:nvPr/>
          </p:nvSpPr>
          <p:spPr>
            <a:xfrm>
              <a:off x="-744605" y="2942109"/>
              <a:ext cx="3171582" cy="2379009"/>
            </a:xfrm>
            <a:prstGeom prst="arc">
              <a:avLst>
                <a:gd name="adj1" fmla="val 17648581"/>
                <a:gd name="adj2" fmla="val 3906910"/>
              </a:avLst>
            </a:prstGeom>
            <a:noFill/>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38" name="Arc 37">
              <a:extLst>
                <a:ext uri="{FF2B5EF4-FFF2-40B4-BE49-F238E27FC236}">
                  <a16:creationId xmlns:a16="http://schemas.microsoft.com/office/drawing/2014/main" id="{5C95D0AF-7C04-4530-9A85-C6D585A44D48}"/>
                </a:ext>
              </a:extLst>
            </p:cNvPr>
            <p:cNvSpPr/>
            <p:nvPr/>
          </p:nvSpPr>
          <p:spPr>
            <a:xfrm>
              <a:off x="1221488" y="3549931"/>
              <a:ext cx="1035434" cy="1133172"/>
            </a:xfrm>
            <a:prstGeom prst="arc">
              <a:avLst>
                <a:gd name="adj1" fmla="val 14936897"/>
                <a:gd name="adj2" fmla="val 7033938"/>
              </a:avLst>
            </a:prstGeom>
            <a:noFill/>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B1C7E8E8-2677-49C8-A885-CE6818939AA7}"/>
              </a:ext>
            </a:extLst>
          </p:cNvPr>
          <p:cNvGrpSpPr/>
          <p:nvPr/>
        </p:nvGrpSpPr>
        <p:grpSpPr>
          <a:xfrm flipH="1">
            <a:off x="2736100" y="2962293"/>
            <a:ext cx="3171582" cy="2379009"/>
            <a:chOff x="-744605" y="2942109"/>
            <a:chExt cx="3171582" cy="2379009"/>
          </a:xfrm>
        </p:grpSpPr>
        <p:sp>
          <p:nvSpPr>
            <p:cNvPr id="40" name="Arc 39">
              <a:extLst>
                <a:ext uri="{FF2B5EF4-FFF2-40B4-BE49-F238E27FC236}">
                  <a16:creationId xmlns:a16="http://schemas.microsoft.com/office/drawing/2014/main" id="{E21E7E9D-BDBB-461B-A687-D2EB79E32832}"/>
                </a:ext>
              </a:extLst>
            </p:cNvPr>
            <p:cNvSpPr/>
            <p:nvPr/>
          </p:nvSpPr>
          <p:spPr>
            <a:xfrm>
              <a:off x="-744605" y="2942109"/>
              <a:ext cx="3171582" cy="2379009"/>
            </a:xfrm>
            <a:prstGeom prst="arc">
              <a:avLst>
                <a:gd name="adj1" fmla="val 17648581"/>
                <a:gd name="adj2" fmla="val 3906910"/>
              </a:avLst>
            </a:prstGeom>
            <a:noFill/>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1" name="Arc 40">
              <a:extLst>
                <a:ext uri="{FF2B5EF4-FFF2-40B4-BE49-F238E27FC236}">
                  <a16:creationId xmlns:a16="http://schemas.microsoft.com/office/drawing/2014/main" id="{41031D18-4529-4EF6-9CCC-7C0F69071F8B}"/>
                </a:ext>
              </a:extLst>
            </p:cNvPr>
            <p:cNvSpPr/>
            <p:nvPr/>
          </p:nvSpPr>
          <p:spPr>
            <a:xfrm>
              <a:off x="1221488" y="3549931"/>
              <a:ext cx="1035434" cy="1133172"/>
            </a:xfrm>
            <a:prstGeom prst="arc">
              <a:avLst>
                <a:gd name="adj1" fmla="val 14936897"/>
                <a:gd name="adj2" fmla="val 7033938"/>
              </a:avLst>
            </a:prstGeom>
            <a:noFill/>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cxnSp>
        <p:nvCxnSpPr>
          <p:cNvPr id="42" name="Straight Connector 41">
            <a:extLst>
              <a:ext uri="{FF2B5EF4-FFF2-40B4-BE49-F238E27FC236}">
                <a16:creationId xmlns:a16="http://schemas.microsoft.com/office/drawing/2014/main" id="{F1D6701B-1DC8-48D2-AF3B-F8D4E766BB82}"/>
              </a:ext>
            </a:extLst>
          </p:cNvPr>
          <p:cNvCxnSpPr>
            <a:cxnSpLocks/>
          </p:cNvCxnSpPr>
          <p:nvPr/>
        </p:nvCxnSpPr>
        <p:spPr>
          <a:xfrm flipH="1">
            <a:off x="6418408" y="4238909"/>
            <a:ext cx="4426930" cy="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60E8D51-91FD-40EA-93B4-3771059EFA39}"/>
              </a:ext>
            </a:extLst>
          </p:cNvPr>
          <p:cNvCxnSpPr>
            <a:cxnSpLocks/>
          </p:cNvCxnSpPr>
          <p:nvPr/>
        </p:nvCxnSpPr>
        <p:spPr>
          <a:xfrm flipH="1">
            <a:off x="6418408" y="3911296"/>
            <a:ext cx="4426930" cy="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EDBBB49-8D22-406C-88C1-BE9C2B1DC26B}"/>
              </a:ext>
            </a:extLst>
          </p:cNvPr>
          <p:cNvCxnSpPr>
            <a:cxnSpLocks/>
          </p:cNvCxnSpPr>
          <p:nvPr/>
        </p:nvCxnSpPr>
        <p:spPr>
          <a:xfrm flipH="1">
            <a:off x="6418408" y="3601936"/>
            <a:ext cx="4426930" cy="0"/>
          </a:xfrm>
          <a:prstGeom prst="line">
            <a:avLst/>
          </a:prstGeom>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04AB186A-8D03-4525-A37E-9645600F34CC}"/>
              </a:ext>
            </a:extLst>
          </p:cNvPr>
          <p:cNvSpPr txBox="1"/>
          <p:nvPr/>
        </p:nvSpPr>
        <p:spPr>
          <a:xfrm>
            <a:off x="6796171" y="5021897"/>
            <a:ext cx="3618808" cy="923330"/>
          </a:xfrm>
          <a:prstGeom prst="rect">
            <a:avLst/>
          </a:prstGeom>
          <a:noFill/>
        </p:spPr>
        <p:txBody>
          <a:bodyPr wrap="square" rtlCol="0">
            <a:spAutoFit/>
          </a:bodyPr>
          <a:lstStyle/>
          <a:p>
            <a:r>
              <a:rPr lang="en-US" dirty="0"/>
              <a:t>Lines of equipotential evenly spaced and parallel between parallel plates so it is a uniform electric field</a:t>
            </a:r>
            <a:endParaRPr lang="en-AU" dirty="0"/>
          </a:p>
        </p:txBody>
      </p:sp>
    </p:spTree>
    <p:extLst>
      <p:ext uri="{BB962C8B-B14F-4D97-AF65-F5344CB8AC3E}">
        <p14:creationId xmlns:p14="http://schemas.microsoft.com/office/powerpoint/2010/main" val="365416434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C92D4-45FA-4184-AB80-7039DB74C0E3}"/>
              </a:ext>
            </a:extLst>
          </p:cNvPr>
          <p:cNvSpPr>
            <a:spLocks noGrp="1"/>
          </p:cNvSpPr>
          <p:nvPr>
            <p:ph type="title"/>
          </p:nvPr>
        </p:nvSpPr>
        <p:spPr/>
        <p:txBody>
          <a:bodyPr/>
          <a:lstStyle/>
          <a:p>
            <a:r>
              <a:rPr lang="en-US" dirty="0"/>
              <a:t>DC Generator</a:t>
            </a:r>
            <a:endParaRPr lang="en-AU" dirty="0"/>
          </a:p>
        </p:txBody>
      </p:sp>
      <p:sp>
        <p:nvSpPr>
          <p:cNvPr id="3" name="Content Placeholder 2">
            <a:extLst>
              <a:ext uri="{FF2B5EF4-FFF2-40B4-BE49-F238E27FC236}">
                <a16:creationId xmlns:a16="http://schemas.microsoft.com/office/drawing/2014/main" id="{D327439B-24A1-40AD-A097-9AEB69DE5148}"/>
              </a:ext>
            </a:extLst>
          </p:cNvPr>
          <p:cNvSpPr>
            <a:spLocks noGrp="1"/>
          </p:cNvSpPr>
          <p:nvPr>
            <p:ph idx="1"/>
          </p:nvPr>
        </p:nvSpPr>
        <p:spPr/>
        <p:txBody>
          <a:bodyPr/>
          <a:lstStyle/>
          <a:p>
            <a:r>
              <a:rPr lang="en-US" dirty="0"/>
              <a:t>Split ring commutator to flip direction of emf/current</a:t>
            </a:r>
          </a:p>
          <a:p>
            <a:r>
              <a:rPr lang="en-US" dirty="0"/>
              <a:t>Split ring commutator can introduce problems; wear on brushes, sparking as it crosses</a:t>
            </a:r>
          </a:p>
          <a:p>
            <a:r>
              <a:rPr lang="en-US" dirty="0"/>
              <a:t>Not a smooth emf/current</a:t>
            </a:r>
          </a:p>
          <a:p>
            <a:r>
              <a:rPr lang="en-US" dirty="0"/>
              <a:t>Add multiple coils to smooth out</a:t>
            </a:r>
            <a:endParaRPr lang="en-AU" dirty="0"/>
          </a:p>
        </p:txBody>
      </p:sp>
      <p:graphicFrame>
        <p:nvGraphicFramePr>
          <p:cNvPr id="4" name="Chart 3">
            <a:extLst>
              <a:ext uri="{FF2B5EF4-FFF2-40B4-BE49-F238E27FC236}">
                <a16:creationId xmlns:a16="http://schemas.microsoft.com/office/drawing/2014/main" id="{4912337B-CD11-4DFB-921E-C84377F46E51}"/>
              </a:ext>
            </a:extLst>
          </p:cNvPr>
          <p:cNvGraphicFramePr>
            <a:graphicFrameLocks/>
          </p:cNvGraphicFramePr>
          <p:nvPr>
            <p:extLst>
              <p:ext uri="{D42A27DB-BD31-4B8C-83A1-F6EECF244321}">
                <p14:modId xmlns:p14="http://schemas.microsoft.com/office/powerpoint/2010/main" val="398604094"/>
              </p:ext>
            </p:extLst>
          </p:nvPr>
        </p:nvGraphicFramePr>
        <p:xfrm>
          <a:off x="5489943" y="3550055"/>
          <a:ext cx="5238308" cy="29039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8203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A74D-D648-490E-8E4F-7DCFCD423709}"/>
              </a:ext>
            </a:extLst>
          </p:cNvPr>
          <p:cNvSpPr>
            <a:spLocks noGrp="1"/>
          </p:cNvSpPr>
          <p:nvPr>
            <p:ph type="title"/>
          </p:nvPr>
        </p:nvSpPr>
        <p:spPr/>
        <p:txBody>
          <a:bodyPr/>
          <a:lstStyle/>
          <a:p>
            <a:r>
              <a:rPr lang="en-US" dirty="0"/>
              <a:t>Back emf</a:t>
            </a:r>
            <a:endParaRPr lang="en-AU" dirty="0"/>
          </a:p>
        </p:txBody>
      </p:sp>
      <p:sp>
        <p:nvSpPr>
          <p:cNvPr id="3" name="Content Placeholder 2">
            <a:extLst>
              <a:ext uri="{FF2B5EF4-FFF2-40B4-BE49-F238E27FC236}">
                <a16:creationId xmlns:a16="http://schemas.microsoft.com/office/drawing/2014/main" id="{1EB5C9B9-A59C-4082-BC76-6FC3C81F5846}"/>
              </a:ext>
            </a:extLst>
          </p:cNvPr>
          <p:cNvSpPr>
            <a:spLocks noGrp="1"/>
          </p:cNvSpPr>
          <p:nvPr>
            <p:ph idx="1"/>
          </p:nvPr>
        </p:nvSpPr>
        <p:spPr>
          <a:xfrm>
            <a:off x="1141412" y="2249486"/>
            <a:ext cx="9905999" cy="4094163"/>
          </a:xfrm>
        </p:spPr>
        <p:txBody>
          <a:bodyPr>
            <a:normAutofit fontScale="70000" lnSpcReduction="20000"/>
          </a:bodyPr>
          <a:lstStyle/>
          <a:p>
            <a:r>
              <a:rPr lang="en-US" dirty="0"/>
              <a:t>Generators and motors are virtually the same machine, once they are running, there are effectively both present</a:t>
            </a:r>
          </a:p>
          <a:p>
            <a:r>
              <a:rPr lang="en-AU" dirty="0"/>
              <a:t>An operating motor will act as a generator; inducing an emf that opposes the emf driving the motor</a:t>
            </a:r>
          </a:p>
          <a:p>
            <a:r>
              <a:rPr lang="en-AU" dirty="0"/>
              <a:t>Back emf is proportional to the angular velocity of the motor</a:t>
            </a:r>
          </a:p>
          <a:p>
            <a:r>
              <a:rPr lang="en-AU" dirty="0"/>
              <a:t>When a motor is fist turned on the velocity is low so the back emf is low so current is high allowing for maximum ability to do work; spin up to speed</a:t>
            </a:r>
          </a:p>
          <a:p>
            <a:r>
              <a:rPr lang="en-AU" dirty="0"/>
              <a:t>If a motor is kept on but jammed, unable to turn, current will remain high for a long time, potentially burning out the device</a:t>
            </a:r>
          </a:p>
          <a:p>
            <a:r>
              <a:rPr lang="en-AU" dirty="0"/>
              <a:t>If the motor is running smoothly the velocity will increase until back emf is almost equal to the driving emf so it will just draw enough current to overcome friction a turn at constant velocity</a:t>
            </a:r>
          </a:p>
          <a:p>
            <a:r>
              <a:rPr lang="en-AU" dirty="0"/>
              <a:t>If a load is applied to the motor, it effectively increases friction, decreasing velocity and therefore back emf, so current increases allowing for more work to be done</a:t>
            </a:r>
          </a:p>
        </p:txBody>
      </p:sp>
    </p:spTree>
    <p:extLst>
      <p:ext uri="{BB962C8B-B14F-4D97-AF65-F5344CB8AC3E}">
        <p14:creationId xmlns:p14="http://schemas.microsoft.com/office/powerpoint/2010/main" val="33100965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EA74D-D648-490E-8E4F-7DCFCD423709}"/>
              </a:ext>
            </a:extLst>
          </p:cNvPr>
          <p:cNvSpPr>
            <a:spLocks noGrp="1"/>
          </p:cNvSpPr>
          <p:nvPr>
            <p:ph type="title"/>
          </p:nvPr>
        </p:nvSpPr>
        <p:spPr/>
        <p:txBody>
          <a:bodyPr/>
          <a:lstStyle/>
          <a:p>
            <a:r>
              <a:rPr lang="en-US" dirty="0"/>
              <a:t>Counter torque</a:t>
            </a:r>
            <a:endParaRPr lang="en-AU" dirty="0"/>
          </a:p>
        </p:txBody>
      </p:sp>
      <p:sp>
        <p:nvSpPr>
          <p:cNvPr id="3" name="Content Placeholder 2">
            <a:extLst>
              <a:ext uri="{FF2B5EF4-FFF2-40B4-BE49-F238E27FC236}">
                <a16:creationId xmlns:a16="http://schemas.microsoft.com/office/drawing/2014/main" id="{1EB5C9B9-A59C-4082-BC76-6FC3C81F5846}"/>
              </a:ext>
            </a:extLst>
          </p:cNvPr>
          <p:cNvSpPr>
            <a:spLocks noGrp="1"/>
          </p:cNvSpPr>
          <p:nvPr>
            <p:ph idx="1"/>
          </p:nvPr>
        </p:nvSpPr>
        <p:spPr>
          <a:xfrm>
            <a:off x="1141412" y="2249486"/>
            <a:ext cx="9905999" cy="4094163"/>
          </a:xfrm>
        </p:spPr>
        <p:txBody>
          <a:bodyPr>
            <a:normAutofit fontScale="85000" lnSpcReduction="10000"/>
          </a:bodyPr>
          <a:lstStyle/>
          <a:p>
            <a:r>
              <a:rPr lang="en-US" dirty="0"/>
              <a:t>Generators and motors are virtually the same machine, once they are running, there are effectively both present</a:t>
            </a:r>
          </a:p>
          <a:p>
            <a:r>
              <a:rPr lang="en-AU" dirty="0"/>
              <a:t>An operating generator will act as a motor; creating a torque that opposes the driving torque on the generator</a:t>
            </a:r>
          </a:p>
          <a:p>
            <a:r>
              <a:rPr lang="en-AU" dirty="0"/>
              <a:t>Counter torque is proportional to the current in the coil</a:t>
            </a:r>
          </a:p>
          <a:p>
            <a:r>
              <a:rPr lang="en-AU" dirty="0"/>
              <a:t>A turning generator with no load has an emf but no current so there is no counter torque</a:t>
            </a:r>
          </a:p>
          <a:p>
            <a:r>
              <a:rPr lang="en-AU" dirty="0"/>
              <a:t>Once the circuit is completed, including a load, the current will flow causing counter torque, increasing the driving torque needed to turn the generator at a given frequency</a:t>
            </a:r>
          </a:p>
          <a:p>
            <a:r>
              <a:rPr lang="en-AU" dirty="0"/>
              <a:t>If the driving torque is kept constant the back torque will vary until it and friction balance the driving torque resulting in a constant speed of rotation</a:t>
            </a:r>
          </a:p>
        </p:txBody>
      </p:sp>
    </p:spTree>
    <p:extLst>
      <p:ext uri="{BB962C8B-B14F-4D97-AF65-F5344CB8AC3E}">
        <p14:creationId xmlns:p14="http://schemas.microsoft.com/office/powerpoint/2010/main" val="409627959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1DF7-0429-4872-B414-BC158CB49BF1}"/>
              </a:ext>
            </a:extLst>
          </p:cNvPr>
          <p:cNvSpPr>
            <a:spLocks noGrp="1"/>
          </p:cNvSpPr>
          <p:nvPr>
            <p:ph type="title"/>
          </p:nvPr>
        </p:nvSpPr>
        <p:spPr>
          <a:xfrm>
            <a:off x="8036041" y="618518"/>
            <a:ext cx="3281003" cy="1478570"/>
          </a:xfrm>
        </p:spPr>
        <p:txBody>
          <a:bodyPr anchor="b">
            <a:normAutofit/>
          </a:bodyPr>
          <a:lstStyle/>
          <a:p>
            <a:r>
              <a:rPr lang="en-US" sz="2800"/>
              <a:t>Transformers</a:t>
            </a:r>
            <a:endParaRPr lang="en-AU" sz="2800"/>
          </a:p>
        </p:txBody>
      </p:sp>
      <p:sp>
        <p:nvSpPr>
          <p:cNvPr id="71"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379250-43C0-4D05-A369-C55C63DFCF5A}"/>
                  </a:ext>
                </a:extLst>
              </p:cNvPr>
              <p:cNvSpPr>
                <a:spLocks noGrp="1"/>
              </p:cNvSpPr>
              <p:nvPr>
                <p:ph idx="1"/>
              </p:nvPr>
            </p:nvSpPr>
            <p:spPr>
              <a:xfrm>
                <a:off x="8036041" y="2249487"/>
                <a:ext cx="3281004" cy="3541714"/>
              </a:xfrm>
            </p:spPr>
            <p:txBody>
              <a:bodyPr>
                <a:normAutofit/>
              </a:bodyPr>
              <a:lstStyle/>
              <a:p>
                <a:r>
                  <a:rPr lang="en-US" sz="1800" dirty="0"/>
                  <a:t>Device for increasing or decreasing AC voltage</a:t>
                </a:r>
              </a:p>
              <a:p>
                <a:r>
                  <a:rPr lang="en-US" sz="1800" dirty="0"/>
                  <a:t>Requires two coils, changing flux produced by the first coil induces emf in the second coil</a:t>
                </a:r>
              </a:p>
              <a:p>
                <a:r>
                  <a:rPr lang="en-US" sz="1800" dirty="0"/>
                  <a:t>Iron core ensures all flux from first coil passes through second</a:t>
                </a:r>
              </a:p>
              <a:p>
                <a:pPr marL="0" indent="0">
                  <a:buNone/>
                </a:pPr>
                <a14:m>
                  <m:oMathPara xmlns:m="http://schemas.openxmlformats.org/officeDocument/2006/math">
                    <m:oMathParaPr>
                      <m:jc m:val="centerGroup"/>
                    </m:oMathParaPr>
                    <m:oMath xmlns:m="http://schemas.openxmlformats.org/officeDocument/2006/math">
                      <m:f>
                        <m:fPr>
                          <m:ctrlPr>
                            <a:rPr lang="en-US" sz="1800" i="1">
                              <a:latin typeface="Cambria Math" panose="02040503050406030204" pitchFamily="18" charset="0"/>
                            </a:rPr>
                          </m:ctrlPr>
                        </m:fPr>
                        <m:num>
                          <m:r>
                            <a:rPr lang="en-US" sz="1800" i="1">
                              <a:latin typeface="Cambria Math" panose="02040503050406030204" pitchFamily="18" charset="0"/>
                            </a:rPr>
                            <m:t>𝑉</m:t>
                          </m:r>
                          <m:r>
                            <a:rPr lang="en-US" sz="1800" i="1" baseline="-25000">
                              <a:latin typeface="Cambria Math" panose="02040503050406030204" pitchFamily="18" charset="0"/>
                            </a:rPr>
                            <m:t>𝑝</m:t>
                          </m:r>
                        </m:num>
                        <m:den>
                          <m:r>
                            <a:rPr lang="en-US" sz="1800" i="1">
                              <a:latin typeface="Cambria Math" panose="02040503050406030204" pitchFamily="18" charset="0"/>
                            </a:rPr>
                            <m:t>𝑉</m:t>
                          </m:r>
                          <m:r>
                            <a:rPr lang="en-US" sz="1800" i="1" baseline="-25000">
                              <a:latin typeface="Cambria Math" panose="02040503050406030204" pitchFamily="18" charset="0"/>
                            </a:rPr>
                            <m:t>𝑠</m:t>
                          </m:r>
                        </m:den>
                      </m:f>
                      <m:r>
                        <a:rPr lang="en-US" sz="1800" i="1">
                          <a:latin typeface="Cambria Math" panose="02040503050406030204" pitchFamily="18" charset="0"/>
                        </a:rPr>
                        <m:t>=</m:t>
                      </m:r>
                      <m:f>
                        <m:fPr>
                          <m:ctrlPr>
                            <a:rPr lang="en-US" sz="1800" i="1">
                              <a:latin typeface="Cambria Math" panose="02040503050406030204" pitchFamily="18" charset="0"/>
                            </a:rPr>
                          </m:ctrlPr>
                        </m:fPr>
                        <m:num>
                          <m:r>
                            <a:rPr lang="en-US" sz="1800" i="1">
                              <a:latin typeface="Cambria Math" panose="02040503050406030204" pitchFamily="18" charset="0"/>
                            </a:rPr>
                            <m:t>𝑁</m:t>
                          </m:r>
                          <m:r>
                            <a:rPr lang="en-US" sz="1800" i="1" baseline="-25000">
                              <a:latin typeface="Cambria Math" panose="02040503050406030204" pitchFamily="18" charset="0"/>
                            </a:rPr>
                            <m:t>𝑝</m:t>
                          </m:r>
                        </m:num>
                        <m:den>
                          <m:r>
                            <a:rPr lang="en-US" sz="1800" i="1">
                              <a:latin typeface="Cambria Math" panose="02040503050406030204" pitchFamily="18" charset="0"/>
                            </a:rPr>
                            <m:t>𝑁</m:t>
                          </m:r>
                          <m:r>
                            <a:rPr lang="en-US" sz="1800" i="1" baseline="-25000">
                              <a:latin typeface="Cambria Math" panose="02040503050406030204" pitchFamily="18" charset="0"/>
                            </a:rPr>
                            <m:t>𝑠</m:t>
                          </m:r>
                        </m:den>
                      </m:f>
                    </m:oMath>
                  </m:oMathPara>
                </a14:m>
                <a:endParaRPr lang="en-AU" sz="1800" dirty="0"/>
              </a:p>
            </p:txBody>
          </p:sp>
        </mc:Choice>
        <mc:Fallback xmlns="">
          <p:sp>
            <p:nvSpPr>
              <p:cNvPr id="3" name="Content Placeholder 2">
                <a:extLst>
                  <a:ext uri="{FF2B5EF4-FFF2-40B4-BE49-F238E27FC236}">
                    <a16:creationId xmlns:a16="http://schemas.microsoft.com/office/drawing/2014/main" id="{5E379250-43C0-4D05-A369-C55C63DFCF5A}"/>
                  </a:ext>
                </a:extLst>
              </p:cNvPr>
              <p:cNvSpPr>
                <a:spLocks noGrp="1" noRot="1" noChangeAspect="1" noMove="1" noResize="1" noEditPoints="1" noAdjustHandles="1" noChangeArrowheads="1" noChangeShapeType="1" noTextEdit="1"/>
              </p:cNvSpPr>
              <p:nvPr>
                <p:ph idx="1"/>
              </p:nvPr>
            </p:nvSpPr>
            <p:spPr>
              <a:xfrm>
                <a:off x="8036041" y="2249487"/>
                <a:ext cx="3281004" cy="3541714"/>
              </a:xfrm>
              <a:blipFill>
                <a:blip r:embed="rId3"/>
                <a:stretch>
                  <a:fillRect l="-2230" t="-1377"/>
                </a:stretch>
              </a:blipFill>
            </p:spPr>
            <p:txBody>
              <a:bodyPr/>
              <a:lstStyle/>
              <a:p>
                <a:r>
                  <a:rPr lang="en-AU">
                    <a:noFill/>
                  </a:rPr>
                  <a:t> </a:t>
                </a:r>
              </a:p>
            </p:txBody>
          </p:sp>
        </mc:Fallback>
      </mc:AlternateContent>
      <p:grpSp>
        <p:nvGrpSpPr>
          <p:cNvPr id="5" name="Group 4">
            <a:extLst>
              <a:ext uri="{FF2B5EF4-FFF2-40B4-BE49-F238E27FC236}">
                <a16:creationId xmlns:a16="http://schemas.microsoft.com/office/drawing/2014/main" id="{CFECA924-8444-47B0-800D-917B9DBE14B8}"/>
              </a:ext>
            </a:extLst>
          </p:cNvPr>
          <p:cNvGrpSpPr/>
          <p:nvPr/>
        </p:nvGrpSpPr>
        <p:grpSpPr>
          <a:xfrm>
            <a:off x="1123648" y="1137621"/>
            <a:ext cx="6103062" cy="4577297"/>
            <a:chOff x="1123648" y="1137621"/>
            <a:chExt cx="6103062" cy="4577297"/>
          </a:xfrm>
        </p:grpSpPr>
        <p:pic>
          <p:nvPicPr>
            <p:cNvPr id="6146" name="Picture 2" descr="Related image">
              <a:extLst>
                <a:ext uri="{FF2B5EF4-FFF2-40B4-BE49-F238E27FC236}">
                  <a16:creationId xmlns:a16="http://schemas.microsoft.com/office/drawing/2014/main" id="{E3C47398-A0C8-4091-BD46-EBBA3E1701D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23648" y="1137621"/>
              <a:ext cx="6103062" cy="45772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A73DC59-91FB-491A-8486-558090FD0704}"/>
                </a:ext>
              </a:extLst>
            </p:cNvPr>
            <p:cNvSpPr txBox="1"/>
            <p:nvPr/>
          </p:nvSpPr>
          <p:spPr>
            <a:xfrm>
              <a:off x="1421555" y="5499474"/>
              <a:ext cx="5507248" cy="215444"/>
            </a:xfrm>
            <a:prstGeom prst="rect">
              <a:avLst/>
            </a:prstGeom>
            <a:noFill/>
          </p:spPr>
          <p:txBody>
            <a:bodyPr wrap="square" rtlCol="0">
              <a:spAutoFit/>
            </a:bodyPr>
            <a:lstStyle/>
            <a:p>
              <a:r>
                <a:rPr lang="en-AU" sz="800" dirty="0">
                  <a:solidFill>
                    <a:schemeClr val="bg1"/>
                  </a:solidFill>
                </a:rPr>
                <a:t>https://upload.wikimedia.org/wikipedia/en/thumb/e/e7/Transformer3d_col.svg/1280px-Transformer3d_col.svg.png</a:t>
              </a:r>
              <a:endParaRPr lang="en-AU" dirty="0">
                <a:solidFill>
                  <a:schemeClr val="bg1"/>
                </a:solidFill>
              </a:endParaRPr>
            </a:p>
          </p:txBody>
        </p:sp>
      </p:grpSp>
    </p:spTree>
    <p:extLst>
      <p:ext uri="{BB962C8B-B14F-4D97-AF65-F5344CB8AC3E}">
        <p14:creationId xmlns:p14="http://schemas.microsoft.com/office/powerpoint/2010/main" val="237501232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6A2-6D97-4106-BCFC-4C508ADB1338}"/>
              </a:ext>
            </a:extLst>
          </p:cNvPr>
          <p:cNvSpPr>
            <a:spLocks noGrp="1"/>
          </p:cNvSpPr>
          <p:nvPr>
            <p:ph type="title"/>
          </p:nvPr>
        </p:nvSpPr>
        <p:spPr/>
        <p:txBody>
          <a:bodyPr/>
          <a:lstStyle/>
          <a:p>
            <a:r>
              <a:rPr lang="en-US" dirty="0"/>
              <a:t>Transformer details</a:t>
            </a:r>
            <a:endParaRPr lang="en-AU" dirty="0"/>
          </a:p>
        </p:txBody>
      </p:sp>
      <p:sp>
        <p:nvSpPr>
          <p:cNvPr id="3" name="Content Placeholder 2">
            <a:extLst>
              <a:ext uri="{FF2B5EF4-FFF2-40B4-BE49-F238E27FC236}">
                <a16:creationId xmlns:a16="http://schemas.microsoft.com/office/drawing/2014/main" id="{E9667571-D5C1-47EC-B215-130BF87FC291}"/>
              </a:ext>
            </a:extLst>
          </p:cNvPr>
          <p:cNvSpPr>
            <a:spLocks noGrp="1"/>
          </p:cNvSpPr>
          <p:nvPr>
            <p:ph idx="1"/>
          </p:nvPr>
        </p:nvSpPr>
        <p:spPr/>
        <p:txBody>
          <a:bodyPr/>
          <a:lstStyle/>
          <a:p>
            <a:r>
              <a:rPr lang="en-US" dirty="0"/>
              <a:t>Step-up transformer: increases voltage – more turns in secondary coil</a:t>
            </a:r>
          </a:p>
          <a:p>
            <a:r>
              <a:rPr lang="en-US" dirty="0"/>
              <a:t>Step-down transformer: decreases voltage – fewer turns in secondary coil</a:t>
            </a:r>
          </a:p>
          <a:p>
            <a:r>
              <a:rPr lang="en-US" dirty="0"/>
              <a:t>Iron core laminated: made of thin insulated sheets to reduce eddy currents and therefore energy loss as heat – increases efficiency</a:t>
            </a:r>
          </a:p>
          <a:p>
            <a:r>
              <a:rPr lang="en-US" dirty="0"/>
              <a:t>While voltage is transformed, power remains </a:t>
            </a:r>
            <a:br>
              <a:rPr lang="en-US" dirty="0"/>
            </a:br>
            <a:r>
              <a:rPr lang="en-US" dirty="0"/>
              <a:t>constant (assuming 100% efficiency)</a:t>
            </a:r>
            <a:endParaRPr lang="en-AU" dirty="0"/>
          </a:p>
        </p:txBody>
      </p:sp>
      <p:grpSp>
        <p:nvGrpSpPr>
          <p:cNvPr id="5" name="Group 4">
            <a:extLst>
              <a:ext uri="{FF2B5EF4-FFF2-40B4-BE49-F238E27FC236}">
                <a16:creationId xmlns:a16="http://schemas.microsoft.com/office/drawing/2014/main" id="{05CF129A-D9C2-474A-B9FE-E36895D9A65E}"/>
              </a:ext>
            </a:extLst>
          </p:cNvPr>
          <p:cNvGrpSpPr/>
          <p:nvPr/>
        </p:nvGrpSpPr>
        <p:grpSpPr>
          <a:xfrm>
            <a:off x="7756525" y="4406900"/>
            <a:ext cx="2952750" cy="1934865"/>
            <a:chOff x="5553075" y="4470400"/>
            <a:chExt cx="2952750" cy="1934865"/>
          </a:xfrm>
        </p:grpSpPr>
        <p:pic>
          <p:nvPicPr>
            <p:cNvPr id="7170" name="Picture 2">
              <a:extLst>
                <a:ext uri="{FF2B5EF4-FFF2-40B4-BE49-F238E27FC236}">
                  <a16:creationId xmlns:a16="http://schemas.microsoft.com/office/drawing/2014/main" id="{180F6726-8F1C-46B9-B02F-8D00CB6664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3075" y="4470400"/>
              <a:ext cx="2952750" cy="1409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42C5D35-4018-468F-AEE6-A2FF57B14F54}"/>
                </a:ext>
              </a:extLst>
            </p:cNvPr>
            <p:cNvSpPr txBox="1"/>
            <p:nvPr/>
          </p:nvSpPr>
          <p:spPr>
            <a:xfrm>
              <a:off x="5553075" y="5943600"/>
              <a:ext cx="2759075" cy="461665"/>
            </a:xfrm>
            <a:prstGeom prst="rect">
              <a:avLst/>
            </a:prstGeom>
            <a:noFill/>
          </p:spPr>
          <p:txBody>
            <a:bodyPr wrap="square" rtlCol="0">
              <a:spAutoFit/>
            </a:bodyPr>
            <a:lstStyle/>
            <a:p>
              <a:pPr algn="ctr"/>
              <a:r>
                <a:rPr lang="en-AU" sz="800" dirty="0"/>
                <a:t>https://upload.wikimedia.org/wikipedia/commons/thumb/e/ea/Laminated_core_eddy_currents_2.svg/620px-Laminated_core_eddy_currents_2.svg.png</a:t>
              </a:r>
            </a:p>
          </p:txBody>
        </p:sp>
      </p:grpSp>
    </p:spTree>
    <p:extLst>
      <p:ext uri="{BB962C8B-B14F-4D97-AF65-F5344CB8AC3E}">
        <p14:creationId xmlns:p14="http://schemas.microsoft.com/office/powerpoint/2010/main" val="365207554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350CE-00E3-4EAE-95AC-FBDD19871AD2}"/>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22B286A-A137-4FFA-AC05-E818410AA3EA}"/>
                  </a:ext>
                </a:extLst>
              </p:cNvPr>
              <p:cNvSpPr>
                <a:spLocks noGrp="1"/>
              </p:cNvSpPr>
              <p:nvPr>
                <p:ph idx="1"/>
              </p:nvPr>
            </p:nvSpPr>
            <p:spPr/>
            <p:txBody>
              <a:bodyPr>
                <a:normAutofit fontScale="85000" lnSpcReduction="20000"/>
              </a:bodyPr>
              <a:lstStyle/>
              <a:p>
                <a:pPr marL="0" indent="0">
                  <a:buNone/>
                </a:pPr>
                <a:r>
                  <a:rPr lang="en-US" dirty="0"/>
                  <a:t>A model train transformer outputs at 12V. </a:t>
                </a:r>
              </a:p>
              <a:p>
                <a:pPr marL="0" indent="0">
                  <a:buNone/>
                </a:pPr>
                <a:r>
                  <a:rPr lang="en-US" dirty="0"/>
                  <a:t>a) If the secondary coil has 100 turns, how many does the primary coil have?</a:t>
                </a:r>
              </a:p>
              <a:p>
                <a:pPr marL="0" indent="0">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𝑝</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𝑠</m:t>
                              </m:r>
                            </m:sub>
                          </m:sSub>
                        </m:den>
                      </m:f>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𝑝</m:t>
                              </m:r>
                            </m:sub>
                          </m:sSub>
                        </m:num>
                        <m:den>
                          <m:sSub>
                            <m:sSubPr>
                              <m:ctrlPr>
                                <a:rPr lang="en-US" i="1">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240</m:t>
                          </m:r>
                        </m:num>
                        <m:den>
                          <m:r>
                            <a:rPr lang="en-US" b="0" i="1" smtClean="0">
                              <a:latin typeface="Cambria Math" panose="02040503050406030204" pitchFamily="18" charset="0"/>
                            </a:rPr>
                            <m:t>12</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𝑝</m:t>
                              </m:r>
                            </m:sub>
                          </m:sSub>
                        </m:num>
                        <m:den>
                          <m:r>
                            <a:rPr lang="en-US" b="0" i="1" smtClean="0">
                              <a:latin typeface="Cambria Math" panose="02040503050406030204" pitchFamily="18" charset="0"/>
                            </a:rPr>
                            <m:t>100</m:t>
                          </m:r>
                        </m:den>
                      </m:f>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𝑝</m:t>
                          </m:r>
                        </m:sub>
                      </m:sSub>
                      <m:r>
                        <a:rPr lang="en-US" b="0" i="1" smtClean="0">
                          <a:latin typeface="Cambria Math" panose="02040503050406030204" pitchFamily="18" charset="0"/>
                        </a:rPr>
                        <m:t>=2000</m:t>
                      </m:r>
                    </m:oMath>
                  </m:oMathPara>
                </a14:m>
                <a:endParaRPr lang="en-US" dirty="0"/>
              </a:p>
              <a:p>
                <a:pPr marL="0" indent="0">
                  <a:buNone/>
                </a:pPr>
                <a:r>
                  <a:rPr lang="en-AU" dirty="0"/>
                  <a:t>b) If the train requires 4 A, what current and power is drawn from the mains?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𝑉𝐼</m:t>
                      </m:r>
                      <m:r>
                        <a:rPr lang="en-US" b="0" i="1" smtClean="0">
                          <a:latin typeface="Cambria Math" panose="02040503050406030204" pitchFamily="18" charset="0"/>
                        </a:rPr>
                        <m:t>=12×4=48 </m:t>
                      </m:r>
                      <m:r>
                        <a:rPr lang="en-US" b="0" i="1" smtClean="0">
                          <a:latin typeface="Cambria Math" panose="02040503050406030204" pitchFamily="18" charset="0"/>
                          <a:ea typeface="Cambria Math" panose="02040503050406030204" pitchFamily="18" charset="0"/>
                        </a:rPr>
                        <m:t>𝑊</m:t>
                      </m:r>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𝑃</m:t>
                          </m:r>
                        </m:num>
                        <m:den>
                          <m:r>
                            <a:rPr lang="en-US" b="0" i="1" smtClean="0">
                              <a:latin typeface="Cambria Math" panose="02040503050406030204" pitchFamily="18" charset="0"/>
                              <a:ea typeface="Cambria Math" panose="02040503050406030204" pitchFamily="18" charset="0"/>
                            </a:rPr>
                            <m:t>𝑉</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48</m:t>
                          </m:r>
                        </m:num>
                        <m:den>
                          <m:r>
                            <a:rPr lang="en-US" b="0" i="1" smtClean="0">
                              <a:latin typeface="Cambria Math" panose="02040503050406030204" pitchFamily="18" charset="0"/>
                              <a:ea typeface="Cambria Math" panose="02040503050406030204" pitchFamily="18" charset="0"/>
                            </a:rPr>
                            <m:t>240</m:t>
                          </m:r>
                        </m:den>
                      </m:f>
                      <m:r>
                        <a:rPr lang="en-US" b="0" i="1" smtClean="0">
                          <a:latin typeface="Cambria Math" panose="02040503050406030204" pitchFamily="18" charset="0"/>
                          <a:ea typeface="Cambria Math" panose="02040503050406030204" pitchFamily="18" charset="0"/>
                        </a:rPr>
                        <m:t>=0.2 </m:t>
                      </m:r>
                      <m:r>
                        <a:rPr lang="en-US" b="0" i="1" smtClean="0">
                          <a:latin typeface="Cambria Math" panose="02040503050406030204" pitchFamily="18" charset="0"/>
                          <a:ea typeface="Cambria Math" panose="02040503050406030204" pitchFamily="18" charset="0"/>
                        </a:rPr>
                        <m:t>𝐴</m:t>
                      </m:r>
                    </m:oMath>
                  </m:oMathPara>
                </a14:m>
                <a:endParaRPr lang="en-AU" dirty="0"/>
              </a:p>
            </p:txBody>
          </p:sp>
        </mc:Choice>
        <mc:Fallback xmlns="">
          <p:sp>
            <p:nvSpPr>
              <p:cNvPr id="3" name="Content Placeholder 2">
                <a:extLst>
                  <a:ext uri="{FF2B5EF4-FFF2-40B4-BE49-F238E27FC236}">
                    <a16:creationId xmlns:a16="http://schemas.microsoft.com/office/drawing/2014/main" id="{022B286A-A137-4FFA-AC05-E818410AA3EA}"/>
                  </a:ext>
                </a:extLst>
              </p:cNvPr>
              <p:cNvSpPr>
                <a:spLocks noGrp="1" noRot="1" noChangeAspect="1" noMove="1" noResize="1" noEditPoints="1" noAdjustHandles="1" noChangeArrowheads="1" noChangeShapeType="1" noTextEdit="1"/>
              </p:cNvSpPr>
              <p:nvPr>
                <p:ph idx="1"/>
              </p:nvPr>
            </p:nvSpPr>
            <p:spPr>
              <a:blipFill>
                <a:blip r:embed="rId2"/>
                <a:stretch>
                  <a:fillRect l="-615" t="-861"/>
                </a:stretch>
              </a:blipFill>
            </p:spPr>
            <p:txBody>
              <a:bodyPr/>
              <a:lstStyle/>
              <a:p>
                <a:r>
                  <a:rPr lang="en-AU">
                    <a:noFill/>
                  </a:rPr>
                  <a:t> </a:t>
                </a:r>
              </a:p>
            </p:txBody>
          </p:sp>
        </mc:Fallback>
      </mc:AlternateContent>
    </p:spTree>
    <p:extLst>
      <p:ext uri="{BB962C8B-B14F-4D97-AF65-F5344CB8AC3E}">
        <p14:creationId xmlns:p14="http://schemas.microsoft.com/office/powerpoint/2010/main" val="2232263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BB468-8A94-411A-BFD5-894C3947B496}"/>
              </a:ext>
            </a:extLst>
          </p:cNvPr>
          <p:cNvSpPr>
            <a:spLocks noGrp="1"/>
          </p:cNvSpPr>
          <p:nvPr>
            <p:ph type="title"/>
          </p:nvPr>
        </p:nvSpPr>
        <p:spPr/>
        <p:txBody>
          <a:bodyPr/>
          <a:lstStyle/>
          <a:p>
            <a:r>
              <a:rPr lang="en-US" dirty="0"/>
              <a:t>Example 2</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0ECD69-74FA-4A19-9CDA-933009560947}"/>
                  </a:ext>
                </a:extLst>
              </p:cNvPr>
              <p:cNvSpPr>
                <a:spLocks noGrp="1"/>
              </p:cNvSpPr>
              <p:nvPr>
                <p:ph idx="1"/>
              </p:nvPr>
            </p:nvSpPr>
            <p:spPr>
              <a:xfrm>
                <a:off x="1141412" y="2249487"/>
                <a:ext cx="9905999" cy="4484688"/>
              </a:xfrm>
            </p:spPr>
            <p:txBody>
              <a:bodyPr>
                <a:normAutofit fontScale="85000" lnSpcReduction="10000"/>
              </a:bodyPr>
              <a:lstStyle/>
              <a:p>
                <a:pPr marL="0" indent="0">
                  <a:buNone/>
                </a:pPr>
                <a:r>
                  <a:rPr lang="en-US" dirty="0"/>
                  <a:t>A 120 W, 24 V AC supply is connected to the input of a transformer. The primary coil has 240 turns. The output is 72 V. </a:t>
                </a:r>
              </a:p>
              <a:p>
                <a:pPr marL="0" indent="0">
                  <a:buNone/>
                </a:pPr>
                <a:r>
                  <a:rPr lang="en-US" dirty="0"/>
                  <a:t>a) Find the number of turns in the secondary coil.</a:t>
                </a: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𝑝</m:t>
                              </m:r>
                            </m:sub>
                          </m:sSub>
                        </m:num>
                        <m:den>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𝑠</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𝑝</m:t>
                              </m:r>
                            </m:sub>
                          </m:sSub>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𝑠</m:t>
                              </m:r>
                            </m:sub>
                          </m:sSub>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24</m:t>
                          </m:r>
                        </m:num>
                        <m:den>
                          <m:r>
                            <a:rPr lang="en-US" b="0" i="1" smtClean="0">
                              <a:latin typeface="Cambria Math" panose="02040503050406030204" pitchFamily="18" charset="0"/>
                            </a:rPr>
                            <m:t>72</m:t>
                          </m:r>
                        </m:den>
                      </m:f>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240</m:t>
                          </m:r>
                        </m:num>
                        <m:den>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𝑠</m:t>
                              </m:r>
                            </m:sub>
                          </m:sSub>
                        </m:den>
                      </m:f>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𝑠</m:t>
                          </m:r>
                        </m:sub>
                      </m:sSub>
                      <m:r>
                        <a:rPr lang="en-US" b="0" i="1" smtClean="0">
                          <a:latin typeface="Cambria Math" panose="02040503050406030204" pitchFamily="18" charset="0"/>
                        </a:rPr>
                        <m:t>=720</m:t>
                      </m:r>
                    </m:oMath>
                  </m:oMathPara>
                </a14:m>
                <a:endParaRPr lang="en-US" dirty="0"/>
              </a:p>
              <a:p>
                <a:pPr marL="0" indent="0">
                  <a:buNone/>
                </a:pPr>
                <a:r>
                  <a:rPr lang="en-AU" dirty="0"/>
                  <a:t>b) Name the type of transformer.</a:t>
                </a:r>
              </a:p>
              <a:p>
                <a:pPr marL="0" indent="0">
                  <a:buNone/>
                </a:pPr>
                <a:r>
                  <a:rPr lang="en-AU" dirty="0"/>
                  <a:t>Step-up transformer</a:t>
                </a:r>
              </a:p>
              <a:p>
                <a:pPr marL="0" indent="0">
                  <a:buNone/>
                </a:pPr>
                <a:r>
                  <a:rPr lang="en-AU" dirty="0"/>
                  <a:t>c) Determine the output current.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=120=</m:t>
                      </m:r>
                      <m:r>
                        <a:rPr lang="en-US" b="0" i="1" smtClean="0">
                          <a:latin typeface="Cambria Math" panose="02040503050406030204" pitchFamily="18" charset="0"/>
                        </a:rPr>
                        <m:t>𝑉𝐼</m:t>
                      </m:r>
                      <m:r>
                        <a:rPr lang="en-US" b="0" i="1" smtClean="0">
                          <a:latin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𝐼</m:t>
                      </m:r>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=1.67 </m:t>
                      </m:r>
                      <m:r>
                        <a:rPr lang="en-US" b="0" i="1" smtClean="0">
                          <a:latin typeface="Cambria Math" panose="02040503050406030204" pitchFamily="18" charset="0"/>
                          <a:ea typeface="Cambria Math" panose="02040503050406030204" pitchFamily="18" charset="0"/>
                        </a:rPr>
                        <m:t>𝐴</m:t>
                      </m:r>
                    </m:oMath>
                  </m:oMathPara>
                </a14:m>
                <a:endParaRPr lang="en-AU" dirty="0"/>
              </a:p>
            </p:txBody>
          </p:sp>
        </mc:Choice>
        <mc:Fallback xmlns="">
          <p:sp>
            <p:nvSpPr>
              <p:cNvPr id="3" name="Content Placeholder 2">
                <a:extLst>
                  <a:ext uri="{FF2B5EF4-FFF2-40B4-BE49-F238E27FC236}">
                    <a16:creationId xmlns:a16="http://schemas.microsoft.com/office/drawing/2014/main" id="{6A0ECD69-74FA-4A19-9CDA-933009560947}"/>
                  </a:ext>
                </a:extLst>
              </p:cNvPr>
              <p:cNvSpPr>
                <a:spLocks noGrp="1" noRot="1" noChangeAspect="1" noMove="1" noResize="1" noEditPoints="1" noAdjustHandles="1" noChangeArrowheads="1" noChangeShapeType="1" noTextEdit="1"/>
              </p:cNvSpPr>
              <p:nvPr>
                <p:ph idx="1"/>
              </p:nvPr>
            </p:nvSpPr>
            <p:spPr>
              <a:xfrm>
                <a:off x="1141412" y="2249487"/>
                <a:ext cx="9905999" cy="4484688"/>
              </a:xfrm>
              <a:blipFill>
                <a:blip r:embed="rId2"/>
                <a:stretch>
                  <a:fillRect l="-615" t="-408"/>
                </a:stretch>
              </a:blipFill>
            </p:spPr>
            <p:txBody>
              <a:bodyPr/>
              <a:lstStyle/>
              <a:p>
                <a:r>
                  <a:rPr lang="en-AU">
                    <a:noFill/>
                  </a:rPr>
                  <a:t> </a:t>
                </a:r>
              </a:p>
            </p:txBody>
          </p:sp>
        </mc:Fallback>
      </mc:AlternateContent>
    </p:spTree>
    <p:extLst>
      <p:ext uri="{BB962C8B-B14F-4D97-AF65-F5344CB8AC3E}">
        <p14:creationId xmlns:p14="http://schemas.microsoft.com/office/powerpoint/2010/main" val="142543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79C2C-4F03-4622-94F7-969579FF6993}"/>
              </a:ext>
            </a:extLst>
          </p:cNvPr>
          <p:cNvSpPr>
            <a:spLocks noGrp="1"/>
          </p:cNvSpPr>
          <p:nvPr>
            <p:ph type="title"/>
          </p:nvPr>
        </p:nvSpPr>
        <p:spPr/>
        <p:txBody>
          <a:bodyPr/>
          <a:lstStyle/>
          <a:p>
            <a:r>
              <a:rPr lang="en-US" dirty="0"/>
              <a:t>Transmission of Power</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EA335B-CEBF-424B-8DBB-4E6DCCD6BD16}"/>
                  </a:ext>
                </a:extLst>
              </p:cNvPr>
              <p:cNvSpPr>
                <a:spLocks noGrp="1"/>
              </p:cNvSpPr>
              <p:nvPr>
                <p:ph idx="1"/>
              </p:nvPr>
            </p:nvSpPr>
            <p:spPr>
              <a:xfrm>
                <a:off x="1141412" y="2249486"/>
                <a:ext cx="9905999" cy="4233692"/>
              </a:xfrm>
            </p:spPr>
            <p:txBody>
              <a:bodyPr>
                <a:normAutofit fontScale="92500"/>
              </a:bodyPr>
              <a:lstStyle/>
              <a:p>
                <a:r>
                  <a:rPr lang="en-US" dirty="0"/>
                  <a:t>Power is generated at power plants and must be distributed across large distances</a:t>
                </a:r>
              </a:p>
              <a:p>
                <a:r>
                  <a:rPr lang="en-US" dirty="0"/>
                  <a:t>Current travelling through a wire will lose power due to resistance converting the electrical energy to heat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𝑉𝐼</m:t>
                      </m:r>
                      <m:r>
                        <a:rPr lang="en-US" i="1">
                          <a:latin typeface="Cambria Math" panose="02040503050406030204" pitchFamily="18" charset="0"/>
                        </a:rPr>
                        <m:t>   </m:t>
                      </m:r>
                      <m:r>
                        <a:rPr lang="en-US" i="1">
                          <a:latin typeface="Cambria Math" panose="02040503050406030204" pitchFamily="18" charset="0"/>
                        </a:rPr>
                        <m:t>𝑏𝑢𝑡</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𝑙𝑜𝑠𝑠</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𝐼</m:t>
                          </m:r>
                        </m:e>
                        <m:sup>
                          <m:r>
                            <a:rPr lang="en-US" i="1">
                              <a:latin typeface="Cambria Math" panose="02040503050406030204" pitchFamily="18" charset="0"/>
                            </a:rPr>
                            <m:t>2</m:t>
                          </m:r>
                        </m:sup>
                      </m:sSup>
                      <m:r>
                        <a:rPr lang="en-US" i="1">
                          <a:latin typeface="Cambria Math" panose="02040503050406030204" pitchFamily="18" charset="0"/>
                        </a:rPr>
                        <m:t>𝑅</m:t>
                      </m:r>
                    </m:oMath>
                  </m:oMathPara>
                </a14:m>
                <a:endParaRPr lang="en-US" dirty="0"/>
              </a:p>
              <a:p>
                <a:r>
                  <a:rPr lang="en-US" dirty="0"/>
                  <a:t>Therefore if voltage is increased but current reduced the same power can be transmitted with less power loss – transmit power at extremely high voltages to </a:t>
                </a:r>
                <a:r>
                  <a:rPr lang="en-US" dirty="0" err="1"/>
                  <a:t>minimise</a:t>
                </a:r>
                <a:r>
                  <a:rPr lang="en-US" dirty="0"/>
                  <a:t> power loss</a:t>
                </a:r>
              </a:p>
              <a:p>
                <a:r>
                  <a:rPr lang="en-US" dirty="0"/>
                  <a:t>transformers are key to our power transmission </a:t>
                </a:r>
              </a:p>
              <a:p>
                <a:r>
                  <a:rPr lang="en-US" dirty="0"/>
                  <a:t>major advantage of AC – transformers easily step voltage up and down with AC</a:t>
                </a:r>
              </a:p>
            </p:txBody>
          </p:sp>
        </mc:Choice>
        <mc:Fallback xmlns="">
          <p:sp>
            <p:nvSpPr>
              <p:cNvPr id="3" name="Content Placeholder 2">
                <a:extLst>
                  <a:ext uri="{FF2B5EF4-FFF2-40B4-BE49-F238E27FC236}">
                    <a16:creationId xmlns:a16="http://schemas.microsoft.com/office/drawing/2014/main" id="{EEEA335B-CEBF-424B-8DBB-4E6DCCD6BD16}"/>
                  </a:ext>
                </a:extLst>
              </p:cNvPr>
              <p:cNvSpPr>
                <a:spLocks noGrp="1" noRot="1" noChangeAspect="1" noMove="1" noResize="1" noEditPoints="1" noAdjustHandles="1" noChangeArrowheads="1" noChangeShapeType="1" noTextEdit="1"/>
              </p:cNvSpPr>
              <p:nvPr>
                <p:ph idx="1"/>
              </p:nvPr>
            </p:nvSpPr>
            <p:spPr>
              <a:xfrm>
                <a:off x="1141412" y="2249486"/>
                <a:ext cx="9905999" cy="4233692"/>
              </a:xfrm>
              <a:blipFill>
                <a:blip r:embed="rId2"/>
                <a:stretch>
                  <a:fillRect l="-1046" t="-1583" b="-2590"/>
                </a:stretch>
              </a:blipFill>
            </p:spPr>
            <p:txBody>
              <a:bodyPr/>
              <a:lstStyle/>
              <a:p>
                <a:r>
                  <a:rPr lang="en-AU">
                    <a:noFill/>
                  </a:rPr>
                  <a:t> </a:t>
                </a:r>
              </a:p>
            </p:txBody>
          </p:sp>
        </mc:Fallback>
      </mc:AlternateContent>
    </p:spTree>
    <p:extLst>
      <p:ext uri="{BB962C8B-B14F-4D97-AF65-F5344CB8AC3E}">
        <p14:creationId xmlns:p14="http://schemas.microsoft.com/office/powerpoint/2010/main" val="20334175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9A942-C2DD-464F-B8EE-DE608CA4FAA2}"/>
              </a:ext>
            </a:extLst>
          </p:cNvPr>
          <p:cNvSpPr>
            <a:spLocks noGrp="1"/>
          </p:cNvSpPr>
          <p:nvPr>
            <p:ph type="title"/>
          </p:nvPr>
        </p:nvSpPr>
        <p:spPr/>
        <p:txBody>
          <a:bodyPr/>
          <a:lstStyle/>
          <a:p>
            <a:endParaRPr lang="en-AU"/>
          </a:p>
        </p:txBody>
      </p:sp>
      <p:sp>
        <p:nvSpPr>
          <p:cNvPr id="3" name="Content Placeholder 2">
            <a:extLst>
              <a:ext uri="{FF2B5EF4-FFF2-40B4-BE49-F238E27FC236}">
                <a16:creationId xmlns:a16="http://schemas.microsoft.com/office/drawing/2014/main" id="{2B091C58-D6B9-4185-8ADD-473DF98F6A08}"/>
              </a:ext>
            </a:extLst>
          </p:cNvPr>
          <p:cNvSpPr>
            <a:spLocks noGrp="1"/>
          </p:cNvSpPr>
          <p:nvPr>
            <p:ph idx="1"/>
          </p:nvPr>
        </p:nvSpPr>
        <p:spPr/>
        <p:txBody>
          <a:bodyPr/>
          <a:lstStyle/>
          <a:p>
            <a:endParaRPr lang="en-AU" dirty="0"/>
          </a:p>
        </p:txBody>
      </p:sp>
      <p:pic>
        <p:nvPicPr>
          <p:cNvPr id="1026" name="Picture 2" descr="High voltage transmission line Step-down transformer (substation transformer Step-down Power plant Step-up transformer Home 12,000 V 240,000 V 7200 V 240 V">
            <a:extLst>
              <a:ext uri="{FF2B5EF4-FFF2-40B4-BE49-F238E27FC236}">
                <a16:creationId xmlns:a16="http://schemas.microsoft.com/office/drawing/2014/main" id="{DA003D37-7D60-4E81-BD5A-A6FF82B05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98" y="1476375"/>
            <a:ext cx="12446613" cy="431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752534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F4997-E47E-4D96-97D3-2FAF4009C95A}"/>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C509E9-9FF1-4BF2-81D4-57F66CEBD78A}"/>
                  </a:ext>
                </a:extLst>
              </p:cNvPr>
              <p:cNvSpPr>
                <a:spLocks noGrp="1"/>
              </p:cNvSpPr>
              <p:nvPr>
                <p:ph idx="1"/>
              </p:nvPr>
            </p:nvSpPr>
            <p:spPr>
              <a:xfrm>
                <a:off x="1141412" y="2249487"/>
                <a:ext cx="9905999" cy="4465638"/>
              </a:xfrm>
            </p:spPr>
            <p:txBody>
              <a:bodyPr>
                <a:normAutofit/>
              </a:bodyPr>
              <a:lstStyle/>
              <a:p>
                <a:pPr marL="0" indent="0">
                  <a:buNone/>
                </a:pPr>
                <a:r>
                  <a:rPr lang="en-US" dirty="0"/>
                  <a:t>During peak demand, 635 MW is provided to Perth from Muja Power Station along a 2 </a:t>
                </a:r>
                <a:r>
                  <a:rPr lang="el-GR" dirty="0"/>
                  <a:t>Ω</a:t>
                </a:r>
                <a:r>
                  <a:rPr lang="en-US" dirty="0"/>
                  <a:t> power line. </a:t>
                </a:r>
              </a:p>
              <a:p>
                <a:pPr marL="457200" indent="-457200">
                  <a:buAutoNum type="alphaLcParenR"/>
                </a:pPr>
                <a:r>
                  <a:rPr lang="en-AU" dirty="0"/>
                  <a:t>What would be the power loss if the potential at Muja was 500 kV?</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𝑉</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635000000</m:t>
                          </m:r>
                        </m:num>
                        <m:den>
                          <m:r>
                            <a:rPr lang="en-US" b="0" i="1" smtClean="0">
                              <a:latin typeface="Cambria Math" panose="02040503050406030204" pitchFamily="18" charset="0"/>
                            </a:rPr>
                            <m:t>500000</m:t>
                          </m:r>
                        </m:den>
                      </m:f>
                      <m:r>
                        <a:rPr lang="en-US" b="0" i="1" smtClean="0">
                          <a:latin typeface="Cambria Math" panose="02040503050406030204" pitchFamily="18" charset="0"/>
                        </a:rPr>
                        <m:t>=1270 </m:t>
                      </m:r>
                      <m:r>
                        <a:rPr lang="en-US" b="0" i="1" smtClean="0">
                          <a:latin typeface="Cambria Math" panose="02040503050406030204" pitchFamily="18" charset="0"/>
                        </a:rPr>
                        <m:t>𝐴</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𝑙𝑜𝑠𝑠</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r>
                        <a:rPr lang="en-US" b="0" i="1" smtClean="0">
                          <a:latin typeface="Cambria Math" panose="02040503050406030204" pitchFamily="18" charset="0"/>
                        </a:rPr>
                        <m:t>𝑅</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1270</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×2=3.23 </m:t>
                      </m:r>
                      <m:r>
                        <a:rPr lang="en-US" b="0" i="1" smtClean="0">
                          <a:latin typeface="Cambria Math" panose="02040503050406030204" pitchFamily="18" charset="0"/>
                          <a:ea typeface="Cambria Math" panose="02040503050406030204" pitchFamily="18" charset="0"/>
                        </a:rPr>
                        <m:t>𝑀𝑊</m:t>
                      </m:r>
                    </m:oMath>
                  </m:oMathPara>
                </a14:m>
                <a:endParaRPr lang="en-AU" dirty="0"/>
              </a:p>
              <a:p>
                <a:pPr marL="0" indent="0">
                  <a:buNone/>
                </a:pPr>
                <a:r>
                  <a:rPr lang="en-AU" dirty="0"/>
                  <a:t>b) Since the current will remain constant, what will the potential be at Perth?</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𝐼</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635000000−3230000</m:t>
                          </m:r>
                        </m:num>
                        <m:den>
                          <m:r>
                            <a:rPr lang="en-US" b="0" i="1" smtClean="0">
                              <a:latin typeface="Cambria Math" panose="02040503050406030204" pitchFamily="18" charset="0"/>
                            </a:rPr>
                            <m:t>1270</m:t>
                          </m:r>
                        </m:den>
                      </m:f>
                      <m:r>
                        <a:rPr lang="en-US" b="0" i="1" smtClean="0">
                          <a:latin typeface="Cambria Math" panose="02040503050406030204" pitchFamily="18" charset="0"/>
                        </a:rPr>
                        <m:t>=497 </m:t>
                      </m:r>
                      <m:r>
                        <a:rPr lang="en-US" b="0" i="1" smtClean="0">
                          <a:latin typeface="Cambria Math" panose="02040503050406030204" pitchFamily="18" charset="0"/>
                        </a:rPr>
                        <m:t>𝑘𝑉</m:t>
                      </m:r>
                    </m:oMath>
                  </m:oMathPara>
                </a14:m>
                <a:endParaRPr lang="en-AU"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84C509E9-9FF1-4BF2-81D4-57F66CEBD78A}"/>
                  </a:ext>
                </a:extLst>
              </p:cNvPr>
              <p:cNvSpPr>
                <a:spLocks noGrp="1" noRot="1" noChangeAspect="1" noMove="1" noResize="1" noEditPoints="1" noAdjustHandles="1" noChangeArrowheads="1" noChangeShapeType="1" noTextEdit="1"/>
              </p:cNvSpPr>
              <p:nvPr>
                <p:ph idx="1"/>
              </p:nvPr>
            </p:nvSpPr>
            <p:spPr>
              <a:xfrm>
                <a:off x="1141412" y="2249487"/>
                <a:ext cx="9905999" cy="4465638"/>
              </a:xfrm>
              <a:blipFill>
                <a:blip r:embed="rId2"/>
                <a:stretch>
                  <a:fillRect l="-1231" t="-136"/>
                </a:stretch>
              </a:blipFill>
            </p:spPr>
            <p:txBody>
              <a:bodyPr/>
              <a:lstStyle/>
              <a:p>
                <a:r>
                  <a:rPr lang="en-AU">
                    <a:noFill/>
                  </a:rPr>
                  <a:t> </a:t>
                </a:r>
              </a:p>
            </p:txBody>
          </p:sp>
        </mc:Fallback>
      </mc:AlternateContent>
    </p:spTree>
    <p:extLst>
      <p:ext uri="{BB962C8B-B14F-4D97-AF65-F5344CB8AC3E}">
        <p14:creationId xmlns:p14="http://schemas.microsoft.com/office/powerpoint/2010/main" val="41646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769A-15EF-400A-94D2-747127B63A3F}"/>
              </a:ext>
            </a:extLst>
          </p:cNvPr>
          <p:cNvSpPr>
            <a:spLocks noGrp="1"/>
          </p:cNvSpPr>
          <p:nvPr>
            <p:ph type="title"/>
          </p:nvPr>
        </p:nvSpPr>
        <p:spPr/>
        <p:txBody>
          <a:bodyPr/>
          <a:lstStyle/>
          <a:p>
            <a:r>
              <a:rPr lang="en-US" dirty="0"/>
              <a:t>Coulomb’s law</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F4B3AB-EDA5-4AB6-B960-E10FC6E851AA}"/>
                  </a:ext>
                </a:extLst>
              </p:cNvPr>
              <p:cNvSpPr>
                <a:spLocks noGrp="1"/>
              </p:cNvSpPr>
              <p:nvPr>
                <p:ph idx="1"/>
              </p:nvPr>
            </p:nvSpPr>
            <p:spPr/>
            <p:txBody>
              <a:bodyPr>
                <a:normAutofit fontScale="92500"/>
              </a:bodyPr>
              <a:lstStyle/>
              <a:p>
                <a:r>
                  <a:rPr lang="en-US" dirty="0"/>
                  <a:t>Force of attraction OR repulsion between two charged objects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𝑘</m:t>
                      </m:r>
                      <m:f>
                        <m:fPr>
                          <m:ctrlPr>
                            <a:rPr lang="en-US" b="0" i="1" smtClean="0">
                              <a:latin typeface="Cambria Math" panose="02040503050406030204" pitchFamily="18" charset="0"/>
                            </a:rPr>
                          </m:ctrlPr>
                        </m:fPr>
                        <m:num>
                          <m:r>
                            <a:rPr lang="en-US" b="0" i="1" smtClean="0">
                              <a:latin typeface="Cambria Math" panose="02040503050406030204" pitchFamily="18" charset="0"/>
                            </a:rPr>
                            <m:t>𝑞</m:t>
                          </m:r>
                          <m:r>
                            <a:rPr lang="en-US" b="0" i="1" baseline="-25000" smtClean="0">
                              <a:latin typeface="Cambria Math" panose="02040503050406030204" pitchFamily="18" charset="0"/>
                            </a:rPr>
                            <m:t>1</m:t>
                          </m:r>
                          <m:r>
                            <a:rPr lang="en-US" b="0" i="1" smtClean="0">
                              <a:latin typeface="Cambria Math" panose="02040503050406030204" pitchFamily="18" charset="0"/>
                            </a:rPr>
                            <m:t>𝑞</m:t>
                          </m:r>
                          <m:r>
                            <a:rPr lang="en-US" b="0" i="1" baseline="-25000" smtClean="0">
                              <a:latin typeface="Cambria Math" panose="02040503050406030204" pitchFamily="18" charset="0"/>
                            </a:rPr>
                            <m:t>2</m:t>
                          </m:r>
                        </m:num>
                        <m:den>
                          <m:r>
                            <a:rPr lang="en-US" b="0" i="1" smtClean="0">
                              <a:latin typeface="Cambria Math" panose="02040503050406030204" pitchFamily="18" charset="0"/>
                            </a:rPr>
                            <m:t>𝑟</m:t>
                          </m:r>
                          <m:r>
                            <a:rPr lang="en-US" b="0" i="1" baseline="30000" smtClean="0">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𝜋𝜀</m:t>
                          </m:r>
                          <m:r>
                            <a:rPr lang="en-US" i="1" baseline="-25000">
                              <a:latin typeface="Cambria Math" panose="02040503050406030204" pitchFamily="18" charset="0"/>
                              <a:ea typeface="Cambria Math" panose="02040503050406030204" pitchFamily="18" charset="0"/>
                            </a:rPr>
                            <m:t>0</m:t>
                          </m:r>
                        </m:den>
                      </m:f>
                      <m:f>
                        <m:fPr>
                          <m:ctrlPr>
                            <a:rPr lang="en-US" i="1">
                              <a:latin typeface="Cambria Math" panose="02040503050406030204" pitchFamily="18" charset="0"/>
                            </a:rPr>
                          </m:ctrlPr>
                        </m:fPr>
                        <m:num>
                          <m:r>
                            <a:rPr lang="en-US" i="1">
                              <a:latin typeface="Cambria Math" panose="02040503050406030204" pitchFamily="18" charset="0"/>
                            </a:rPr>
                            <m:t>𝑞</m:t>
                          </m:r>
                          <m:r>
                            <a:rPr lang="en-US" i="1" baseline="-25000">
                              <a:latin typeface="Cambria Math" panose="02040503050406030204" pitchFamily="18" charset="0"/>
                            </a:rPr>
                            <m:t>1</m:t>
                          </m:r>
                          <m:r>
                            <a:rPr lang="en-US" i="1">
                              <a:latin typeface="Cambria Math" panose="02040503050406030204" pitchFamily="18" charset="0"/>
                            </a:rPr>
                            <m:t>𝑞</m:t>
                          </m:r>
                          <m:r>
                            <a:rPr lang="en-US" i="1" baseline="-25000">
                              <a:latin typeface="Cambria Math" panose="02040503050406030204" pitchFamily="18" charset="0"/>
                            </a:rPr>
                            <m:t>2</m:t>
                          </m:r>
                        </m:num>
                        <m:den>
                          <m:r>
                            <a:rPr lang="en-US" i="1">
                              <a:latin typeface="Cambria Math" panose="02040503050406030204" pitchFamily="18" charset="0"/>
                            </a:rPr>
                            <m:t>𝑟</m:t>
                          </m:r>
                          <m:r>
                            <a:rPr lang="en-US" i="1" baseline="30000">
                              <a:latin typeface="Cambria Math" panose="02040503050406030204" pitchFamily="18" charset="0"/>
                            </a:rPr>
                            <m:t>2</m:t>
                          </m:r>
                        </m:den>
                      </m:f>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𝐶𝑜𝑢𝑙𝑜𝑚𝑏</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𝑐𝑜𝑛𝑠𝑡𝑎𝑛𝑡</m:t>
                      </m:r>
                      <m:r>
                        <a:rPr lang="en-US" b="0" i="1" smtClean="0">
                          <a:latin typeface="Cambria Math" panose="02040503050406030204" pitchFamily="18" charset="0"/>
                        </a:rPr>
                        <m:t> (9×</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baseline="30000" smtClean="0">
                          <a:latin typeface="Cambria Math" panose="02040503050406030204" pitchFamily="18" charset="0"/>
                          <a:ea typeface="Cambria Math" panose="02040503050406030204" pitchFamily="18" charset="0"/>
                        </a:rPr>
                        <m:t>2 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m:oMathPara>
                </a14:m>
                <a:endParaRPr lang="en-AU"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𝑐h𝑎𝑟𝑔𝑒𝑠</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𝑡𝑤𝑜</m:t>
                      </m:r>
                      <m:r>
                        <a:rPr lang="en-US" b="0" i="1" smtClean="0">
                          <a:latin typeface="Cambria Math" panose="02040503050406030204" pitchFamily="18" charset="0"/>
                        </a:rPr>
                        <m:t> </m:t>
                      </m:r>
                      <m:r>
                        <a:rPr lang="en-US" b="0" i="1" smtClean="0">
                          <a:latin typeface="Cambria Math" panose="02040503050406030204" pitchFamily="18" charset="0"/>
                        </a:rPr>
                        <m:t>𝑜𝑏𝑗𝑒𝑐𝑡𝑠</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𝑑𝑖𝑠𝑡𝑎𝑛𝑐𝑒</m:t>
                      </m:r>
                      <m:r>
                        <a:rPr lang="en-US" b="0" i="1" smtClean="0">
                          <a:latin typeface="Cambria Math" panose="02040503050406030204" pitchFamily="18" charset="0"/>
                        </a:rPr>
                        <m:t> </m:t>
                      </m:r>
                      <m:r>
                        <a:rPr lang="en-US" b="0" i="1" smtClean="0">
                          <a:latin typeface="Cambria Math" panose="02040503050406030204" pitchFamily="18" charset="0"/>
                        </a:rPr>
                        <m:t>𝑏𝑒𝑡𝑤𝑒𝑒𝑛</m:t>
                      </m:r>
                      <m:r>
                        <a:rPr lang="en-US" b="0" i="1" smtClean="0">
                          <a:latin typeface="Cambria Math" panose="02040503050406030204" pitchFamily="18" charset="0"/>
                        </a:rPr>
                        <m:t> </m:t>
                      </m:r>
                      <m:r>
                        <a:rPr lang="en-US" b="0" i="1" smtClean="0">
                          <a:latin typeface="Cambria Math" panose="02040503050406030204" pitchFamily="18" charset="0"/>
                        </a:rPr>
                        <m:t>𝑡h𝑒</m:t>
                      </m:r>
                      <m:r>
                        <a:rPr lang="en-US" b="0" i="1" smtClean="0">
                          <a:latin typeface="Cambria Math" panose="02040503050406030204" pitchFamily="18" charset="0"/>
                        </a:rPr>
                        <m:t> </m:t>
                      </m:r>
                      <m:r>
                        <a:rPr lang="en-US" b="0" i="1" smtClean="0">
                          <a:latin typeface="Cambria Math" panose="02040503050406030204" pitchFamily="18" charset="0"/>
                        </a:rPr>
                        <m:t>𝑡𝑤𝑜</m:t>
                      </m:r>
                      <m:r>
                        <a:rPr lang="en-US" b="0" i="1" smtClean="0">
                          <a:latin typeface="Cambria Math" panose="02040503050406030204" pitchFamily="18" charset="0"/>
                        </a:rPr>
                        <m:t> </m:t>
                      </m:r>
                      <m:r>
                        <a:rPr lang="en-US" b="0" i="1" smtClean="0">
                          <a:latin typeface="Cambria Math" panose="02040503050406030204" pitchFamily="18" charset="0"/>
                        </a:rPr>
                        <m:t>𝑜𝑏𝑗𝑒𝑐𝑡𝑠</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oMath>
                  </m:oMathPara>
                </a14:m>
                <a:endParaRPr lang="en-US" b="0" dirty="0"/>
              </a:p>
              <a:p>
                <a:r>
                  <a:rPr lang="en-US" dirty="0"/>
                  <a:t>Note that this follows an inverse square law</a:t>
                </a:r>
                <a:endParaRPr lang="en-US" b="0"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2DF4B3AB-EDA5-4AB6-B960-E10FC6E851AA}"/>
                  </a:ext>
                </a:extLst>
              </p:cNvPr>
              <p:cNvSpPr>
                <a:spLocks noGrp="1" noRot="1" noChangeAspect="1" noMove="1" noResize="1" noEditPoints="1" noAdjustHandles="1" noChangeArrowheads="1" noChangeShapeType="1" noTextEdit="1"/>
              </p:cNvSpPr>
              <p:nvPr>
                <p:ph idx="1"/>
              </p:nvPr>
            </p:nvSpPr>
            <p:spPr>
              <a:blipFill>
                <a:blip r:embed="rId2"/>
                <a:stretch>
                  <a:fillRect l="-1046" t="-1893" b="-2754"/>
                </a:stretch>
              </a:blipFill>
            </p:spPr>
            <p:txBody>
              <a:bodyPr/>
              <a:lstStyle/>
              <a:p>
                <a:r>
                  <a:rPr lang="en-AU">
                    <a:noFill/>
                  </a:rPr>
                  <a:t> </a:t>
                </a:r>
              </a:p>
            </p:txBody>
          </p:sp>
        </mc:Fallback>
      </mc:AlternateContent>
    </p:spTree>
    <p:extLst>
      <p:ext uri="{BB962C8B-B14F-4D97-AF65-F5344CB8AC3E}">
        <p14:creationId xmlns:p14="http://schemas.microsoft.com/office/powerpoint/2010/main" val="161247576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145C-4F05-4474-96CB-3640DD100C14}"/>
              </a:ext>
            </a:extLst>
          </p:cNvPr>
          <p:cNvSpPr>
            <a:spLocks noGrp="1"/>
          </p:cNvSpPr>
          <p:nvPr>
            <p:ph type="title"/>
          </p:nvPr>
        </p:nvSpPr>
        <p:spPr>
          <a:xfrm>
            <a:off x="1141413" y="618518"/>
            <a:ext cx="9905998" cy="795612"/>
          </a:xfrm>
        </p:spPr>
        <p:txBody>
          <a:bodyPr/>
          <a:lstStyle/>
          <a:p>
            <a:r>
              <a:rPr lang="en-US" dirty="0"/>
              <a:t>Example 2</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22DC61-D249-4448-A15B-205C62DE630F}"/>
                  </a:ext>
                </a:extLst>
              </p:cNvPr>
              <p:cNvSpPr>
                <a:spLocks noGrp="1"/>
              </p:cNvSpPr>
              <p:nvPr>
                <p:ph idx="1"/>
              </p:nvPr>
            </p:nvSpPr>
            <p:spPr>
              <a:xfrm>
                <a:off x="1141412" y="1499191"/>
                <a:ext cx="9905999" cy="5103628"/>
              </a:xfrm>
            </p:spPr>
            <p:txBody>
              <a:bodyPr>
                <a:normAutofit fontScale="70000" lnSpcReduction="20000"/>
              </a:bodyPr>
              <a:lstStyle/>
              <a:p>
                <a:pPr marL="0" indent="0">
                  <a:buNone/>
                </a:pPr>
                <a:r>
                  <a:rPr lang="en-US" dirty="0"/>
                  <a:t>A 20 kW, 400 V diesel generator supplies power for 400 V lights on a film set at an outside location. The 500 m transmission cable has a resistance of 5 </a:t>
                </a:r>
                <a:r>
                  <a:rPr lang="el-GR" dirty="0"/>
                  <a:t>Ω</a:t>
                </a:r>
                <a:r>
                  <a:rPr lang="en-US" dirty="0"/>
                  <a:t>. If 2 transformers are used with 1:20 ratio in turns.</a:t>
                </a:r>
              </a:p>
              <a:p>
                <a:pPr marL="0" indent="0">
                  <a:buNone/>
                </a:pPr>
                <a:r>
                  <a:rPr lang="en-US" dirty="0"/>
                  <a:t>a) What is the current in the cables?</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𝑠</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𝑠</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r>
                                <a:rPr lang="en-US" b="0" i="1" smtClean="0">
                                  <a:latin typeface="Cambria Math" panose="02040503050406030204" pitchFamily="18" charset="0"/>
                                </a:rPr>
                                <m:t>𝑝</m:t>
                              </m:r>
                            </m:sub>
                          </m:sSub>
                        </m:den>
                      </m:f>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m:t>
                          </m:r>
                        </m:num>
                        <m:den>
                          <m:r>
                            <a:rPr lang="en-US" b="0" i="1" smtClean="0">
                              <a:latin typeface="Cambria Math" panose="02040503050406030204" pitchFamily="18" charset="0"/>
                            </a:rPr>
                            <m:t>1</m:t>
                          </m:r>
                        </m:den>
                      </m:f>
                      <m:r>
                        <a:rPr lang="en-US" b="0" i="1" smtClean="0">
                          <a:latin typeface="Cambria Math" panose="02040503050406030204" pitchFamily="18" charset="0"/>
                        </a:rPr>
                        <m:t>400=8000 </m:t>
                      </m:r>
                      <m:r>
                        <a:rPr lang="en-US" b="0" i="1" smtClean="0">
                          <a:latin typeface="Cambria Math" panose="02040503050406030204" pitchFamily="18" charset="0"/>
                        </a:rPr>
                        <m:t>𝑉</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𝑉</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20000</m:t>
                          </m:r>
                        </m:num>
                        <m:den>
                          <m:r>
                            <a:rPr lang="en-US" b="0" i="1" smtClean="0">
                              <a:latin typeface="Cambria Math" panose="02040503050406030204" pitchFamily="18" charset="0"/>
                            </a:rPr>
                            <m:t>8000</m:t>
                          </m:r>
                        </m:den>
                      </m:f>
                      <m:r>
                        <a:rPr lang="en-US" b="0" i="1" smtClean="0">
                          <a:latin typeface="Cambria Math" panose="02040503050406030204" pitchFamily="18" charset="0"/>
                        </a:rPr>
                        <m:t>=2.5 </m:t>
                      </m:r>
                      <m:r>
                        <a:rPr lang="en-US" b="0" i="1" smtClean="0">
                          <a:latin typeface="Cambria Math" panose="02040503050406030204" pitchFamily="18" charset="0"/>
                        </a:rPr>
                        <m:t>𝐴</m:t>
                      </m:r>
                    </m:oMath>
                  </m:oMathPara>
                </a14:m>
                <a:endParaRPr lang="en-US" dirty="0"/>
              </a:p>
              <a:p>
                <a:pPr marL="0" indent="0">
                  <a:buNone/>
                </a:pPr>
                <a:r>
                  <a:rPr lang="en-AU" dirty="0"/>
                  <a:t>b) What is the voltage drop across transmission cables?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𝐼𝑅</m:t>
                      </m:r>
                      <m:r>
                        <a:rPr lang="en-US" b="0" i="1" smtClean="0">
                          <a:latin typeface="Cambria Math" panose="02040503050406030204" pitchFamily="18" charset="0"/>
                        </a:rPr>
                        <m:t>=2.5×5</m:t>
                      </m:r>
                      <m:r>
                        <a:rPr lang="en-US" b="0" i="0" smtClean="0">
                          <a:latin typeface="Cambria Math" panose="02040503050406030204" pitchFamily="18" charset="0"/>
                          <a:ea typeface="Cambria Math" panose="02040503050406030204" pitchFamily="18" charset="0"/>
                        </a:rPr>
                        <m:t>=12.5 </m:t>
                      </m:r>
                      <m:r>
                        <m:rPr>
                          <m:sty m:val="p"/>
                        </m:rPr>
                        <a:rPr lang="en-US" b="0" i="0" smtClean="0">
                          <a:latin typeface="Cambria Math" panose="02040503050406030204" pitchFamily="18" charset="0"/>
                          <a:ea typeface="Cambria Math" panose="02040503050406030204" pitchFamily="18" charset="0"/>
                        </a:rPr>
                        <m:t>V</m:t>
                      </m:r>
                    </m:oMath>
                  </m:oMathPara>
                </a14:m>
                <a:endParaRPr lang="en-AU" dirty="0"/>
              </a:p>
              <a:p>
                <a:pPr marL="0" indent="0">
                  <a:buNone/>
                </a:pPr>
                <a:r>
                  <a:rPr lang="en-AU" dirty="0"/>
                  <a:t>c) What is the power loss in the cables as a percentage of power supplied by the generator?</a:t>
                </a:r>
              </a:p>
              <a:p>
                <a:pPr marL="0" indent="0">
                  <a:buNone/>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𝑙𝑜𝑠𝑠</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r>
                        <a:rPr lang="en-US" b="0" i="1" smtClean="0">
                          <a:latin typeface="Cambria Math" panose="02040503050406030204" pitchFamily="18" charset="0"/>
                        </a:rPr>
                        <m:t>𝑅</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2.5</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×5=31.25 </m:t>
                      </m:r>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𝑜𝑟</m:t>
                      </m:r>
                      <m:r>
                        <a:rPr lang="en-US" b="0" i="1" smtClean="0">
                          <a:latin typeface="Cambria Math" panose="02040503050406030204" pitchFamily="18" charset="0"/>
                          <a:ea typeface="Cambria Math" panose="02040503050406030204" pitchFamily="18" charset="0"/>
                        </a:rPr>
                        <m:t>   0.156%</m:t>
                      </m:r>
                    </m:oMath>
                  </m:oMathPara>
                </a14:m>
                <a:endParaRPr lang="en-AU" dirty="0"/>
              </a:p>
              <a:p>
                <a:pPr marL="0" indent="0">
                  <a:buNone/>
                </a:pPr>
                <a:r>
                  <a:rPr lang="en-AU" dirty="0"/>
                  <a:t>d) What voltage is supplied to lights?</a:t>
                </a: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a:latin typeface="Cambria Math" panose="02040503050406030204" pitchFamily="18" charset="0"/>
                            </a:rPr>
                            <m:t>8000−12.5</m:t>
                          </m:r>
                        </m:num>
                        <m:den>
                          <m:r>
                            <a:rPr lang="en-US" b="0" i="1" smtClean="0">
                              <a:latin typeface="Cambria Math" panose="02040503050406030204" pitchFamily="18" charset="0"/>
                            </a:rPr>
                            <m:t>20</m:t>
                          </m:r>
                        </m:den>
                      </m:f>
                      <m:r>
                        <a:rPr lang="en-US" b="0" i="1" smtClean="0">
                          <a:latin typeface="Cambria Math" panose="02040503050406030204" pitchFamily="18" charset="0"/>
                        </a:rPr>
                        <m:t>=399 </m:t>
                      </m:r>
                      <m:r>
                        <a:rPr lang="en-US" b="0" i="1" smtClean="0">
                          <a:latin typeface="Cambria Math" panose="02040503050406030204" pitchFamily="18" charset="0"/>
                        </a:rPr>
                        <m:t>𝑉</m:t>
                      </m:r>
                    </m:oMath>
                  </m:oMathPara>
                </a14:m>
                <a:endParaRPr lang="en-AU" dirty="0"/>
              </a:p>
            </p:txBody>
          </p:sp>
        </mc:Choice>
        <mc:Fallback xmlns="">
          <p:sp>
            <p:nvSpPr>
              <p:cNvPr id="3" name="Content Placeholder 2">
                <a:extLst>
                  <a:ext uri="{FF2B5EF4-FFF2-40B4-BE49-F238E27FC236}">
                    <a16:creationId xmlns:a16="http://schemas.microsoft.com/office/drawing/2014/main" id="{7022DC61-D249-4448-A15B-205C62DE630F}"/>
                  </a:ext>
                </a:extLst>
              </p:cNvPr>
              <p:cNvSpPr>
                <a:spLocks noGrp="1" noRot="1" noChangeAspect="1" noMove="1" noResize="1" noEditPoints="1" noAdjustHandles="1" noChangeArrowheads="1" noChangeShapeType="1" noTextEdit="1"/>
              </p:cNvSpPr>
              <p:nvPr>
                <p:ph idx="1"/>
              </p:nvPr>
            </p:nvSpPr>
            <p:spPr>
              <a:xfrm>
                <a:off x="1141412" y="1499191"/>
                <a:ext cx="9905999" cy="5103628"/>
              </a:xfrm>
              <a:blipFill>
                <a:blip r:embed="rId2"/>
                <a:stretch>
                  <a:fillRect l="-369" t="-478" r="-923"/>
                </a:stretch>
              </a:blipFill>
            </p:spPr>
            <p:txBody>
              <a:bodyPr/>
              <a:lstStyle/>
              <a:p>
                <a:r>
                  <a:rPr lang="en-AU">
                    <a:noFill/>
                  </a:rPr>
                  <a:t> </a:t>
                </a:r>
              </a:p>
            </p:txBody>
          </p:sp>
        </mc:Fallback>
      </mc:AlternateContent>
    </p:spTree>
    <p:extLst>
      <p:ext uri="{BB962C8B-B14F-4D97-AF65-F5344CB8AC3E}">
        <p14:creationId xmlns:p14="http://schemas.microsoft.com/office/powerpoint/2010/main" val="19095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0BAD-39BD-490C-BB30-648C8C22E11F}"/>
              </a:ext>
            </a:extLst>
          </p:cNvPr>
          <p:cNvSpPr>
            <a:spLocks noGrp="1"/>
          </p:cNvSpPr>
          <p:nvPr>
            <p:ph type="title"/>
          </p:nvPr>
        </p:nvSpPr>
        <p:spPr/>
        <p:txBody>
          <a:bodyPr/>
          <a:lstStyle/>
          <a:p>
            <a:r>
              <a:rPr lang="en-US" dirty="0"/>
              <a:t>Example 3</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54347A-2CF3-481C-90DA-0D0262726649}"/>
                  </a:ext>
                </a:extLst>
              </p:cNvPr>
              <p:cNvSpPr>
                <a:spLocks noGrp="1"/>
              </p:cNvSpPr>
              <p:nvPr>
                <p:ph idx="1"/>
              </p:nvPr>
            </p:nvSpPr>
            <p:spPr/>
            <p:txBody>
              <a:bodyPr>
                <a:normAutofit fontScale="85000" lnSpcReduction="10000"/>
              </a:bodyPr>
              <a:lstStyle/>
              <a:p>
                <a:pPr marL="0" indent="0">
                  <a:buNone/>
                </a:pPr>
                <a:r>
                  <a:rPr lang="en-US" dirty="0"/>
                  <a:t>An AC generator produces 10 kW of power to be transmitted at 240 V down a 5 km line of 1.5 </a:t>
                </a:r>
                <a:r>
                  <a:rPr lang="el-GR" dirty="0"/>
                  <a:t>Ω</a:t>
                </a:r>
                <a:r>
                  <a:rPr lang="en-US" dirty="0"/>
                  <a:t> resistance.</a:t>
                </a:r>
              </a:p>
              <a:p>
                <a:pPr marL="0" indent="0">
                  <a:buNone/>
                </a:pPr>
                <a:r>
                  <a:rPr lang="en-US" dirty="0"/>
                  <a:t>a) Determine the power loss in the line.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𝑉</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10 000</m:t>
                          </m:r>
                        </m:num>
                        <m:den>
                          <m:r>
                            <a:rPr lang="en-US" b="0" i="1" smtClean="0">
                              <a:latin typeface="Cambria Math" panose="02040503050406030204" pitchFamily="18" charset="0"/>
                            </a:rPr>
                            <m:t>240</m:t>
                          </m:r>
                        </m:den>
                      </m:f>
                      <m:r>
                        <a:rPr lang="en-US" b="0" i="1" smtClean="0">
                          <a:latin typeface="Cambria Math" panose="02040503050406030204" pitchFamily="18" charset="0"/>
                        </a:rPr>
                        <m:t>=41.7 </m:t>
                      </m:r>
                      <m:r>
                        <a:rPr lang="en-US" b="0" i="1" smtClean="0">
                          <a:latin typeface="Cambria Math" panose="02040503050406030204" pitchFamily="18" charset="0"/>
                        </a:rPr>
                        <m:t>𝐴</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𝑙𝑜𝑠𝑠</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r>
                        <a:rPr lang="en-US" b="0" i="1" smtClean="0">
                          <a:latin typeface="Cambria Math" panose="02040503050406030204" pitchFamily="18" charset="0"/>
                        </a:rPr>
                        <m:t>𝑅</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41.7</m:t>
                          </m:r>
                        </m:e>
                        <m:sup>
                          <m:r>
                            <a:rPr lang="en-US" b="0" i="1" smtClean="0">
                              <a:latin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×1.5=2.60 </m:t>
                      </m:r>
                      <m:r>
                        <a:rPr lang="en-US" b="0" i="1" smtClean="0">
                          <a:latin typeface="Cambria Math" panose="02040503050406030204" pitchFamily="18" charset="0"/>
                          <a:ea typeface="Cambria Math" panose="02040503050406030204" pitchFamily="18" charset="0"/>
                        </a:rPr>
                        <m:t>𝑘𝑊</m:t>
                      </m:r>
                    </m:oMath>
                  </m:oMathPara>
                </a14:m>
                <a:endParaRPr lang="en-US" dirty="0"/>
              </a:p>
              <a:p>
                <a:pPr marL="0" indent="0">
                  <a:buNone/>
                </a:pPr>
                <a:r>
                  <a:rPr lang="en-AU" dirty="0"/>
                  <a:t>b) Determine the voltage at the end of the line.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𝑃</m:t>
                          </m:r>
                        </m:num>
                        <m:den>
                          <m:r>
                            <a:rPr lang="en-US" b="0" i="1" smtClean="0">
                              <a:latin typeface="Cambria Math" panose="02040503050406030204" pitchFamily="18" charset="0"/>
                            </a:rPr>
                            <m:t>𝐼</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10000−2604</m:t>
                          </m:r>
                        </m:num>
                        <m:den>
                          <m:r>
                            <a:rPr lang="en-US" b="0" i="1" smtClean="0">
                              <a:latin typeface="Cambria Math" panose="02040503050406030204" pitchFamily="18" charset="0"/>
                            </a:rPr>
                            <m:t>41.7</m:t>
                          </m:r>
                        </m:den>
                      </m:f>
                      <m:r>
                        <a:rPr lang="en-US" b="0" i="1" smtClean="0">
                          <a:latin typeface="Cambria Math" panose="02040503050406030204" pitchFamily="18" charset="0"/>
                        </a:rPr>
                        <m:t>=178 </m:t>
                      </m:r>
                      <m:r>
                        <a:rPr lang="en-US" b="0" i="1" smtClean="0">
                          <a:latin typeface="Cambria Math" panose="02040503050406030204" pitchFamily="18" charset="0"/>
                        </a:rPr>
                        <m:t>𝑉</m:t>
                      </m:r>
                    </m:oMath>
                  </m:oMathPara>
                </a14:m>
                <a:endParaRPr lang="en-AU" dirty="0"/>
              </a:p>
            </p:txBody>
          </p:sp>
        </mc:Choice>
        <mc:Fallback xmlns="">
          <p:sp>
            <p:nvSpPr>
              <p:cNvPr id="3" name="Content Placeholder 2">
                <a:extLst>
                  <a:ext uri="{FF2B5EF4-FFF2-40B4-BE49-F238E27FC236}">
                    <a16:creationId xmlns:a16="http://schemas.microsoft.com/office/drawing/2014/main" id="{C954347A-2CF3-481C-90DA-0D0262726649}"/>
                  </a:ext>
                </a:extLst>
              </p:cNvPr>
              <p:cNvSpPr>
                <a:spLocks noGrp="1" noRot="1" noChangeAspect="1" noMove="1" noResize="1" noEditPoints="1" noAdjustHandles="1" noChangeArrowheads="1" noChangeShapeType="1" noTextEdit="1"/>
              </p:cNvSpPr>
              <p:nvPr>
                <p:ph idx="1"/>
              </p:nvPr>
            </p:nvSpPr>
            <p:spPr>
              <a:blipFill>
                <a:blip r:embed="rId2"/>
                <a:stretch>
                  <a:fillRect l="-615" t="-516"/>
                </a:stretch>
              </a:blipFill>
            </p:spPr>
            <p:txBody>
              <a:bodyPr/>
              <a:lstStyle/>
              <a:p>
                <a:r>
                  <a:rPr lang="en-AU">
                    <a:noFill/>
                  </a:rPr>
                  <a:t> </a:t>
                </a:r>
              </a:p>
            </p:txBody>
          </p:sp>
        </mc:Fallback>
      </mc:AlternateContent>
    </p:spTree>
    <p:extLst>
      <p:ext uri="{BB962C8B-B14F-4D97-AF65-F5344CB8AC3E}">
        <p14:creationId xmlns:p14="http://schemas.microsoft.com/office/powerpoint/2010/main" val="108692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366BA-0FBE-4FD6-8624-B5B37B449246}"/>
              </a:ext>
            </a:extLst>
          </p:cNvPr>
          <p:cNvSpPr>
            <a:spLocks noGrp="1"/>
          </p:cNvSpPr>
          <p:nvPr>
            <p:ph type="title"/>
          </p:nvPr>
        </p:nvSpPr>
        <p:spPr/>
        <p:txBody>
          <a:bodyPr/>
          <a:lstStyle/>
          <a:p>
            <a:r>
              <a:rPr lang="en-US" dirty="0"/>
              <a:t>Magnet dropped, South side down, down copper tube</a:t>
            </a:r>
            <a:endParaRPr lang="en-AU" dirty="0"/>
          </a:p>
        </p:txBody>
      </p:sp>
      <p:sp>
        <p:nvSpPr>
          <p:cNvPr id="3" name="Content Placeholder 2">
            <a:extLst>
              <a:ext uri="{FF2B5EF4-FFF2-40B4-BE49-F238E27FC236}">
                <a16:creationId xmlns:a16="http://schemas.microsoft.com/office/drawing/2014/main" id="{953E0225-B3D8-4057-8BFB-6901693FB8DA}"/>
              </a:ext>
            </a:extLst>
          </p:cNvPr>
          <p:cNvSpPr>
            <a:spLocks noGrp="1"/>
          </p:cNvSpPr>
          <p:nvPr>
            <p:ph idx="1"/>
          </p:nvPr>
        </p:nvSpPr>
        <p:spPr>
          <a:xfrm>
            <a:off x="1141413" y="2249487"/>
            <a:ext cx="10812462" cy="4313238"/>
          </a:xfrm>
        </p:spPr>
        <p:txBody>
          <a:bodyPr>
            <a:normAutofit fontScale="77500" lnSpcReduction="20000"/>
          </a:bodyPr>
          <a:lstStyle/>
          <a:p>
            <a:r>
              <a:rPr lang="en-US" dirty="0"/>
              <a:t>As the magnet falls down, the tubing below it is experiencing an </a:t>
            </a:r>
            <a:br>
              <a:rPr lang="en-US" dirty="0"/>
            </a:br>
            <a:r>
              <a:rPr lang="en-US" dirty="0"/>
              <a:t>increase in upwards magnetic flux, this creates clockwise (from </a:t>
            </a:r>
            <a:br>
              <a:rPr lang="en-US" dirty="0"/>
            </a:br>
            <a:r>
              <a:rPr lang="en-US" dirty="0"/>
              <a:t>above) current in the tube to create an opposing magnetic field, this </a:t>
            </a:r>
            <a:br>
              <a:rPr lang="en-US" dirty="0"/>
            </a:br>
            <a:r>
              <a:rPr lang="en-US" dirty="0"/>
              <a:t>repels the magnet from below, slowing its fall</a:t>
            </a:r>
          </a:p>
          <a:p>
            <a:r>
              <a:rPr lang="en-US" dirty="0"/>
              <a:t>The tubing above is experiencing a decrease in upwards magnetic flux </a:t>
            </a:r>
            <a:br>
              <a:rPr lang="en-US" dirty="0"/>
            </a:br>
            <a:r>
              <a:rPr lang="en-US" dirty="0"/>
              <a:t>so the current flows counter-clockwise (from above) to create an increase </a:t>
            </a:r>
            <a:br>
              <a:rPr lang="en-US" dirty="0"/>
            </a:br>
            <a:r>
              <a:rPr lang="en-US" dirty="0"/>
              <a:t>in upwards magnetic field, this attracts the magnet from above also </a:t>
            </a:r>
            <a:br>
              <a:rPr lang="en-US" dirty="0"/>
            </a:br>
            <a:r>
              <a:rPr lang="en-US" dirty="0"/>
              <a:t>slowing its descent</a:t>
            </a:r>
          </a:p>
          <a:p>
            <a:r>
              <a:rPr lang="en-US" dirty="0"/>
              <a:t>The same occurs if the magnet is dropped north side down, just with all </a:t>
            </a:r>
            <a:br>
              <a:rPr lang="en-US" dirty="0"/>
            </a:br>
            <a:r>
              <a:rPr lang="en-US" dirty="0"/>
              <a:t>directions of field and current reversed</a:t>
            </a:r>
          </a:p>
          <a:p>
            <a:r>
              <a:rPr lang="en-AU" dirty="0"/>
              <a:t>Lenz’s law, the gravitational potential energy is converted not just to kinetic energy as the magnet falls, but also to electrical energy, as the total quantity of energy is conserved, the magnet must gain less velocity (kinetic energy) as it falls</a:t>
            </a:r>
          </a:p>
        </p:txBody>
      </p:sp>
      <p:pic>
        <p:nvPicPr>
          <p:cNvPr id="3074" name="Picture 2" descr="Image result for magnet field lines lenz law copper pipe">
            <a:extLst>
              <a:ext uri="{FF2B5EF4-FFF2-40B4-BE49-F238E27FC236}">
                <a16:creationId xmlns:a16="http://schemas.microsoft.com/office/drawing/2014/main" id="{D88ED113-BA5B-4750-B2BF-9D36D271D5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0150" y="1924050"/>
            <a:ext cx="321945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09E6C7B-1D5D-4355-8E7D-7AB79602D503}"/>
              </a:ext>
            </a:extLst>
          </p:cNvPr>
          <p:cNvSpPr txBox="1"/>
          <p:nvPr/>
        </p:nvSpPr>
        <p:spPr>
          <a:xfrm>
            <a:off x="8810625" y="4711927"/>
            <a:ext cx="3143250" cy="461665"/>
          </a:xfrm>
          <a:prstGeom prst="rect">
            <a:avLst/>
          </a:prstGeom>
          <a:noFill/>
        </p:spPr>
        <p:txBody>
          <a:bodyPr wrap="square" rtlCol="0">
            <a:spAutoFit/>
          </a:bodyPr>
          <a:lstStyle/>
          <a:p>
            <a:pPr algn="ctr"/>
            <a:r>
              <a:rPr lang="en-AU" sz="800" dirty="0"/>
              <a:t>http://4.bp.blogspot.com/-RVsRpgs9jlQ/VAi8OMLnUII/AAAAAAAAACY/LR_Bn2zZvNE/s1600/Lenz.png</a:t>
            </a:r>
          </a:p>
        </p:txBody>
      </p:sp>
    </p:spTree>
    <p:extLst>
      <p:ext uri="{BB962C8B-B14F-4D97-AF65-F5344CB8AC3E}">
        <p14:creationId xmlns:p14="http://schemas.microsoft.com/office/powerpoint/2010/main" val="131478670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DA04-537F-4F4D-A575-0A78D0EC3431}"/>
              </a:ext>
            </a:extLst>
          </p:cNvPr>
          <p:cNvSpPr>
            <a:spLocks noGrp="1"/>
          </p:cNvSpPr>
          <p:nvPr>
            <p:ph type="title"/>
          </p:nvPr>
        </p:nvSpPr>
        <p:spPr>
          <a:xfrm>
            <a:off x="8036041" y="618518"/>
            <a:ext cx="3281003" cy="1478570"/>
          </a:xfrm>
        </p:spPr>
        <p:txBody>
          <a:bodyPr anchor="b">
            <a:normAutofit/>
          </a:bodyPr>
          <a:lstStyle/>
          <a:p>
            <a:r>
              <a:rPr lang="en-US" sz="2800"/>
              <a:t>braking</a:t>
            </a:r>
            <a:endParaRPr lang="en-AU" sz="2800"/>
          </a:p>
        </p:txBody>
      </p:sp>
      <p:sp>
        <p:nvSpPr>
          <p:cNvPr id="71"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1E1E5D7-E8C3-4668-AACA-2DDD4BE86125}"/>
              </a:ext>
            </a:extLst>
          </p:cNvPr>
          <p:cNvSpPr>
            <a:spLocks noGrp="1"/>
          </p:cNvSpPr>
          <p:nvPr>
            <p:ph idx="1"/>
          </p:nvPr>
        </p:nvSpPr>
        <p:spPr>
          <a:xfrm>
            <a:off x="8036041" y="2249486"/>
            <a:ext cx="3281004" cy="4060697"/>
          </a:xfrm>
        </p:spPr>
        <p:txBody>
          <a:bodyPr>
            <a:normAutofit/>
          </a:bodyPr>
          <a:lstStyle/>
          <a:p>
            <a:pPr>
              <a:lnSpc>
                <a:spcPct val="110000"/>
              </a:lnSpc>
            </a:pPr>
            <a:r>
              <a:rPr lang="en-US" sz="1800" dirty="0"/>
              <a:t>Regenerative braking; when braking the cars motor can behave as a generator, turning kinetic energy back into electrical energy</a:t>
            </a:r>
          </a:p>
          <a:p>
            <a:pPr>
              <a:lnSpc>
                <a:spcPct val="110000"/>
              </a:lnSpc>
            </a:pPr>
            <a:r>
              <a:rPr lang="en-AU" sz="1800" dirty="0"/>
              <a:t>Electromagnet brakes; electromagnets switched on in metal wheel disc, creates circular currents in the disc (eddy currents) which oppose the changing magnetic field, slowing the wheel</a:t>
            </a:r>
          </a:p>
        </p:txBody>
      </p:sp>
      <p:grpSp>
        <p:nvGrpSpPr>
          <p:cNvPr id="5" name="Group 4">
            <a:extLst>
              <a:ext uri="{FF2B5EF4-FFF2-40B4-BE49-F238E27FC236}">
                <a16:creationId xmlns:a16="http://schemas.microsoft.com/office/drawing/2014/main" id="{3926B8C1-ACD8-449B-A0F5-3084565ED6F8}"/>
              </a:ext>
            </a:extLst>
          </p:cNvPr>
          <p:cNvGrpSpPr/>
          <p:nvPr/>
        </p:nvGrpSpPr>
        <p:grpSpPr>
          <a:xfrm>
            <a:off x="1118988" y="1370286"/>
            <a:ext cx="6112382" cy="4312021"/>
            <a:chOff x="1118988" y="1370286"/>
            <a:chExt cx="6112382" cy="4312021"/>
          </a:xfrm>
        </p:grpSpPr>
        <p:pic>
          <p:nvPicPr>
            <p:cNvPr id="5122" name="Picture 2">
              <a:extLst>
                <a:ext uri="{FF2B5EF4-FFF2-40B4-BE49-F238E27FC236}">
                  <a16:creationId xmlns:a16="http://schemas.microsoft.com/office/drawing/2014/main" id="{1EE47C76-5DE3-446A-BDEF-5DF7F8B7031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8988" y="1370286"/>
              <a:ext cx="6112382" cy="41119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9111356-EC4C-43BB-81CF-A87A2EB64930}"/>
                </a:ext>
              </a:extLst>
            </p:cNvPr>
            <p:cNvSpPr txBox="1"/>
            <p:nvPr/>
          </p:nvSpPr>
          <p:spPr>
            <a:xfrm>
              <a:off x="1441898" y="5482252"/>
              <a:ext cx="5466561" cy="200055"/>
            </a:xfrm>
            <a:prstGeom prst="rect">
              <a:avLst/>
            </a:prstGeom>
            <a:noFill/>
          </p:spPr>
          <p:txBody>
            <a:bodyPr wrap="none" rtlCol="0">
              <a:spAutoFit/>
            </a:bodyPr>
            <a:lstStyle/>
            <a:p>
              <a:r>
                <a:rPr lang="en-AU" sz="700" dirty="0">
                  <a:solidFill>
                    <a:schemeClr val="bg1"/>
                  </a:solidFill>
                </a:rPr>
                <a:t>https://upload.wikimedia.org/wikipedia/commons/thumb/5/50/Eddy_current_brake_diagram.svg/660px-Eddy_current_brake_diagram.svg.png</a:t>
              </a:r>
            </a:p>
          </p:txBody>
        </p:sp>
      </p:grpSp>
    </p:spTree>
    <p:extLst>
      <p:ext uri="{BB962C8B-B14F-4D97-AF65-F5344CB8AC3E}">
        <p14:creationId xmlns:p14="http://schemas.microsoft.com/office/powerpoint/2010/main" val="33319809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5831A-0824-4E24-97E7-28B53FC7083C}"/>
              </a:ext>
            </a:extLst>
          </p:cNvPr>
          <p:cNvSpPr>
            <a:spLocks noGrp="1"/>
          </p:cNvSpPr>
          <p:nvPr>
            <p:ph type="title"/>
          </p:nvPr>
        </p:nvSpPr>
        <p:spPr/>
        <p:txBody>
          <a:bodyPr/>
          <a:lstStyle/>
          <a:p>
            <a:r>
              <a:rPr lang="en-US" dirty="0"/>
              <a:t>Eddy currents – crack detection</a:t>
            </a:r>
            <a:endParaRPr lang="en-AU" dirty="0"/>
          </a:p>
        </p:txBody>
      </p:sp>
      <p:sp>
        <p:nvSpPr>
          <p:cNvPr id="3" name="Content Placeholder 2">
            <a:extLst>
              <a:ext uri="{FF2B5EF4-FFF2-40B4-BE49-F238E27FC236}">
                <a16:creationId xmlns:a16="http://schemas.microsoft.com/office/drawing/2014/main" id="{5672769D-6A70-4E1B-A3CE-C1ACC548771C}"/>
              </a:ext>
            </a:extLst>
          </p:cNvPr>
          <p:cNvSpPr>
            <a:spLocks noGrp="1"/>
          </p:cNvSpPr>
          <p:nvPr>
            <p:ph idx="1"/>
          </p:nvPr>
        </p:nvSpPr>
        <p:spPr/>
        <p:txBody>
          <a:bodyPr>
            <a:normAutofit fontScale="77500" lnSpcReduction="20000"/>
          </a:bodyPr>
          <a:lstStyle/>
          <a:p>
            <a:r>
              <a:rPr lang="en-US" dirty="0"/>
              <a:t>Test coil brought near conductor, establishing eddy currents</a:t>
            </a:r>
          </a:p>
          <a:p>
            <a:r>
              <a:rPr lang="en-US" dirty="0"/>
              <a:t>Physical defects in the conductor will weaken the eddy currents, weakening the magnetic field they </a:t>
            </a:r>
            <a:br>
              <a:rPr lang="en-US" dirty="0"/>
            </a:br>
            <a:r>
              <a:rPr lang="en-US" dirty="0"/>
              <a:t>establish so the presence </a:t>
            </a:r>
            <a:br>
              <a:rPr lang="en-US" dirty="0"/>
            </a:br>
            <a:r>
              <a:rPr lang="en-US" dirty="0"/>
              <a:t>of defects can be detected</a:t>
            </a:r>
          </a:p>
          <a:p>
            <a:r>
              <a:rPr lang="en-US" dirty="0"/>
              <a:t>Can also be used for the </a:t>
            </a:r>
            <a:br>
              <a:rPr lang="en-US" dirty="0"/>
            </a:br>
            <a:r>
              <a:rPr lang="en-US" dirty="0"/>
              <a:t>measurement of the</a:t>
            </a:r>
            <a:br>
              <a:rPr lang="en-US" dirty="0"/>
            </a:br>
            <a:r>
              <a:rPr lang="en-US" dirty="0"/>
              <a:t>thickness of layers of </a:t>
            </a:r>
            <a:br>
              <a:rPr lang="en-US" dirty="0"/>
            </a:br>
            <a:r>
              <a:rPr lang="en-US" dirty="0"/>
              <a:t>conductive material – </a:t>
            </a:r>
            <a:br>
              <a:rPr lang="en-US" dirty="0"/>
            </a:br>
            <a:r>
              <a:rPr lang="en-US" dirty="0"/>
              <a:t>maintenance of aircraft wings, </a:t>
            </a:r>
            <a:br>
              <a:rPr lang="en-US" dirty="0"/>
            </a:br>
            <a:r>
              <a:rPr lang="en-US" dirty="0"/>
              <a:t>pipes etc. looking for corrosion or</a:t>
            </a:r>
            <a:br>
              <a:rPr lang="en-US" dirty="0"/>
            </a:br>
            <a:r>
              <a:rPr lang="en-US" dirty="0"/>
              <a:t>erosion of thin layers</a:t>
            </a:r>
            <a:endParaRPr lang="en-AU" dirty="0"/>
          </a:p>
        </p:txBody>
      </p:sp>
      <p:grpSp>
        <p:nvGrpSpPr>
          <p:cNvPr id="5" name="Group 4">
            <a:extLst>
              <a:ext uri="{FF2B5EF4-FFF2-40B4-BE49-F238E27FC236}">
                <a16:creationId xmlns:a16="http://schemas.microsoft.com/office/drawing/2014/main" id="{23E2EB24-F05D-47CF-AF12-20929086F037}"/>
              </a:ext>
            </a:extLst>
          </p:cNvPr>
          <p:cNvGrpSpPr>
            <a:grpSpLocks/>
          </p:cNvGrpSpPr>
          <p:nvPr/>
        </p:nvGrpSpPr>
        <p:grpSpPr bwMode="auto">
          <a:xfrm>
            <a:off x="4937681" y="3429000"/>
            <a:ext cx="6959600" cy="2889250"/>
            <a:chOff x="792" y="2503"/>
            <a:chExt cx="4282" cy="1554"/>
          </a:xfrm>
        </p:grpSpPr>
        <p:sp>
          <p:nvSpPr>
            <p:cNvPr id="6" name="Rectangle 5">
              <a:extLst>
                <a:ext uri="{FF2B5EF4-FFF2-40B4-BE49-F238E27FC236}">
                  <a16:creationId xmlns:a16="http://schemas.microsoft.com/office/drawing/2014/main" id="{7762C9B5-AF42-4353-9D62-BAE1B987151D}"/>
                </a:ext>
              </a:extLst>
            </p:cNvPr>
            <p:cNvSpPr>
              <a:spLocks noChangeArrowheads="1"/>
            </p:cNvSpPr>
            <p:nvPr/>
          </p:nvSpPr>
          <p:spPr bwMode="auto">
            <a:xfrm>
              <a:off x="792" y="2503"/>
              <a:ext cx="4282" cy="1554"/>
            </a:xfrm>
            <a:prstGeom prst="rect">
              <a:avLst/>
            </a:prstGeom>
            <a:solidFill>
              <a:schemeClr val="tx1"/>
            </a:solidFill>
            <a:ln w="9525">
              <a:solidFill>
                <a:schemeClr val="tx1"/>
              </a:solidFill>
              <a:miter lim="800000"/>
              <a:headEnd/>
              <a:tailEnd/>
            </a:ln>
            <a:effectLst/>
          </p:spPr>
          <p:txBody>
            <a:bodyPr wrap="none" anchor="ctr"/>
            <a:lstStyle/>
            <a:p>
              <a:endParaRPr lang="en-AU"/>
            </a:p>
          </p:txBody>
        </p:sp>
        <p:sp>
          <p:nvSpPr>
            <p:cNvPr id="7" name="Rectangle 6">
              <a:extLst>
                <a:ext uri="{FF2B5EF4-FFF2-40B4-BE49-F238E27FC236}">
                  <a16:creationId xmlns:a16="http://schemas.microsoft.com/office/drawing/2014/main" id="{FDB36B49-108B-484E-A822-AC9568F408CF}"/>
                </a:ext>
              </a:extLst>
            </p:cNvPr>
            <p:cNvSpPr>
              <a:spLocks noChangeArrowheads="1"/>
            </p:cNvSpPr>
            <p:nvPr/>
          </p:nvSpPr>
          <p:spPr bwMode="auto">
            <a:xfrm>
              <a:off x="2592" y="2741"/>
              <a:ext cx="877" cy="279"/>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Magnetic Field</a:t>
              </a:r>
            </a:p>
            <a:p>
              <a:r>
                <a:rPr lang="en-US" sz="1400" b="1">
                  <a:solidFill>
                    <a:srgbClr val="000000"/>
                  </a:solidFill>
                  <a:latin typeface="Arial" charset="0"/>
                </a:rPr>
                <a:t>From Test Coil</a:t>
              </a:r>
            </a:p>
          </p:txBody>
        </p:sp>
        <p:sp>
          <p:nvSpPr>
            <p:cNvPr id="8" name="Rectangle 7">
              <a:extLst>
                <a:ext uri="{FF2B5EF4-FFF2-40B4-BE49-F238E27FC236}">
                  <a16:creationId xmlns:a16="http://schemas.microsoft.com/office/drawing/2014/main" id="{B8F2E990-5270-44E8-A81F-771843CB1808}"/>
                </a:ext>
              </a:extLst>
            </p:cNvPr>
            <p:cNvSpPr>
              <a:spLocks noChangeArrowheads="1"/>
            </p:cNvSpPr>
            <p:nvPr/>
          </p:nvSpPr>
          <p:spPr bwMode="auto">
            <a:xfrm>
              <a:off x="2571" y="3118"/>
              <a:ext cx="947" cy="393"/>
            </a:xfrm>
            <a:prstGeom prst="rect">
              <a:avLst/>
            </a:prstGeom>
            <a:noFill/>
            <a:ln w="9525">
              <a:noFill/>
              <a:miter lim="800000"/>
              <a:headEnd/>
              <a:tailEnd/>
            </a:ln>
            <a:effectLst/>
          </p:spPr>
          <p:txBody>
            <a:bodyPr lIns="92075" tIns="46038" rIns="92075" bIns="46038">
              <a:spAutoFit/>
            </a:bodyPr>
            <a:lstStyle/>
            <a:p>
              <a:pPr algn="ctr"/>
              <a:r>
                <a:rPr lang="en-US" sz="1400" b="1">
                  <a:solidFill>
                    <a:srgbClr val="000000"/>
                  </a:solidFill>
                  <a:latin typeface="Arial" charset="0"/>
                </a:rPr>
                <a:t>Magnetic Field From </a:t>
              </a:r>
              <a:br>
                <a:rPr lang="en-US" sz="1400" b="1">
                  <a:solidFill>
                    <a:srgbClr val="000000"/>
                  </a:solidFill>
                  <a:latin typeface="Arial" charset="0"/>
                </a:rPr>
              </a:br>
              <a:r>
                <a:rPr lang="en-US" sz="1400" b="1">
                  <a:solidFill>
                    <a:srgbClr val="000000"/>
                  </a:solidFill>
                  <a:latin typeface="Arial" charset="0"/>
                </a:rPr>
                <a:t>Eddy Currents</a:t>
              </a:r>
            </a:p>
          </p:txBody>
        </p:sp>
        <p:sp>
          <p:nvSpPr>
            <p:cNvPr id="9" name="Freeform 8">
              <a:extLst>
                <a:ext uri="{FF2B5EF4-FFF2-40B4-BE49-F238E27FC236}">
                  <a16:creationId xmlns:a16="http://schemas.microsoft.com/office/drawing/2014/main" id="{9C4AFD4C-0566-4366-B5DE-6E7110683EDB}"/>
                </a:ext>
              </a:extLst>
            </p:cNvPr>
            <p:cNvSpPr>
              <a:spLocks/>
            </p:cNvSpPr>
            <p:nvPr/>
          </p:nvSpPr>
          <p:spPr bwMode="auto">
            <a:xfrm>
              <a:off x="1628" y="2622"/>
              <a:ext cx="185" cy="101"/>
            </a:xfrm>
            <a:custGeom>
              <a:avLst/>
              <a:gdLst/>
              <a:ahLst/>
              <a:cxnLst>
                <a:cxn ang="0">
                  <a:pos x="0" y="39"/>
                </a:cxn>
                <a:cxn ang="0">
                  <a:pos x="8" y="22"/>
                </a:cxn>
                <a:cxn ang="0">
                  <a:pos x="29" y="10"/>
                </a:cxn>
                <a:cxn ang="0">
                  <a:pos x="59" y="3"/>
                </a:cxn>
                <a:cxn ang="0">
                  <a:pos x="93" y="0"/>
                </a:cxn>
                <a:cxn ang="0">
                  <a:pos x="102" y="0"/>
                </a:cxn>
                <a:cxn ang="0">
                  <a:pos x="111" y="0"/>
                </a:cxn>
                <a:cxn ang="0">
                  <a:pos x="128" y="2"/>
                </a:cxn>
                <a:cxn ang="0">
                  <a:pos x="158" y="10"/>
                </a:cxn>
                <a:cxn ang="0">
                  <a:pos x="179" y="22"/>
                </a:cxn>
                <a:cxn ang="0">
                  <a:pos x="187" y="39"/>
                </a:cxn>
                <a:cxn ang="0">
                  <a:pos x="185" y="48"/>
                </a:cxn>
                <a:cxn ang="0">
                  <a:pos x="179" y="56"/>
                </a:cxn>
                <a:cxn ang="0">
                  <a:pos x="158" y="68"/>
                </a:cxn>
                <a:cxn ang="0">
                  <a:pos x="128" y="75"/>
                </a:cxn>
                <a:cxn ang="0">
                  <a:pos x="94" y="78"/>
                </a:cxn>
                <a:cxn ang="0">
                  <a:pos x="59" y="76"/>
                </a:cxn>
                <a:cxn ang="0">
                  <a:pos x="29" y="68"/>
                </a:cxn>
                <a:cxn ang="0">
                  <a:pos x="8" y="56"/>
                </a:cxn>
                <a:cxn ang="0">
                  <a:pos x="0" y="39"/>
                </a:cxn>
              </a:cxnLst>
              <a:rect l="0" t="0" r="r" b="b"/>
              <a:pathLst>
                <a:path w="188" h="79">
                  <a:moveTo>
                    <a:pt x="0" y="39"/>
                  </a:moveTo>
                  <a:lnTo>
                    <a:pt x="8" y="22"/>
                  </a:lnTo>
                  <a:lnTo>
                    <a:pt x="29" y="10"/>
                  </a:lnTo>
                  <a:lnTo>
                    <a:pt x="59" y="3"/>
                  </a:lnTo>
                  <a:lnTo>
                    <a:pt x="93" y="0"/>
                  </a:lnTo>
                  <a:lnTo>
                    <a:pt x="102" y="0"/>
                  </a:lnTo>
                  <a:lnTo>
                    <a:pt x="111" y="0"/>
                  </a:lnTo>
                  <a:lnTo>
                    <a:pt x="128" y="2"/>
                  </a:lnTo>
                  <a:lnTo>
                    <a:pt x="158" y="10"/>
                  </a:lnTo>
                  <a:lnTo>
                    <a:pt x="179" y="22"/>
                  </a:lnTo>
                  <a:lnTo>
                    <a:pt x="187" y="39"/>
                  </a:lnTo>
                  <a:lnTo>
                    <a:pt x="185" y="48"/>
                  </a:lnTo>
                  <a:lnTo>
                    <a:pt x="179" y="56"/>
                  </a:lnTo>
                  <a:lnTo>
                    <a:pt x="158" y="68"/>
                  </a:lnTo>
                  <a:lnTo>
                    <a:pt x="128" y="75"/>
                  </a:lnTo>
                  <a:lnTo>
                    <a:pt x="94" y="78"/>
                  </a:lnTo>
                  <a:lnTo>
                    <a:pt x="59" y="76"/>
                  </a:lnTo>
                  <a:lnTo>
                    <a:pt x="29" y="68"/>
                  </a:lnTo>
                  <a:lnTo>
                    <a:pt x="8" y="56"/>
                  </a:lnTo>
                  <a:lnTo>
                    <a:pt x="0" y="39"/>
                  </a:lnTo>
                </a:path>
              </a:pathLst>
            </a:custGeom>
            <a:noFill/>
            <a:ln w="12700" cap="rnd" cmpd="sng">
              <a:solidFill>
                <a:srgbClr val="000000"/>
              </a:solidFill>
              <a:prstDash val="solid"/>
              <a:round/>
              <a:headEnd/>
              <a:tailEnd/>
            </a:ln>
            <a:effectLst/>
          </p:spPr>
          <p:txBody>
            <a:bodyPr/>
            <a:lstStyle/>
            <a:p>
              <a:endParaRPr lang="en-AU"/>
            </a:p>
          </p:txBody>
        </p:sp>
        <p:sp>
          <p:nvSpPr>
            <p:cNvPr id="10" name="Freeform 9">
              <a:extLst>
                <a:ext uri="{FF2B5EF4-FFF2-40B4-BE49-F238E27FC236}">
                  <a16:creationId xmlns:a16="http://schemas.microsoft.com/office/drawing/2014/main" id="{A750DA61-C005-4EDC-A7BF-C425414BCFC3}"/>
                </a:ext>
              </a:extLst>
            </p:cNvPr>
            <p:cNvSpPr>
              <a:spLocks/>
            </p:cNvSpPr>
            <p:nvPr/>
          </p:nvSpPr>
          <p:spPr bwMode="auto">
            <a:xfrm>
              <a:off x="1628" y="2665"/>
              <a:ext cx="185" cy="103"/>
            </a:xfrm>
            <a:custGeom>
              <a:avLst/>
              <a:gdLst/>
              <a:ahLst/>
              <a:cxnLst>
                <a:cxn ang="0">
                  <a:pos x="0" y="40"/>
                </a:cxn>
                <a:cxn ang="0">
                  <a:pos x="8" y="23"/>
                </a:cxn>
                <a:cxn ang="0">
                  <a:pos x="29" y="10"/>
                </a:cxn>
                <a:cxn ang="0">
                  <a:pos x="59" y="3"/>
                </a:cxn>
                <a:cxn ang="0">
                  <a:pos x="94" y="0"/>
                </a:cxn>
                <a:cxn ang="0">
                  <a:pos x="102" y="0"/>
                </a:cxn>
                <a:cxn ang="0">
                  <a:pos x="111" y="0"/>
                </a:cxn>
                <a:cxn ang="0">
                  <a:pos x="128" y="2"/>
                </a:cxn>
                <a:cxn ang="0">
                  <a:pos x="158" y="10"/>
                </a:cxn>
                <a:cxn ang="0">
                  <a:pos x="179" y="22"/>
                </a:cxn>
                <a:cxn ang="0">
                  <a:pos x="187" y="40"/>
                </a:cxn>
                <a:cxn ang="0">
                  <a:pos x="185" y="49"/>
                </a:cxn>
                <a:cxn ang="0">
                  <a:pos x="179" y="57"/>
                </a:cxn>
                <a:cxn ang="0">
                  <a:pos x="159" y="70"/>
                </a:cxn>
                <a:cxn ang="0">
                  <a:pos x="129" y="77"/>
                </a:cxn>
                <a:cxn ang="0">
                  <a:pos x="94" y="80"/>
                </a:cxn>
                <a:cxn ang="0">
                  <a:pos x="59" y="78"/>
                </a:cxn>
                <a:cxn ang="0">
                  <a:pos x="29" y="70"/>
                </a:cxn>
                <a:cxn ang="0">
                  <a:pos x="9" y="58"/>
                </a:cxn>
                <a:cxn ang="0">
                  <a:pos x="0" y="40"/>
                </a:cxn>
              </a:cxnLst>
              <a:rect l="0" t="0" r="r" b="b"/>
              <a:pathLst>
                <a:path w="188" h="81">
                  <a:moveTo>
                    <a:pt x="0" y="40"/>
                  </a:moveTo>
                  <a:lnTo>
                    <a:pt x="8" y="23"/>
                  </a:lnTo>
                  <a:lnTo>
                    <a:pt x="29" y="10"/>
                  </a:lnTo>
                  <a:lnTo>
                    <a:pt x="59" y="3"/>
                  </a:lnTo>
                  <a:lnTo>
                    <a:pt x="94" y="0"/>
                  </a:lnTo>
                  <a:lnTo>
                    <a:pt x="102" y="0"/>
                  </a:lnTo>
                  <a:lnTo>
                    <a:pt x="111" y="0"/>
                  </a:lnTo>
                  <a:lnTo>
                    <a:pt x="128" y="2"/>
                  </a:lnTo>
                  <a:lnTo>
                    <a:pt x="158" y="10"/>
                  </a:lnTo>
                  <a:lnTo>
                    <a:pt x="179" y="22"/>
                  </a:lnTo>
                  <a:lnTo>
                    <a:pt x="187" y="40"/>
                  </a:lnTo>
                  <a:lnTo>
                    <a:pt x="185" y="49"/>
                  </a:lnTo>
                  <a:lnTo>
                    <a:pt x="179" y="57"/>
                  </a:lnTo>
                  <a:lnTo>
                    <a:pt x="159" y="70"/>
                  </a:lnTo>
                  <a:lnTo>
                    <a:pt x="129" y="77"/>
                  </a:lnTo>
                  <a:lnTo>
                    <a:pt x="94" y="80"/>
                  </a:lnTo>
                  <a:lnTo>
                    <a:pt x="59" y="78"/>
                  </a:lnTo>
                  <a:lnTo>
                    <a:pt x="29" y="70"/>
                  </a:lnTo>
                  <a:lnTo>
                    <a:pt x="9" y="58"/>
                  </a:lnTo>
                  <a:lnTo>
                    <a:pt x="0" y="40"/>
                  </a:lnTo>
                </a:path>
              </a:pathLst>
            </a:custGeom>
            <a:noFill/>
            <a:ln w="12700" cap="rnd" cmpd="sng">
              <a:solidFill>
                <a:srgbClr val="000000"/>
              </a:solidFill>
              <a:prstDash val="solid"/>
              <a:round/>
              <a:headEnd/>
              <a:tailEnd/>
            </a:ln>
            <a:effectLst/>
          </p:spPr>
          <p:txBody>
            <a:bodyPr/>
            <a:lstStyle/>
            <a:p>
              <a:endParaRPr lang="en-AU"/>
            </a:p>
          </p:txBody>
        </p:sp>
        <p:sp>
          <p:nvSpPr>
            <p:cNvPr id="11" name="Freeform 10">
              <a:extLst>
                <a:ext uri="{FF2B5EF4-FFF2-40B4-BE49-F238E27FC236}">
                  <a16:creationId xmlns:a16="http://schemas.microsoft.com/office/drawing/2014/main" id="{339756C1-708E-4604-B3AB-30A8A9742942}"/>
                </a:ext>
              </a:extLst>
            </p:cNvPr>
            <p:cNvSpPr>
              <a:spLocks/>
            </p:cNvSpPr>
            <p:nvPr/>
          </p:nvSpPr>
          <p:spPr bwMode="auto">
            <a:xfrm>
              <a:off x="1628" y="2710"/>
              <a:ext cx="184" cy="104"/>
            </a:xfrm>
            <a:custGeom>
              <a:avLst/>
              <a:gdLst/>
              <a:ahLst/>
              <a:cxnLst>
                <a:cxn ang="0">
                  <a:pos x="0" y="41"/>
                </a:cxn>
                <a:cxn ang="0">
                  <a:pos x="8" y="23"/>
                </a:cxn>
                <a:cxn ang="0">
                  <a:pos x="29" y="10"/>
                </a:cxn>
                <a:cxn ang="0">
                  <a:pos x="59" y="3"/>
                </a:cxn>
                <a:cxn ang="0">
                  <a:pos x="93" y="0"/>
                </a:cxn>
                <a:cxn ang="0">
                  <a:pos x="101" y="0"/>
                </a:cxn>
                <a:cxn ang="0">
                  <a:pos x="110" y="1"/>
                </a:cxn>
                <a:cxn ang="0">
                  <a:pos x="127" y="3"/>
                </a:cxn>
                <a:cxn ang="0">
                  <a:pos x="157" y="10"/>
                </a:cxn>
                <a:cxn ang="0">
                  <a:pos x="178" y="23"/>
                </a:cxn>
                <a:cxn ang="0">
                  <a:pos x="186" y="41"/>
                </a:cxn>
                <a:cxn ang="0">
                  <a:pos x="184" y="50"/>
                </a:cxn>
                <a:cxn ang="0">
                  <a:pos x="178" y="58"/>
                </a:cxn>
                <a:cxn ang="0">
                  <a:pos x="157" y="71"/>
                </a:cxn>
                <a:cxn ang="0">
                  <a:pos x="127" y="78"/>
                </a:cxn>
                <a:cxn ang="0">
                  <a:pos x="93" y="81"/>
                </a:cxn>
                <a:cxn ang="0">
                  <a:pos x="59" y="79"/>
                </a:cxn>
                <a:cxn ang="0">
                  <a:pos x="29" y="71"/>
                </a:cxn>
                <a:cxn ang="0">
                  <a:pos x="8" y="58"/>
                </a:cxn>
                <a:cxn ang="0">
                  <a:pos x="0" y="41"/>
                </a:cxn>
              </a:cxnLst>
              <a:rect l="0" t="0" r="r" b="b"/>
              <a:pathLst>
                <a:path w="187" h="82">
                  <a:moveTo>
                    <a:pt x="0" y="41"/>
                  </a:moveTo>
                  <a:lnTo>
                    <a:pt x="8" y="23"/>
                  </a:lnTo>
                  <a:lnTo>
                    <a:pt x="29" y="10"/>
                  </a:lnTo>
                  <a:lnTo>
                    <a:pt x="59" y="3"/>
                  </a:lnTo>
                  <a:lnTo>
                    <a:pt x="93" y="0"/>
                  </a:lnTo>
                  <a:lnTo>
                    <a:pt x="101" y="0"/>
                  </a:lnTo>
                  <a:lnTo>
                    <a:pt x="110" y="1"/>
                  </a:lnTo>
                  <a:lnTo>
                    <a:pt x="127" y="3"/>
                  </a:lnTo>
                  <a:lnTo>
                    <a:pt x="157" y="10"/>
                  </a:lnTo>
                  <a:lnTo>
                    <a:pt x="178" y="23"/>
                  </a:lnTo>
                  <a:lnTo>
                    <a:pt x="186" y="41"/>
                  </a:lnTo>
                  <a:lnTo>
                    <a:pt x="184" y="50"/>
                  </a:lnTo>
                  <a:lnTo>
                    <a:pt x="178" y="58"/>
                  </a:lnTo>
                  <a:lnTo>
                    <a:pt x="157" y="71"/>
                  </a:lnTo>
                  <a:lnTo>
                    <a:pt x="127" y="78"/>
                  </a:lnTo>
                  <a:lnTo>
                    <a:pt x="93" y="81"/>
                  </a:lnTo>
                  <a:lnTo>
                    <a:pt x="59" y="79"/>
                  </a:lnTo>
                  <a:lnTo>
                    <a:pt x="29" y="71"/>
                  </a:lnTo>
                  <a:lnTo>
                    <a:pt x="8" y="58"/>
                  </a:lnTo>
                  <a:lnTo>
                    <a:pt x="0" y="41"/>
                  </a:lnTo>
                </a:path>
              </a:pathLst>
            </a:custGeom>
            <a:noFill/>
            <a:ln w="12700" cap="rnd" cmpd="sng">
              <a:solidFill>
                <a:srgbClr val="000000"/>
              </a:solidFill>
              <a:prstDash val="solid"/>
              <a:round/>
              <a:headEnd/>
              <a:tailEnd/>
            </a:ln>
            <a:effectLst/>
          </p:spPr>
          <p:txBody>
            <a:bodyPr/>
            <a:lstStyle/>
            <a:p>
              <a:endParaRPr lang="en-AU"/>
            </a:p>
          </p:txBody>
        </p:sp>
        <p:sp>
          <p:nvSpPr>
            <p:cNvPr id="12" name="Freeform 11">
              <a:extLst>
                <a:ext uri="{FF2B5EF4-FFF2-40B4-BE49-F238E27FC236}">
                  <a16:creationId xmlns:a16="http://schemas.microsoft.com/office/drawing/2014/main" id="{8926C11B-BAE1-4674-9C35-9309B7E07F88}"/>
                </a:ext>
              </a:extLst>
            </p:cNvPr>
            <p:cNvSpPr>
              <a:spLocks/>
            </p:cNvSpPr>
            <p:nvPr/>
          </p:nvSpPr>
          <p:spPr bwMode="auto">
            <a:xfrm>
              <a:off x="1630" y="2757"/>
              <a:ext cx="183" cy="99"/>
            </a:xfrm>
            <a:custGeom>
              <a:avLst/>
              <a:gdLst/>
              <a:ahLst/>
              <a:cxnLst>
                <a:cxn ang="0">
                  <a:pos x="0" y="39"/>
                </a:cxn>
                <a:cxn ang="0">
                  <a:pos x="8" y="22"/>
                </a:cxn>
                <a:cxn ang="0">
                  <a:pos x="29" y="10"/>
                </a:cxn>
                <a:cxn ang="0">
                  <a:pos x="58" y="3"/>
                </a:cxn>
                <a:cxn ang="0">
                  <a:pos x="93" y="0"/>
                </a:cxn>
                <a:cxn ang="0">
                  <a:pos x="101" y="0"/>
                </a:cxn>
                <a:cxn ang="0">
                  <a:pos x="109" y="0"/>
                </a:cxn>
                <a:cxn ang="0">
                  <a:pos x="126" y="2"/>
                </a:cxn>
                <a:cxn ang="0">
                  <a:pos x="156" y="10"/>
                </a:cxn>
                <a:cxn ang="0">
                  <a:pos x="177" y="21"/>
                </a:cxn>
                <a:cxn ang="0">
                  <a:pos x="185" y="39"/>
                </a:cxn>
                <a:cxn ang="0">
                  <a:pos x="183" y="47"/>
                </a:cxn>
                <a:cxn ang="0">
                  <a:pos x="177" y="55"/>
                </a:cxn>
                <a:cxn ang="0">
                  <a:pos x="156" y="67"/>
                </a:cxn>
                <a:cxn ang="0">
                  <a:pos x="126" y="74"/>
                </a:cxn>
                <a:cxn ang="0">
                  <a:pos x="93" y="77"/>
                </a:cxn>
                <a:cxn ang="0">
                  <a:pos x="59" y="75"/>
                </a:cxn>
                <a:cxn ang="0">
                  <a:pos x="29" y="67"/>
                </a:cxn>
                <a:cxn ang="0">
                  <a:pos x="8" y="56"/>
                </a:cxn>
                <a:cxn ang="0">
                  <a:pos x="0" y="39"/>
                </a:cxn>
              </a:cxnLst>
              <a:rect l="0" t="0" r="r" b="b"/>
              <a:pathLst>
                <a:path w="186" h="78">
                  <a:moveTo>
                    <a:pt x="0" y="39"/>
                  </a:moveTo>
                  <a:lnTo>
                    <a:pt x="8" y="22"/>
                  </a:lnTo>
                  <a:lnTo>
                    <a:pt x="29" y="10"/>
                  </a:lnTo>
                  <a:lnTo>
                    <a:pt x="58" y="3"/>
                  </a:lnTo>
                  <a:lnTo>
                    <a:pt x="93" y="0"/>
                  </a:lnTo>
                  <a:lnTo>
                    <a:pt x="101" y="0"/>
                  </a:lnTo>
                  <a:lnTo>
                    <a:pt x="109" y="0"/>
                  </a:lnTo>
                  <a:lnTo>
                    <a:pt x="126" y="2"/>
                  </a:lnTo>
                  <a:lnTo>
                    <a:pt x="156" y="10"/>
                  </a:lnTo>
                  <a:lnTo>
                    <a:pt x="177" y="21"/>
                  </a:lnTo>
                  <a:lnTo>
                    <a:pt x="185" y="39"/>
                  </a:lnTo>
                  <a:lnTo>
                    <a:pt x="183" y="47"/>
                  </a:lnTo>
                  <a:lnTo>
                    <a:pt x="177" y="55"/>
                  </a:lnTo>
                  <a:lnTo>
                    <a:pt x="156" y="67"/>
                  </a:lnTo>
                  <a:lnTo>
                    <a:pt x="126" y="74"/>
                  </a:lnTo>
                  <a:lnTo>
                    <a:pt x="93" y="77"/>
                  </a:lnTo>
                  <a:lnTo>
                    <a:pt x="59" y="75"/>
                  </a:lnTo>
                  <a:lnTo>
                    <a:pt x="29" y="67"/>
                  </a:lnTo>
                  <a:lnTo>
                    <a:pt x="8" y="56"/>
                  </a:lnTo>
                  <a:lnTo>
                    <a:pt x="0" y="39"/>
                  </a:lnTo>
                </a:path>
              </a:pathLst>
            </a:custGeom>
            <a:noFill/>
            <a:ln w="12700" cap="rnd" cmpd="sng">
              <a:solidFill>
                <a:srgbClr val="000000"/>
              </a:solidFill>
              <a:prstDash val="solid"/>
              <a:round/>
              <a:headEnd/>
              <a:tailEnd/>
            </a:ln>
            <a:effectLst/>
          </p:spPr>
          <p:txBody>
            <a:bodyPr/>
            <a:lstStyle/>
            <a:p>
              <a:endParaRPr lang="en-AU"/>
            </a:p>
          </p:txBody>
        </p:sp>
        <p:sp>
          <p:nvSpPr>
            <p:cNvPr id="13" name="Freeform 12">
              <a:extLst>
                <a:ext uri="{FF2B5EF4-FFF2-40B4-BE49-F238E27FC236}">
                  <a16:creationId xmlns:a16="http://schemas.microsoft.com/office/drawing/2014/main" id="{8374748A-1C23-4E39-8FD4-01ACB0C33906}"/>
                </a:ext>
              </a:extLst>
            </p:cNvPr>
            <p:cNvSpPr>
              <a:spLocks/>
            </p:cNvSpPr>
            <p:nvPr/>
          </p:nvSpPr>
          <p:spPr bwMode="auto">
            <a:xfrm>
              <a:off x="1628" y="2802"/>
              <a:ext cx="185" cy="103"/>
            </a:xfrm>
            <a:custGeom>
              <a:avLst/>
              <a:gdLst/>
              <a:ahLst/>
              <a:cxnLst>
                <a:cxn ang="0">
                  <a:pos x="0" y="40"/>
                </a:cxn>
                <a:cxn ang="0">
                  <a:pos x="8" y="23"/>
                </a:cxn>
                <a:cxn ang="0">
                  <a:pos x="29" y="10"/>
                </a:cxn>
                <a:cxn ang="0">
                  <a:pos x="59" y="3"/>
                </a:cxn>
                <a:cxn ang="0">
                  <a:pos x="93" y="0"/>
                </a:cxn>
                <a:cxn ang="0">
                  <a:pos x="102" y="0"/>
                </a:cxn>
                <a:cxn ang="0">
                  <a:pos x="111" y="1"/>
                </a:cxn>
                <a:cxn ang="0">
                  <a:pos x="128" y="2"/>
                </a:cxn>
                <a:cxn ang="0">
                  <a:pos x="158" y="10"/>
                </a:cxn>
                <a:cxn ang="0">
                  <a:pos x="179" y="22"/>
                </a:cxn>
                <a:cxn ang="0">
                  <a:pos x="187" y="40"/>
                </a:cxn>
                <a:cxn ang="0">
                  <a:pos x="185" y="49"/>
                </a:cxn>
                <a:cxn ang="0">
                  <a:pos x="179" y="57"/>
                </a:cxn>
                <a:cxn ang="0">
                  <a:pos x="158" y="70"/>
                </a:cxn>
                <a:cxn ang="0">
                  <a:pos x="128" y="77"/>
                </a:cxn>
                <a:cxn ang="0">
                  <a:pos x="94" y="80"/>
                </a:cxn>
                <a:cxn ang="0">
                  <a:pos x="59" y="77"/>
                </a:cxn>
                <a:cxn ang="0">
                  <a:pos x="29" y="70"/>
                </a:cxn>
                <a:cxn ang="0">
                  <a:pos x="8" y="58"/>
                </a:cxn>
                <a:cxn ang="0">
                  <a:pos x="0" y="40"/>
                </a:cxn>
              </a:cxnLst>
              <a:rect l="0" t="0" r="r" b="b"/>
              <a:pathLst>
                <a:path w="188" h="81">
                  <a:moveTo>
                    <a:pt x="0" y="40"/>
                  </a:moveTo>
                  <a:lnTo>
                    <a:pt x="8" y="23"/>
                  </a:lnTo>
                  <a:lnTo>
                    <a:pt x="29" y="10"/>
                  </a:lnTo>
                  <a:lnTo>
                    <a:pt x="59" y="3"/>
                  </a:lnTo>
                  <a:lnTo>
                    <a:pt x="93" y="0"/>
                  </a:lnTo>
                  <a:lnTo>
                    <a:pt x="102" y="0"/>
                  </a:lnTo>
                  <a:lnTo>
                    <a:pt x="111" y="1"/>
                  </a:lnTo>
                  <a:lnTo>
                    <a:pt x="128" y="2"/>
                  </a:lnTo>
                  <a:lnTo>
                    <a:pt x="158" y="10"/>
                  </a:lnTo>
                  <a:lnTo>
                    <a:pt x="179" y="22"/>
                  </a:lnTo>
                  <a:lnTo>
                    <a:pt x="187" y="40"/>
                  </a:lnTo>
                  <a:lnTo>
                    <a:pt x="185" y="49"/>
                  </a:lnTo>
                  <a:lnTo>
                    <a:pt x="179" y="57"/>
                  </a:lnTo>
                  <a:lnTo>
                    <a:pt x="158" y="70"/>
                  </a:lnTo>
                  <a:lnTo>
                    <a:pt x="128" y="77"/>
                  </a:lnTo>
                  <a:lnTo>
                    <a:pt x="94" y="80"/>
                  </a:lnTo>
                  <a:lnTo>
                    <a:pt x="59" y="77"/>
                  </a:lnTo>
                  <a:lnTo>
                    <a:pt x="29" y="70"/>
                  </a:lnTo>
                  <a:lnTo>
                    <a:pt x="8" y="58"/>
                  </a:lnTo>
                  <a:lnTo>
                    <a:pt x="0" y="40"/>
                  </a:lnTo>
                </a:path>
              </a:pathLst>
            </a:custGeom>
            <a:noFill/>
            <a:ln w="12700" cap="rnd" cmpd="sng">
              <a:solidFill>
                <a:srgbClr val="000000"/>
              </a:solidFill>
              <a:prstDash val="solid"/>
              <a:round/>
              <a:headEnd/>
              <a:tailEnd/>
            </a:ln>
            <a:effectLst/>
          </p:spPr>
          <p:txBody>
            <a:bodyPr/>
            <a:lstStyle/>
            <a:p>
              <a:endParaRPr lang="en-AU"/>
            </a:p>
          </p:txBody>
        </p:sp>
        <p:sp>
          <p:nvSpPr>
            <p:cNvPr id="14" name="Freeform 13">
              <a:extLst>
                <a:ext uri="{FF2B5EF4-FFF2-40B4-BE49-F238E27FC236}">
                  <a16:creationId xmlns:a16="http://schemas.microsoft.com/office/drawing/2014/main" id="{03B11F80-CFC5-4B92-BA6C-18DB29635183}"/>
                </a:ext>
              </a:extLst>
            </p:cNvPr>
            <p:cNvSpPr>
              <a:spLocks/>
            </p:cNvSpPr>
            <p:nvPr/>
          </p:nvSpPr>
          <p:spPr bwMode="auto">
            <a:xfrm>
              <a:off x="1628" y="2844"/>
              <a:ext cx="185" cy="104"/>
            </a:xfrm>
            <a:custGeom>
              <a:avLst/>
              <a:gdLst/>
              <a:ahLst/>
              <a:cxnLst>
                <a:cxn ang="0">
                  <a:pos x="0" y="41"/>
                </a:cxn>
                <a:cxn ang="0">
                  <a:pos x="8" y="23"/>
                </a:cxn>
                <a:cxn ang="0">
                  <a:pos x="29" y="11"/>
                </a:cxn>
                <a:cxn ang="0">
                  <a:pos x="59" y="3"/>
                </a:cxn>
                <a:cxn ang="0">
                  <a:pos x="94" y="0"/>
                </a:cxn>
                <a:cxn ang="0">
                  <a:pos x="102" y="0"/>
                </a:cxn>
                <a:cxn ang="0">
                  <a:pos x="111" y="1"/>
                </a:cxn>
                <a:cxn ang="0">
                  <a:pos x="128" y="2"/>
                </a:cxn>
                <a:cxn ang="0">
                  <a:pos x="158" y="10"/>
                </a:cxn>
                <a:cxn ang="0">
                  <a:pos x="179" y="23"/>
                </a:cxn>
                <a:cxn ang="0">
                  <a:pos x="187" y="41"/>
                </a:cxn>
                <a:cxn ang="0">
                  <a:pos x="185" y="50"/>
                </a:cxn>
                <a:cxn ang="0">
                  <a:pos x="179" y="58"/>
                </a:cxn>
                <a:cxn ang="0">
                  <a:pos x="159" y="71"/>
                </a:cxn>
                <a:cxn ang="0">
                  <a:pos x="129" y="78"/>
                </a:cxn>
                <a:cxn ang="0">
                  <a:pos x="94" y="81"/>
                </a:cxn>
                <a:cxn ang="0">
                  <a:pos x="59" y="79"/>
                </a:cxn>
                <a:cxn ang="0">
                  <a:pos x="29" y="71"/>
                </a:cxn>
                <a:cxn ang="0">
                  <a:pos x="9" y="59"/>
                </a:cxn>
                <a:cxn ang="0">
                  <a:pos x="0" y="41"/>
                </a:cxn>
              </a:cxnLst>
              <a:rect l="0" t="0" r="r" b="b"/>
              <a:pathLst>
                <a:path w="188" h="82">
                  <a:moveTo>
                    <a:pt x="0" y="41"/>
                  </a:moveTo>
                  <a:lnTo>
                    <a:pt x="8" y="23"/>
                  </a:lnTo>
                  <a:lnTo>
                    <a:pt x="29" y="11"/>
                  </a:lnTo>
                  <a:lnTo>
                    <a:pt x="59" y="3"/>
                  </a:lnTo>
                  <a:lnTo>
                    <a:pt x="94" y="0"/>
                  </a:lnTo>
                  <a:lnTo>
                    <a:pt x="102" y="0"/>
                  </a:lnTo>
                  <a:lnTo>
                    <a:pt x="111" y="1"/>
                  </a:lnTo>
                  <a:lnTo>
                    <a:pt x="128" y="2"/>
                  </a:lnTo>
                  <a:lnTo>
                    <a:pt x="158" y="10"/>
                  </a:lnTo>
                  <a:lnTo>
                    <a:pt x="179" y="23"/>
                  </a:lnTo>
                  <a:lnTo>
                    <a:pt x="187" y="41"/>
                  </a:lnTo>
                  <a:lnTo>
                    <a:pt x="185" y="50"/>
                  </a:lnTo>
                  <a:lnTo>
                    <a:pt x="179" y="58"/>
                  </a:lnTo>
                  <a:lnTo>
                    <a:pt x="159" y="71"/>
                  </a:lnTo>
                  <a:lnTo>
                    <a:pt x="129" y="78"/>
                  </a:lnTo>
                  <a:lnTo>
                    <a:pt x="94" y="81"/>
                  </a:lnTo>
                  <a:lnTo>
                    <a:pt x="59" y="79"/>
                  </a:lnTo>
                  <a:lnTo>
                    <a:pt x="29" y="71"/>
                  </a:lnTo>
                  <a:lnTo>
                    <a:pt x="9" y="59"/>
                  </a:lnTo>
                  <a:lnTo>
                    <a:pt x="0" y="41"/>
                  </a:lnTo>
                </a:path>
              </a:pathLst>
            </a:custGeom>
            <a:noFill/>
            <a:ln w="12700" cap="rnd" cmpd="sng">
              <a:solidFill>
                <a:srgbClr val="000000"/>
              </a:solidFill>
              <a:prstDash val="solid"/>
              <a:round/>
              <a:headEnd/>
              <a:tailEnd/>
            </a:ln>
            <a:effectLst/>
          </p:spPr>
          <p:txBody>
            <a:bodyPr/>
            <a:lstStyle/>
            <a:p>
              <a:endParaRPr lang="en-AU"/>
            </a:p>
          </p:txBody>
        </p:sp>
        <p:sp>
          <p:nvSpPr>
            <p:cNvPr id="15" name="Freeform 14">
              <a:extLst>
                <a:ext uri="{FF2B5EF4-FFF2-40B4-BE49-F238E27FC236}">
                  <a16:creationId xmlns:a16="http://schemas.microsoft.com/office/drawing/2014/main" id="{CDE02609-5CD0-4F70-8632-0744DE085340}"/>
                </a:ext>
              </a:extLst>
            </p:cNvPr>
            <p:cNvSpPr>
              <a:spLocks/>
            </p:cNvSpPr>
            <p:nvPr/>
          </p:nvSpPr>
          <p:spPr bwMode="auto">
            <a:xfrm>
              <a:off x="1628" y="2887"/>
              <a:ext cx="184" cy="104"/>
            </a:xfrm>
            <a:custGeom>
              <a:avLst/>
              <a:gdLst/>
              <a:ahLst/>
              <a:cxnLst>
                <a:cxn ang="0">
                  <a:pos x="0" y="41"/>
                </a:cxn>
                <a:cxn ang="0">
                  <a:pos x="8" y="23"/>
                </a:cxn>
                <a:cxn ang="0">
                  <a:pos x="29" y="10"/>
                </a:cxn>
                <a:cxn ang="0">
                  <a:pos x="59" y="3"/>
                </a:cxn>
                <a:cxn ang="0">
                  <a:pos x="93" y="0"/>
                </a:cxn>
                <a:cxn ang="0">
                  <a:pos x="101" y="0"/>
                </a:cxn>
                <a:cxn ang="0">
                  <a:pos x="110" y="0"/>
                </a:cxn>
                <a:cxn ang="0">
                  <a:pos x="127" y="2"/>
                </a:cxn>
                <a:cxn ang="0">
                  <a:pos x="157" y="10"/>
                </a:cxn>
                <a:cxn ang="0">
                  <a:pos x="178" y="22"/>
                </a:cxn>
                <a:cxn ang="0">
                  <a:pos x="186" y="41"/>
                </a:cxn>
                <a:cxn ang="0">
                  <a:pos x="184" y="50"/>
                </a:cxn>
                <a:cxn ang="0">
                  <a:pos x="178" y="58"/>
                </a:cxn>
                <a:cxn ang="0">
                  <a:pos x="157" y="71"/>
                </a:cxn>
                <a:cxn ang="0">
                  <a:pos x="127" y="78"/>
                </a:cxn>
                <a:cxn ang="0">
                  <a:pos x="93" y="81"/>
                </a:cxn>
                <a:cxn ang="0">
                  <a:pos x="59" y="79"/>
                </a:cxn>
                <a:cxn ang="0">
                  <a:pos x="29" y="71"/>
                </a:cxn>
                <a:cxn ang="0">
                  <a:pos x="8" y="58"/>
                </a:cxn>
                <a:cxn ang="0">
                  <a:pos x="0" y="41"/>
                </a:cxn>
              </a:cxnLst>
              <a:rect l="0" t="0" r="r" b="b"/>
              <a:pathLst>
                <a:path w="187" h="82">
                  <a:moveTo>
                    <a:pt x="0" y="41"/>
                  </a:moveTo>
                  <a:lnTo>
                    <a:pt x="8" y="23"/>
                  </a:lnTo>
                  <a:lnTo>
                    <a:pt x="29" y="10"/>
                  </a:lnTo>
                  <a:lnTo>
                    <a:pt x="59" y="3"/>
                  </a:lnTo>
                  <a:lnTo>
                    <a:pt x="93" y="0"/>
                  </a:lnTo>
                  <a:lnTo>
                    <a:pt x="101" y="0"/>
                  </a:lnTo>
                  <a:lnTo>
                    <a:pt x="110" y="0"/>
                  </a:lnTo>
                  <a:lnTo>
                    <a:pt x="127" y="2"/>
                  </a:lnTo>
                  <a:lnTo>
                    <a:pt x="157" y="10"/>
                  </a:lnTo>
                  <a:lnTo>
                    <a:pt x="178" y="22"/>
                  </a:lnTo>
                  <a:lnTo>
                    <a:pt x="186" y="41"/>
                  </a:lnTo>
                  <a:lnTo>
                    <a:pt x="184" y="50"/>
                  </a:lnTo>
                  <a:lnTo>
                    <a:pt x="178" y="58"/>
                  </a:lnTo>
                  <a:lnTo>
                    <a:pt x="157" y="71"/>
                  </a:lnTo>
                  <a:lnTo>
                    <a:pt x="127" y="78"/>
                  </a:lnTo>
                  <a:lnTo>
                    <a:pt x="93" y="81"/>
                  </a:lnTo>
                  <a:lnTo>
                    <a:pt x="59" y="79"/>
                  </a:lnTo>
                  <a:lnTo>
                    <a:pt x="29" y="71"/>
                  </a:lnTo>
                  <a:lnTo>
                    <a:pt x="8" y="58"/>
                  </a:lnTo>
                  <a:lnTo>
                    <a:pt x="0" y="41"/>
                  </a:lnTo>
                </a:path>
              </a:pathLst>
            </a:custGeom>
            <a:noFill/>
            <a:ln w="12700" cap="rnd" cmpd="sng">
              <a:solidFill>
                <a:srgbClr val="000000"/>
              </a:solidFill>
              <a:prstDash val="solid"/>
              <a:round/>
              <a:headEnd/>
              <a:tailEnd/>
            </a:ln>
            <a:effectLst/>
          </p:spPr>
          <p:txBody>
            <a:bodyPr/>
            <a:lstStyle/>
            <a:p>
              <a:endParaRPr lang="en-AU"/>
            </a:p>
          </p:txBody>
        </p:sp>
        <p:sp>
          <p:nvSpPr>
            <p:cNvPr id="16" name="Freeform 15">
              <a:extLst>
                <a:ext uri="{FF2B5EF4-FFF2-40B4-BE49-F238E27FC236}">
                  <a16:creationId xmlns:a16="http://schemas.microsoft.com/office/drawing/2014/main" id="{359097DF-E75D-48C7-9AC6-0A2A0F69D529}"/>
                </a:ext>
              </a:extLst>
            </p:cNvPr>
            <p:cNvSpPr>
              <a:spLocks/>
            </p:cNvSpPr>
            <p:nvPr/>
          </p:nvSpPr>
          <p:spPr bwMode="auto">
            <a:xfrm>
              <a:off x="1733" y="2878"/>
              <a:ext cx="574" cy="113"/>
            </a:xfrm>
            <a:custGeom>
              <a:avLst/>
              <a:gdLst/>
              <a:ahLst/>
              <a:cxnLst>
                <a:cxn ang="0">
                  <a:pos x="0" y="88"/>
                </a:cxn>
                <a:cxn ang="0">
                  <a:pos x="584" y="88"/>
                </a:cxn>
                <a:cxn ang="0">
                  <a:pos x="584" y="0"/>
                </a:cxn>
              </a:cxnLst>
              <a:rect l="0" t="0" r="r" b="b"/>
              <a:pathLst>
                <a:path w="585" h="89">
                  <a:moveTo>
                    <a:pt x="0" y="88"/>
                  </a:moveTo>
                  <a:lnTo>
                    <a:pt x="584" y="88"/>
                  </a:lnTo>
                  <a:lnTo>
                    <a:pt x="584" y="0"/>
                  </a:lnTo>
                </a:path>
              </a:pathLst>
            </a:custGeom>
            <a:noFill/>
            <a:ln w="12700" cap="rnd" cmpd="sng">
              <a:solidFill>
                <a:srgbClr val="000000"/>
              </a:solidFill>
              <a:prstDash val="solid"/>
              <a:round/>
              <a:headEnd type="none" w="sm" len="sm"/>
              <a:tailEnd type="none" w="sm" len="sm"/>
            </a:ln>
            <a:effectLst/>
          </p:spPr>
          <p:txBody>
            <a:bodyPr/>
            <a:lstStyle/>
            <a:p>
              <a:endParaRPr lang="en-AU"/>
            </a:p>
          </p:txBody>
        </p:sp>
        <p:sp>
          <p:nvSpPr>
            <p:cNvPr id="17" name="Freeform 16">
              <a:extLst>
                <a:ext uri="{FF2B5EF4-FFF2-40B4-BE49-F238E27FC236}">
                  <a16:creationId xmlns:a16="http://schemas.microsoft.com/office/drawing/2014/main" id="{B152764E-4AD9-4B5D-A0AE-F3DDFEDA50A9}"/>
                </a:ext>
              </a:extLst>
            </p:cNvPr>
            <p:cNvSpPr>
              <a:spLocks/>
            </p:cNvSpPr>
            <p:nvPr/>
          </p:nvSpPr>
          <p:spPr bwMode="auto">
            <a:xfrm>
              <a:off x="1734" y="2622"/>
              <a:ext cx="574" cy="121"/>
            </a:xfrm>
            <a:custGeom>
              <a:avLst/>
              <a:gdLst/>
              <a:ahLst/>
              <a:cxnLst>
                <a:cxn ang="0">
                  <a:pos x="0" y="0"/>
                </a:cxn>
                <a:cxn ang="0">
                  <a:pos x="584" y="0"/>
                </a:cxn>
                <a:cxn ang="0">
                  <a:pos x="584" y="94"/>
                </a:cxn>
              </a:cxnLst>
              <a:rect l="0" t="0" r="r" b="b"/>
              <a:pathLst>
                <a:path w="585" h="95">
                  <a:moveTo>
                    <a:pt x="0" y="0"/>
                  </a:moveTo>
                  <a:lnTo>
                    <a:pt x="584" y="0"/>
                  </a:lnTo>
                  <a:lnTo>
                    <a:pt x="584" y="94"/>
                  </a:lnTo>
                </a:path>
              </a:pathLst>
            </a:custGeom>
            <a:noFill/>
            <a:ln w="12700" cap="rnd" cmpd="sng">
              <a:solidFill>
                <a:srgbClr val="000000"/>
              </a:solidFill>
              <a:prstDash val="solid"/>
              <a:round/>
              <a:headEnd type="none" w="sm" len="sm"/>
              <a:tailEnd type="none" w="sm" len="sm"/>
            </a:ln>
            <a:effectLst/>
          </p:spPr>
          <p:txBody>
            <a:bodyPr/>
            <a:lstStyle/>
            <a:p>
              <a:endParaRPr lang="en-AU"/>
            </a:p>
          </p:txBody>
        </p:sp>
        <p:sp>
          <p:nvSpPr>
            <p:cNvPr id="18" name="Freeform 17">
              <a:extLst>
                <a:ext uri="{FF2B5EF4-FFF2-40B4-BE49-F238E27FC236}">
                  <a16:creationId xmlns:a16="http://schemas.microsoft.com/office/drawing/2014/main" id="{7E386203-E622-4F7C-9301-20B1571F5DEE}"/>
                </a:ext>
              </a:extLst>
            </p:cNvPr>
            <p:cNvSpPr>
              <a:spLocks/>
            </p:cNvSpPr>
            <p:nvPr/>
          </p:nvSpPr>
          <p:spPr bwMode="auto">
            <a:xfrm>
              <a:off x="2218" y="2772"/>
              <a:ext cx="176" cy="79"/>
            </a:xfrm>
            <a:custGeom>
              <a:avLst/>
              <a:gdLst/>
              <a:ahLst/>
              <a:cxnLst>
                <a:cxn ang="0">
                  <a:pos x="0" y="31"/>
                </a:cxn>
                <a:cxn ang="0">
                  <a:pos x="16" y="16"/>
                </a:cxn>
                <a:cxn ang="0">
                  <a:pos x="31" y="5"/>
                </a:cxn>
                <a:cxn ang="0">
                  <a:pos x="45" y="0"/>
                </a:cxn>
                <a:cxn ang="0">
                  <a:pos x="52" y="2"/>
                </a:cxn>
                <a:cxn ang="0">
                  <a:pos x="62" y="9"/>
                </a:cxn>
                <a:cxn ang="0">
                  <a:pos x="85" y="30"/>
                </a:cxn>
                <a:cxn ang="0">
                  <a:pos x="110" y="52"/>
                </a:cxn>
                <a:cxn ang="0">
                  <a:pos x="122" y="58"/>
                </a:cxn>
                <a:cxn ang="0">
                  <a:pos x="134" y="61"/>
                </a:cxn>
                <a:cxn ang="0">
                  <a:pos x="147" y="57"/>
                </a:cxn>
                <a:cxn ang="0">
                  <a:pos x="162" y="46"/>
                </a:cxn>
                <a:cxn ang="0">
                  <a:pos x="178" y="31"/>
                </a:cxn>
              </a:cxnLst>
              <a:rect l="0" t="0" r="r" b="b"/>
              <a:pathLst>
                <a:path w="179" h="62">
                  <a:moveTo>
                    <a:pt x="0" y="31"/>
                  </a:moveTo>
                  <a:lnTo>
                    <a:pt x="16" y="16"/>
                  </a:lnTo>
                  <a:lnTo>
                    <a:pt x="31" y="5"/>
                  </a:lnTo>
                  <a:lnTo>
                    <a:pt x="45" y="0"/>
                  </a:lnTo>
                  <a:lnTo>
                    <a:pt x="52" y="2"/>
                  </a:lnTo>
                  <a:lnTo>
                    <a:pt x="62" y="9"/>
                  </a:lnTo>
                  <a:lnTo>
                    <a:pt x="85" y="30"/>
                  </a:lnTo>
                  <a:lnTo>
                    <a:pt x="110" y="52"/>
                  </a:lnTo>
                  <a:lnTo>
                    <a:pt x="122" y="58"/>
                  </a:lnTo>
                  <a:lnTo>
                    <a:pt x="134" y="61"/>
                  </a:lnTo>
                  <a:lnTo>
                    <a:pt x="147" y="57"/>
                  </a:lnTo>
                  <a:lnTo>
                    <a:pt x="162" y="46"/>
                  </a:lnTo>
                  <a:lnTo>
                    <a:pt x="178" y="31"/>
                  </a:lnTo>
                </a:path>
              </a:pathLst>
            </a:custGeom>
            <a:noFill/>
            <a:ln w="12700" cap="rnd" cmpd="sng">
              <a:solidFill>
                <a:srgbClr val="000000"/>
              </a:solidFill>
              <a:prstDash val="solid"/>
              <a:round/>
              <a:headEnd type="none" w="sm" len="sm"/>
              <a:tailEnd type="none" w="sm" len="sm"/>
            </a:ln>
            <a:effectLst/>
          </p:spPr>
          <p:txBody>
            <a:bodyPr/>
            <a:lstStyle/>
            <a:p>
              <a:endParaRPr lang="en-AU"/>
            </a:p>
          </p:txBody>
        </p:sp>
        <p:sp>
          <p:nvSpPr>
            <p:cNvPr id="19" name="Freeform 18">
              <a:extLst>
                <a:ext uri="{FF2B5EF4-FFF2-40B4-BE49-F238E27FC236}">
                  <a16:creationId xmlns:a16="http://schemas.microsoft.com/office/drawing/2014/main" id="{18967071-967D-41A3-B594-704E0135352D}"/>
                </a:ext>
              </a:extLst>
            </p:cNvPr>
            <p:cNvSpPr>
              <a:spLocks/>
            </p:cNvSpPr>
            <p:nvPr/>
          </p:nvSpPr>
          <p:spPr bwMode="auto">
            <a:xfrm>
              <a:off x="876" y="3308"/>
              <a:ext cx="1661" cy="459"/>
            </a:xfrm>
            <a:custGeom>
              <a:avLst/>
              <a:gdLst/>
              <a:ahLst/>
              <a:cxnLst>
                <a:cxn ang="0">
                  <a:pos x="0" y="359"/>
                </a:cxn>
                <a:cxn ang="0">
                  <a:pos x="564" y="0"/>
                </a:cxn>
                <a:cxn ang="0">
                  <a:pos x="1691" y="0"/>
                </a:cxn>
                <a:cxn ang="0">
                  <a:pos x="1127" y="359"/>
                </a:cxn>
                <a:cxn ang="0">
                  <a:pos x="0" y="359"/>
                </a:cxn>
              </a:cxnLst>
              <a:rect l="0" t="0" r="r" b="b"/>
              <a:pathLst>
                <a:path w="1692" h="360">
                  <a:moveTo>
                    <a:pt x="0" y="359"/>
                  </a:moveTo>
                  <a:lnTo>
                    <a:pt x="564" y="0"/>
                  </a:lnTo>
                  <a:lnTo>
                    <a:pt x="1691" y="0"/>
                  </a:lnTo>
                  <a:lnTo>
                    <a:pt x="1127" y="359"/>
                  </a:lnTo>
                  <a:lnTo>
                    <a:pt x="0" y="359"/>
                  </a:lnTo>
                </a:path>
              </a:pathLst>
            </a:custGeom>
            <a:solidFill>
              <a:srgbClr val="EAEAEA"/>
            </a:solidFill>
            <a:ln w="12700" cap="rnd" cmpd="sng">
              <a:solidFill>
                <a:srgbClr val="000000"/>
              </a:solidFill>
              <a:prstDash val="solid"/>
              <a:round/>
              <a:headEnd/>
              <a:tailEnd/>
            </a:ln>
            <a:effectLst/>
          </p:spPr>
          <p:txBody>
            <a:bodyPr/>
            <a:lstStyle/>
            <a:p>
              <a:endParaRPr lang="en-AU"/>
            </a:p>
          </p:txBody>
        </p:sp>
        <p:sp>
          <p:nvSpPr>
            <p:cNvPr id="20" name="Freeform 19">
              <a:extLst>
                <a:ext uri="{FF2B5EF4-FFF2-40B4-BE49-F238E27FC236}">
                  <a16:creationId xmlns:a16="http://schemas.microsoft.com/office/drawing/2014/main" id="{92FF5E41-5DE1-4D55-8CE8-F5CD69B05CCF}"/>
                </a:ext>
              </a:extLst>
            </p:cNvPr>
            <p:cNvSpPr>
              <a:spLocks/>
            </p:cNvSpPr>
            <p:nvPr/>
          </p:nvSpPr>
          <p:spPr bwMode="auto">
            <a:xfrm>
              <a:off x="1425" y="3354"/>
              <a:ext cx="588" cy="340"/>
            </a:xfrm>
            <a:custGeom>
              <a:avLst/>
              <a:gdLst/>
              <a:ahLst/>
              <a:cxnLst>
                <a:cxn ang="0">
                  <a:pos x="0" y="145"/>
                </a:cxn>
                <a:cxn ang="0">
                  <a:pos x="1" y="129"/>
                </a:cxn>
                <a:cxn ang="0">
                  <a:pos x="5" y="115"/>
                </a:cxn>
                <a:cxn ang="0">
                  <a:pos x="23" y="87"/>
                </a:cxn>
                <a:cxn ang="0">
                  <a:pos x="52" y="63"/>
                </a:cxn>
                <a:cxn ang="0">
                  <a:pos x="90" y="42"/>
                </a:cxn>
                <a:cxn ang="0">
                  <a:pos x="134" y="27"/>
                </a:cxn>
                <a:cxn ang="0">
                  <a:pos x="184" y="14"/>
                </a:cxn>
                <a:cxn ang="0">
                  <a:pos x="294" y="1"/>
                </a:cxn>
                <a:cxn ang="0">
                  <a:pos x="321" y="0"/>
                </a:cxn>
                <a:cxn ang="0">
                  <a:pos x="349" y="0"/>
                </a:cxn>
                <a:cxn ang="0">
                  <a:pos x="403" y="4"/>
                </a:cxn>
                <a:cxn ang="0">
                  <a:pos x="454" y="12"/>
                </a:cxn>
                <a:cxn ang="0">
                  <a:pos x="500" y="25"/>
                </a:cxn>
                <a:cxn ang="0">
                  <a:pos x="539" y="42"/>
                </a:cxn>
                <a:cxn ang="0">
                  <a:pos x="570" y="64"/>
                </a:cxn>
                <a:cxn ang="0">
                  <a:pos x="589" y="90"/>
                </a:cxn>
                <a:cxn ang="0">
                  <a:pos x="598" y="120"/>
                </a:cxn>
                <a:cxn ang="0">
                  <a:pos x="597" y="136"/>
                </a:cxn>
                <a:cxn ang="0">
                  <a:pos x="593" y="151"/>
                </a:cxn>
                <a:cxn ang="0">
                  <a:pos x="575" y="179"/>
                </a:cxn>
                <a:cxn ang="0">
                  <a:pos x="546" y="203"/>
                </a:cxn>
                <a:cxn ang="0">
                  <a:pos x="509" y="224"/>
                </a:cxn>
                <a:cxn ang="0">
                  <a:pos x="465" y="240"/>
                </a:cxn>
                <a:cxn ang="0">
                  <a:pos x="415" y="252"/>
                </a:cxn>
                <a:cxn ang="0">
                  <a:pos x="305" y="266"/>
                </a:cxn>
                <a:cxn ang="0">
                  <a:pos x="277" y="266"/>
                </a:cxn>
                <a:cxn ang="0">
                  <a:pos x="249" y="266"/>
                </a:cxn>
                <a:cxn ang="0">
                  <a:pos x="195" y="262"/>
                </a:cxn>
                <a:cxn ang="0">
                  <a:pos x="144" y="254"/>
                </a:cxn>
                <a:cxn ang="0">
                  <a:pos x="98" y="241"/>
                </a:cxn>
                <a:cxn ang="0">
                  <a:pos x="59" y="225"/>
                </a:cxn>
                <a:cxn ang="0">
                  <a:pos x="29" y="202"/>
                </a:cxn>
                <a:cxn ang="0">
                  <a:pos x="9" y="176"/>
                </a:cxn>
                <a:cxn ang="0">
                  <a:pos x="0" y="145"/>
                </a:cxn>
              </a:cxnLst>
              <a:rect l="0" t="0" r="r" b="b"/>
              <a:pathLst>
                <a:path w="599" h="267">
                  <a:moveTo>
                    <a:pt x="0" y="145"/>
                  </a:moveTo>
                  <a:lnTo>
                    <a:pt x="1" y="129"/>
                  </a:lnTo>
                  <a:lnTo>
                    <a:pt x="5" y="115"/>
                  </a:lnTo>
                  <a:lnTo>
                    <a:pt x="23" y="87"/>
                  </a:lnTo>
                  <a:lnTo>
                    <a:pt x="52" y="63"/>
                  </a:lnTo>
                  <a:lnTo>
                    <a:pt x="90" y="42"/>
                  </a:lnTo>
                  <a:lnTo>
                    <a:pt x="134" y="27"/>
                  </a:lnTo>
                  <a:lnTo>
                    <a:pt x="184" y="14"/>
                  </a:lnTo>
                  <a:lnTo>
                    <a:pt x="294" y="1"/>
                  </a:lnTo>
                  <a:lnTo>
                    <a:pt x="321" y="0"/>
                  </a:lnTo>
                  <a:lnTo>
                    <a:pt x="349" y="0"/>
                  </a:lnTo>
                  <a:lnTo>
                    <a:pt x="403" y="4"/>
                  </a:lnTo>
                  <a:lnTo>
                    <a:pt x="454" y="12"/>
                  </a:lnTo>
                  <a:lnTo>
                    <a:pt x="500" y="25"/>
                  </a:lnTo>
                  <a:lnTo>
                    <a:pt x="539" y="42"/>
                  </a:lnTo>
                  <a:lnTo>
                    <a:pt x="570" y="64"/>
                  </a:lnTo>
                  <a:lnTo>
                    <a:pt x="589" y="90"/>
                  </a:lnTo>
                  <a:lnTo>
                    <a:pt x="598" y="120"/>
                  </a:lnTo>
                  <a:lnTo>
                    <a:pt x="597" y="136"/>
                  </a:lnTo>
                  <a:lnTo>
                    <a:pt x="593" y="151"/>
                  </a:lnTo>
                  <a:lnTo>
                    <a:pt x="575" y="179"/>
                  </a:lnTo>
                  <a:lnTo>
                    <a:pt x="546" y="203"/>
                  </a:lnTo>
                  <a:lnTo>
                    <a:pt x="509" y="224"/>
                  </a:lnTo>
                  <a:lnTo>
                    <a:pt x="465" y="240"/>
                  </a:lnTo>
                  <a:lnTo>
                    <a:pt x="415" y="252"/>
                  </a:lnTo>
                  <a:lnTo>
                    <a:pt x="305" y="266"/>
                  </a:lnTo>
                  <a:lnTo>
                    <a:pt x="277" y="266"/>
                  </a:lnTo>
                  <a:lnTo>
                    <a:pt x="249" y="266"/>
                  </a:lnTo>
                  <a:lnTo>
                    <a:pt x="195" y="262"/>
                  </a:lnTo>
                  <a:lnTo>
                    <a:pt x="144" y="254"/>
                  </a:lnTo>
                  <a:lnTo>
                    <a:pt x="98" y="241"/>
                  </a:lnTo>
                  <a:lnTo>
                    <a:pt x="59" y="225"/>
                  </a:lnTo>
                  <a:lnTo>
                    <a:pt x="29" y="202"/>
                  </a:lnTo>
                  <a:lnTo>
                    <a:pt x="9" y="176"/>
                  </a:lnTo>
                  <a:lnTo>
                    <a:pt x="0" y="145"/>
                  </a:lnTo>
                </a:path>
              </a:pathLst>
            </a:custGeom>
            <a:noFill/>
            <a:ln w="12700" cap="rnd" cmpd="sng">
              <a:solidFill>
                <a:srgbClr val="000000"/>
              </a:solidFill>
              <a:prstDash val="solid"/>
              <a:round/>
              <a:headEnd/>
              <a:tailEnd/>
            </a:ln>
            <a:effectLst/>
          </p:spPr>
          <p:txBody>
            <a:bodyPr/>
            <a:lstStyle/>
            <a:p>
              <a:endParaRPr lang="en-AU"/>
            </a:p>
          </p:txBody>
        </p:sp>
        <p:sp>
          <p:nvSpPr>
            <p:cNvPr id="21" name="Freeform 20">
              <a:extLst>
                <a:ext uri="{FF2B5EF4-FFF2-40B4-BE49-F238E27FC236}">
                  <a16:creationId xmlns:a16="http://schemas.microsoft.com/office/drawing/2014/main" id="{EAA3E575-CD7A-4A14-8354-F0D49EEF52D8}"/>
                </a:ext>
              </a:extLst>
            </p:cNvPr>
            <p:cNvSpPr>
              <a:spLocks/>
            </p:cNvSpPr>
            <p:nvPr/>
          </p:nvSpPr>
          <p:spPr bwMode="auto">
            <a:xfrm>
              <a:off x="1511" y="3406"/>
              <a:ext cx="412" cy="238"/>
            </a:xfrm>
            <a:custGeom>
              <a:avLst/>
              <a:gdLst/>
              <a:ahLst/>
              <a:cxnLst>
                <a:cxn ang="0">
                  <a:pos x="0" y="101"/>
                </a:cxn>
                <a:cxn ang="0">
                  <a:pos x="1" y="90"/>
                </a:cxn>
                <a:cxn ang="0">
                  <a:pos x="4" y="80"/>
                </a:cxn>
                <a:cxn ang="0">
                  <a:pos x="16" y="61"/>
                </a:cxn>
                <a:cxn ang="0">
                  <a:pos x="36" y="44"/>
                </a:cxn>
                <a:cxn ang="0">
                  <a:pos x="62" y="30"/>
                </a:cxn>
                <a:cxn ang="0">
                  <a:pos x="128" y="10"/>
                </a:cxn>
                <a:cxn ang="0">
                  <a:pos x="205" y="0"/>
                </a:cxn>
                <a:cxn ang="0">
                  <a:pos x="224" y="0"/>
                </a:cxn>
                <a:cxn ang="0">
                  <a:pos x="245" y="0"/>
                </a:cxn>
                <a:cxn ang="0">
                  <a:pos x="282" y="3"/>
                </a:cxn>
                <a:cxn ang="0">
                  <a:pos x="350" y="17"/>
                </a:cxn>
                <a:cxn ang="0">
                  <a:pos x="378" y="29"/>
                </a:cxn>
                <a:cxn ang="0">
                  <a:pos x="399" y="45"/>
                </a:cxn>
                <a:cxn ang="0">
                  <a:pos x="413" y="63"/>
                </a:cxn>
                <a:cxn ang="0">
                  <a:pos x="419" y="85"/>
                </a:cxn>
                <a:cxn ang="0">
                  <a:pos x="418" y="95"/>
                </a:cxn>
                <a:cxn ang="0">
                  <a:pos x="415" y="106"/>
                </a:cxn>
                <a:cxn ang="0">
                  <a:pos x="403" y="125"/>
                </a:cxn>
                <a:cxn ang="0">
                  <a:pos x="383" y="142"/>
                </a:cxn>
                <a:cxn ang="0">
                  <a:pos x="357" y="156"/>
                </a:cxn>
                <a:cxn ang="0">
                  <a:pos x="291" y="176"/>
                </a:cxn>
                <a:cxn ang="0">
                  <a:pos x="214" y="186"/>
                </a:cxn>
                <a:cxn ang="0">
                  <a:pos x="195" y="186"/>
                </a:cxn>
                <a:cxn ang="0">
                  <a:pos x="174" y="186"/>
                </a:cxn>
                <a:cxn ang="0">
                  <a:pos x="137" y="183"/>
                </a:cxn>
                <a:cxn ang="0">
                  <a:pos x="68" y="169"/>
                </a:cxn>
                <a:cxn ang="0">
                  <a:pos x="41" y="157"/>
                </a:cxn>
                <a:cxn ang="0">
                  <a:pos x="20" y="141"/>
                </a:cxn>
                <a:cxn ang="0">
                  <a:pos x="6" y="123"/>
                </a:cxn>
                <a:cxn ang="0">
                  <a:pos x="0" y="101"/>
                </a:cxn>
              </a:cxnLst>
              <a:rect l="0" t="0" r="r" b="b"/>
              <a:pathLst>
                <a:path w="420" h="187">
                  <a:moveTo>
                    <a:pt x="0" y="101"/>
                  </a:moveTo>
                  <a:lnTo>
                    <a:pt x="1" y="90"/>
                  </a:lnTo>
                  <a:lnTo>
                    <a:pt x="4" y="80"/>
                  </a:lnTo>
                  <a:lnTo>
                    <a:pt x="16" y="61"/>
                  </a:lnTo>
                  <a:lnTo>
                    <a:pt x="36" y="44"/>
                  </a:lnTo>
                  <a:lnTo>
                    <a:pt x="62" y="30"/>
                  </a:lnTo>
                  <a:lnTo>
                    <a:pt x="128" y="10"/>
                  </a:lnTo>
                  <a:lnTo>
                    <a:pt x="205" y="0"/>
                  </a:lnTo>
                  <a:lnTo>
                    <a:pt x="224" y="0"/>
                  </a:lnTo>
                  <a:lnTo>
                    <a:pt x="245" y="0"/>
                  </a:lnTo>
                  <a:lnTo>
                    <a:pt x="282" y="3"/>
                  </a:lnTo>
                  <a:lnTo>
                    <a:pt x="350" y="17"/>
                  </a:lnTo>
                  <a:lnTo>
                    <a:pt x="378" y="29"/>
                  </a:lnTo>
                  <a:lnTo>
                    <a:pt x="399" y="45"/>
                  </a:lnTo>
                  <a:lnTo>
                    <a:pt x="413" y="63"/>
                  </a:lnTo>
                  <a:lnTo>
                    <a:pt x="419" y="85"/>
                  </a:lnTo>
                  <a:lnTo>
                    <a:pt x="418" y="95"/>
                  </a:lnTo>
                  <a:lnTo>
                    <a:pt x="415" y="106"/>
                  </a:lnTo>
                  <a:lnTo>
                    <a:pt x="403" y="125"/>
                  </a:lnTo>
                  <a:lnTo>
                    <a:pt x="383" y="142"/>
                  </a:lnTo>
                  <a:lnTo>
                    <a:pt x="357" y="156"/>
                  </a:lnTo>
                  <a:lnTo>
                    <a:pt x="291" y="176"/>
                  </a:lnTo>
                  <a:lnTo>
                    <a:pt x="214" y="186"/>
                  </a:lnTo>
                  <a:lnTo>
                    <a:pt x="195" y="186"/>
                  </a:lnTo>
                  <a:lnTo>
                    <a:pt x="174" y="186"/>
                  </a:lnTo>
                  <a:lnTo>
                    <a:pt x="137" y="183"/>
                  </a:lnTo>
                  <a:lnTo>
                    <a:pt x="68" y="169"/>
                  </a:lnTo>
                  <a:lnTo>
                    <a:pt x="41" y="157"/>
                  </a:lnTo>
                  <a:lnTo>
                    <a:pt x="20" y="141"/>
                  </a:lnTo>
                  <a:lnTo>
                    <a:pt x="6" y="123"/>
                  </a:lnTo>
                  <a:lnTo>
                    <a:pt x="0" y="101"/>
                  </a:lnTo>
                </a:path>
              </a:pathLst>
            </a:custGeom>
            <a:noFill/>
            <a:ln w="12700" cap="rnd" cmpd="sng">
              <a:solidFill>
                <a:srgbClr val="000000"/>
              </a:solidFill>
              <a:prstDash val="solid"/>
              <a:round/>
              <a:headEnd/>
              <a:tailEnd/>
            </a:ln>
            <a:effectLst/>
          </p:spPr>
          <p:txBody>
            <a:bodyPr/>
            <a:lstStyle/>
            <a:p>
              <a:endParaRPr lang="en-AU"/>
            </a:p>
          </p:txBody>
        </p:sp>
        <p:sp>
          <p:nvSpPr>
            <p:cNvPr id="22" name="Freeform 21">
              <a:extLst>
                <a:ext uri="{FF2B5EF4-FFF2-40B4-BE49-F238E27FC236}">
                  <a16:creationId xmlns:a16="http://schemas.microsoft.com/office/drawing/2014/main" id="{B0FB252C-CEEF-456F-B49E-071A09D72F48}"/>
                </a:ext>
              </a:extLst>
            </p:cNvPr>
            <p:cNvSpPr>
              <a:spLocks/>
            </p:cNvSpPr>
            <p:nvPr/>
          </p:nvSpPr>
          <p:spPr bwMode="auto">
            <a:xfrm>
              <a:off x="1600" y="3461"/>
              <a:ext cx="229" cy="130"/>
            </a:xfrm>
            <a:custGeom>
              <a:avLst/>
              <a:gdLst/>
              <a:ahLst/>
              <a:cxnLst>
                <a:cxn ang="0">
                  <a:pos x="0" y="55"/>
                </a:cxn>
                <a:cxn ang="0">
                  <a:pos x="2" y="44"/>
                </a:cxn>
                <a:cxn ang="0">
                  <a:pos x="9" y="33"/>
                </a:cxn>
                <a:cxn ang="0">
                  <a:pos x="35" y="16"/>
                </a:cxn>
                <a:cxn ang="0">
                  <a:pos x="71" y="6"/>
                </a:cxn>
                <a:cxn ang="0">
                  <a:pos x="114" y="0"/>
                </a:cxn>
                <a:cxn ang="0">
                  <a:pos x="135" y="0"/>
                </a:cxn>
                <a:cxn ang="0">
                  <a:pos x="156" y="1"/>
                </a:cxn>
                <a:cxn ang="0">
                  <a:pos x="194" y="9"/>
                </a:cxn>
                <a:cxn ang="0">
                  <a:pos x="221" y="24"/>
                </a:cxn>
                <a:cxn ang="0">
                  <a:pos x="232" y="45"/>
                </a:cxn>
                <a:cxn ang="0">
                  <a:pos x="231" y="51"/>
                </a:cxn>
                <a:cxn ang="0">
                  <a:pos x="230" y="57"/>
                </a:cxn>
                <a:cxn ang="0">
                  <a:pos x="223" y="67"/>
                </a:cxn>
                <a:cxn ang="0">
                  <a:pos x="197" y="85"/>
                </a:cxn>
                <a:cxn ang="0">
                  <a:pos x="161" y="95"/>
                </a:cxn>
                <a:cxn ang="0">
                  <a:pos x="118" y="101"/>
                </a:cxn>
                <a:cxn ang="0">
                  <a:pos x="97" y="101"/>
                </a:cxn>
                <a:cxn ang="0">
                  <a:pos x="76" y="100"/>
                </a:cxn>
                <a:cxn ang="0">
                  <a:pos x="38" y="92"/>
                </a:cxn>
                <a:cxn ang="0">
                  <a:pos x="11" y="77"/>
                </a:cxn>
                <a:cxn ang="0">
                  <a:pos x="0" y="55"/>
                </a:cxn>
              </a:cxnLst>
              <a:rect l="0" t="0" r="r" b="b"/>
              <a:pathLst>
                <a:path w="233" h="102">
                  <a:moveTo>
                    <a:pt x="0" y="55"/>
                  </a:moveTo>
                  <a:lnTo>
                    <a:pt x="2" y="44"/>
                  </a:lnTo>
                  <a:lnTo>
                    <a:pt x="9" y="33"/>
                  </a:lnTo>
                  <a:lnTo>
                    <a:pt x="35" y="16"/>
                  </a:lnTo>
                  <a:lnTo>
                    <a:pt x="71" y="6"/>
                  </a:lnTo>
                  <a:lnTo>
                    <a:pt x="114" y="0"/>
                  </a:lnTo>
                  <a:lnTo>
                    <a:pt x="135" y="0"/>
                  </a:lnTo>
                  <a:lnTo>
                    <a:pt x="156" y="1"/>
                  </a:lnTo>
                  <a:lnTo>
                    <a:pt x="194" y="9"/>
                  </a:lnTo>
                  <a:lnTo>
                    <a:pt x="221" y="24"/>
                  </a:lnTo>
                  <a:lnTo>
                    <a:pt x="232" y="45"/>
                  </a:lnTo>
                  <a:lnTo>
                    <a:pt x="231" y="51"/>
                  </a:lnTo>
                  <a:lnTo>
                    <a:pt x="230" y="57"/>
                  </a:lnTo>
                  <a:lnTo>
                    <a:pt x="223" y="67"/>
                  </a:lnTo>
                  <a:lnTo>
                    <a:pt x="197" y="85"/>
                  </a:lnTo>
                  <a:lnTo>
                    <a:pt x="161" y="95"/>
                  </a:lnTo>
                  <a:lnTo>
                    <a:pt x="118" y="101"/>
                  </a:lnTo>
                  <a:lnTo>
                    <a:pt x="97" y="101"/>
                  </a:lnTo>
                  <a:lnTo>
                    <a:pt x="76" y="100"/>
                  </a:lnTo>
                  <a:lnTo>
                    <a:pt x="38" y="92"/>
                  </a:lnTo>
                  <a:lnTo>
                    <a:pt x="11" y="77"/>
                  </a:lnTo>
                  <a:lnTo>
                    <a:pt x="0" y="55"/>
                  </a:lnTo>
                </a:path>
              </a:pathLst>
            </a:custGeom>
            <a:noFill/>
            <a:ln w="12700" cap="rnd" cmpd="sng">
              <a:solidFill>
                <a:srgbClr val="000000"/>
              </a:solidFill>
              <a:prstDash val="solid"/>
              <a:round/>
              <a:headEnd/>
              <a:tailEnd/>
            </a:ln>
            <a:effectLst/>
          </p:spPr>
          <p:txBody>
            <a:bodyPr/>
            <a:lstStyle/>
            <a:p>
              <a:endParaRPr lang="en-AU"/>
            </a:p>
          </p:txBody>
        </p:sp>
        <p:sp>
          <p:nvSpPr>
            <p:cNvPr id="23" name="Freeform 22">
              <a:extLst>
                <a:ext uri="{FF2B5EF4-FFF2-40B4-BE49-F238E27FC236}">
                  <a16:creationId xmlns:a16="http://schemas.microsoft.com/office/drawing/2014/main" id="{165B1206-9891-469B-BDDC-A26341398C11}"/>
                </a:ext>
              </a:extLst>
            </p:cNvPr>
            <p:cNvSpPr>
              <a:spLocks/>
            </p:cNvSpPr>
            <p:nvPr/>
          </p:nvSpPr>
          <p:spPr bwMode="auto">
            <a:xfrm>
              <a:off x="1751" y="3399"/>
              <a:ext cx="35" cy="21"/>
            </a:xfrm>
            <a:custGeom>
              <a:avLst/>
              <a:gdLst/>
              <a:ahLst/>
              <a:cxnLst>
                <a:cxn ang="0">
                  <a:pos x="35" y="0"/>
                </a:cxn>
                <a:cxn ang="0">
                  <a:pos x="0" y="5"/>
                </a:cxn>
                <a:cxn ang="0">
                  <a:pos x="35" y="16"/>
                </a:cxn>
                <a:cxn ang="0">
                  <a:pos x="35" y="0"/>
                </a:cxn>
              </a:cxnLst>
              <a:rect l="0" t="0" r="r" b="b"/>
              <a:pathLst>
                <a:path w="36" h="17">
                  <a:moveTo>
                    <a:pt x="35" y="0"/>
                  </a:moveTo>
                  <a:lnTo>
                    <a:pt x="0" y="5"/>
                  </a:lnTo>
                  <a:lnTo>
                    <a:pt x="35" y="16"/>
                  </a:lnTo>
                  <a:lnTo>
                    <a:pt x="35" y="0"/>
                  </a:lnTo>
                </a:path>
              </a:pathLst>
            </a:custGeom>
            <a:noFill/>
            <a:ln w="12700" cap="rnd" cmpd="sng">
              <a:solidFill>
                <a:srgbClr val="000000"/>
              </a:solidFill>
              <a:prstDash val="solid"/>
              <a:round/>
              <a:headEnd/>
              <a:tailEnd/>
            </a:ln>
            <a:effectLst/>
          </p:spPr>
          <p:txBody>
            <a:bodyPr/>
            <a:lstStyle/>
            <a:p>
              <a:endParaRPr lang="en-AU"/>
            </a:p>
          </p:txBody>
        </p:sp>
        <p:sp>
          <p:nvSpPr>
            <p:cNvPr id="24" name="Freeform 23">
              <a:extLst>
                <a:ext uri="{FF2B5EF4-FFF2-40B4-BE49-F238E27FC236}">
                  <a16:creationId xmlns:a16="http://schemas.microsoft.com/office/drawing/2014/main" id="{AFF316A3-7484-4851-BFC3-10166115E980}"/>
                </a:ext>
              </a:extLst>
            </p:cNvPr>
            <p:cNvSpPr>
              <a:spLocks/>
            </p:cNvSpPr>
            <p:nvPr/>
          </p:nvSpPr>
          <p:spPr bwMode="auto">
            <a:xfrm>
              <a:off x="1759" y="3343"/>
              <a:ext cx="35" cy="24"/>
            </a:xfrm>
            <a:custGeom>
              <a:avLst/>
              <a:gdLst/>
              <a:ahLst/>
              <a:cxnLst>
                <a:cxn ang="0">
                  <a:pos x="35" y="0"/>
                </a:cxn>
                <a:cxn ang="0">
                  <a:pos x="0" y="7"/>
                </a:cxn>
                <a:cxn ang="0">
                  <a:pos x="34" y="18"/>
                </a:cxn>
                <a:cxn ang="0">
                  <a:pos x="35" y="0"/>
                </a:cxn>
              </a:cxnLst>
              <a:rect l="0" t="0" r="r" b="b"/>
              <a:pathLst>
                <a:path w="36" h="19">
                  <a:moveTo>
                    <a:pt x="35" y="0"/>
                  </a:moveTo>
                  <a:lnTo>
                    <a:pt x="0" y="7"/>
                  </a:lnTo>
                  <a:lnTo>
                    <a:pt x="34" y="18"/>
                  </a:lnTo>
                  <a:lnTo>
                    <a:pt x="35" y="0"/>
                  </a:lnTo>
                </a:path>
              </a:pathLst>
            </a:custGeom>
            <a:noFill/>
            <a:ln w="12700" cap="rnd" cmpd="sng">
              <a:solidFill>
                <a:srgbClr val="000000"/>
              </a:solidFill>
              <a:prstDash val="solid"/>
              <a:round/>
              <a:headEnd/>
              <a:tailEnd/>
            </a:ln>
            <a:effectLst/>
          </p:spPr>
          <p:txBody>
            <a:bodyPr/>
            <a:lstStyle/>
            <a:p>
              <a:endParaRPr lang="en-AU"/>
            </a:p>
          </p:txBody>
        </p:sp>
        <p:sp>
          <p:nvSpPr>
            <p:cNvPr id="25" name="Freeform 24">
              <a:extLst>
                <a:ext uri="{FF2B5EF4-FFF2-40B4-BE49-F238E27FC236}">
                  <a16:creationId xmlns:a16="http://schemas.microsoft.com/office/drawing/2014/main" id="{786AB3A8-FFDC-4787-A195-071CA3BD3F5B}"/>
                </a:ext>
              </a:extLst>
            </p:cNvPr>
            <p:cNvSpPr>
              <a:spLocks/>
            </p:cNvSpPr>
            <p:nvPr/>
          </p:nvSpPr>
          <p:spPr bwMode="auto">
            <a:xfrm>
              <a:off x="1723" y="3452"/>
              <a:ext cx="37" cy="27"/>
            </a:xfrm>
            <a:custGeom>
              <a:avLst/>
              <a:gdLst/>
              <a:ahLst/>
              <a:cxnLst>
                <a:cxn ang="0">
                  <a:pos x="36" y="0"/>
                </a:cxn>
                <a:cxn ang="0">
                  <a:pos x="0" y="7"/>
                </a:cxn>
                <a:cxn ang="0">
                  <a:pos x="35" y="20"/>
                </a:cxn>
                <a:cxn ang="0">
                  <a:pos x="36" y="0"/>
                </a:cxn>
              </a:cxnLst>
              <a:rect l="0" t="0" r="r" b="b"/>
              <a:pathLst>
                <a:path w="37" h="21">
                  <a:moveTo>
                    <a:pt x="36" y="0"/>
                  </a:moveTo>
                  <a:lnTo>
                    <a:pt x="0" y="7"/>
                  </a:lnTo>
                  <a:lnTo>
                    <a:pt x="35" y="20"/>
                  </a:lnTo>
                  <a:lnTo>
                    <a:pt x="36" y="0"/>
                  </a:lnTo>
                </a:path>
              </a:pathLst>
            </a:custGeom>
            <a:noFill/>
            <a:ln w="12700" cap="rnd" cmpd="sng">
              <a:solidFill>
                <a:srgbClr val="000000"/>
              </a:solidFill>
              <a:prstDash val="solid"/>
              <a:round/>
              <a:headEnd/>
              <a:tailEnd/>
            </a:ln>
            <a:effectLst/>
          </p:spPr>
          <p:txBody>
            <a:bodyPr/>
            <a:lstStyle/>
            <a:p>
              <a:endParaRPr lang="en-AU"/>
            </a:p>
          </p:txBody>
        </p:sp>
        <p:sp>
          <p:nvSpPr>
            <p:cNvPr id="26" name="Freeform 25">
              <a:extLst>
                <a:ext uri="{FF2B5EF4-FFF2-40B4-BE49-F238E27FC236}">
                  <a16:creationId xmlns:a16="http://schemas.microsoft.com/office/drawing/2014/main" id="{CE3BBDF5-0B2E-46EE-8CDD-6C8F026494F5}"/>
                </a:ext>
              </a:extLst>
            </p:cNvPr>
            <p:cNvSpPr>
              <a:spLocks/>
            </p:cNvSpPr>
            <p:nvPr/>
          </p:nvSpPr>
          <p:spPr bwMode="auto">
            <a:xfrm>
              <a:off x="1709" y="3633"/>
              <a:ext cx="36" cy="24"/>
            </a:xfrm>
            <a:custGeom>
              <a:avLst/>
              <a:gdLst/>
              <a:ahLst/>
              <a:cxnLst>
                <a:cxn ang="0">
                  <a:pos x="1" y="0"/>
                </a:cxn>
                <a:cxn ang="0">
                  <a:pos x="35" y="9"/>
                </a:cxn>
                <a:cxn ang="0">
                  <a:pos x="0" y="18"/>
                </a:cxn>
                <a:cxn ang="0">
                  <a:pos x="1" y="0"/>
                </a:cxn>
              </a:cxnLst>
              <a:rect l="0" t="0" r="r" b="b"/>
              <a:pathLst>
                <a:path w="36" h="19">
                  <a:moveTo>
                    <a:pt x="1" y="0"/>
                  </a:moveTo>
                  <a:lnTo>
                    <a:pt x="35" y="9"/>
                  </a:lnTo>
                  <a:lnTo>
                    <a:pt x="0" y="18"/>
                  </a:lnTo>
                  <a:lnTo>
                    <a:pt x="1" y="0"/>
                  </a:lnTo>
                </a:path>
              </a:pathLst>
            </a:custGeom>
            <a:noFill/>
            <a:ln w="12700" cap="rnd" cmpd="sng">
              <a:solidFill>
                <a:srgbClr val="000000"/>
              </a:solidFill>
              <a:prstDash val="solid"/>
              <a:round/>
              <a:headEnd/>
              <a:tailEnd/>
            </a:ln>
            <a:effectLst/>
          </p:spPr>
          <p:txBody>
            <a:bodyPr/>
            <a:lstStyle/>
            <a:p>
              <a:endParaRPr lang="en-AU"/>
            </a:p>
          </p:txBody>
        </p:sp>
        <p:sp>
          <p:nvSpPr>
            <p:cNvPr id="27" name="Freeform 26">
              <a:extLst>
                <a:ext uri="{FF2B5EF4-FFF2-40B4-BE49-F238E27FC236}">
                  <a16:creationId xmlns:a16="http://schemas.microsoft.com/office/drawing/2014/main" id="{C81F739B-CC29-439B-A103-4C180F0ECE1E}"/>
                </a:ext>
              </a:extLst>
            </p:cNvPr>
            <p:cNvSpPr>
              <a:spLocks/>
            </p:cNvSpPr>
            <p:nvPr/>
          </p:nvSpPr>
          <p:spPr bwMode="auto">
            <a:xfrm>
              <a:off x="1681" y="3577"/>
              <a:ext cx="35" cy="24"/>
            </a:xfrm>
            <a:custGeom>
              <a:avLst/>
              <a:gdLst/>
              <a:ahLst/>
              <a:cxnLst>
                <a:cxn ang="0">
                  <a:pos x="1" y="0"/>
                </a:cxn>
                <a:cxn ang="0">
                  <a:pos x="35" y="9"/>
                </a:cxn>
                <a:cxn ang="0">
                  <a:pos x="0" y="18"/>
                </a:cxn>
                <a:cxn ang="0">
                  <a:pos x="1" y="0"/>
                </a:cxn>
              </a:cxnLst>
              <a:rect l="0" t="0" r="r" b="b"/>
              <a:pathLst>
                <a:path w="36" h="19">
                  <a:moveTo>
                    <a:pt x="1" y="0"/>
                  </a:moveTo>
                  <a:lnTo>
                    <a:pt x="35" y="9"/>
                  </a:lnTo>
                  <a:lnTo>
                    <a:pt x="0" y="18"/>
                  </a:lnTo>
                  <a:lnTo>
                    <a:pt x="1" y="0"/>
                  </a:lnTo>
                </a:path>
              </a:pathLst>
            </a:custGeom>
            <a:noFill/>
            <a:ln w="12700" cap="rnd" cmpd="sng">
              <a:solidFill>
                <a:srgbClr val="000000"/>
              </a:solidFill>
              <a:prstDash val="solid"/>
              <a:round/>
              <a:headEnd/>
              <a:tailEnd/>
            </a:ln>
            <a:effectLst/>
          </p:spPr>
          <p:txBody>
            <a:bodyPr/>
            <a:lstStyle/>
            <a:p>
              <a:endParaRPr lang="en-AU"/>
            </a:p>
          </p:txBody>
        </p:sp>
        <p:sp>
          <p:nvSpPr>
            <p:cNvPr id="28" name="Freeform 27">
              <a:extLst>
                <a:ext uri="{FF2B5EF4-FFF2-40B4-BE49-F238E27FC236}">
                  <a16:creationId xmlns:a16="http://schemas.microsoft.com/office/drawing/2014/main" id="{6D03F161-D6B7-4ECB-9081-C80560D6288C}"/>
                </a:ext>
              </a:extLst>
            </p:cNvPr>
            <p:cNvSpPr>
              <a:spLocks/>
            </p:cNvSpPr>
            <p:nvPr/>
          </p:nvSpPr>
          <p:spPr bwMode="auto">
            <a:xfrm>
              <a:off x="1723" y="3680"/>
              <a:ext cx="37" cy="23"/>
            </a:xfrm>
            <a:custGeom>
              <a:avLst/>
              <a:gdLst/>
              <a:ahLst/>
              <a:cxnLst>
                <a:cxn ang="0">
                  <a:pos x="0" y="0"/>
                </a:cxn>
                <a:cxn ang="0">
                  <a:pos x="36" y="7"/>
                </a:cxn>
                <a:cxn ang="0">
                  <a:pos x="0" y="17"/>
                </a:cxn>
                <a:cxn ang="0">
                  <a:pos x="0" y="0"/>
                </a:cxn>
              </a:cxnLst>
              <a:rect l="0" t="0" r="r" b="b"/>
              <a:pathLst>
                <a:path w="37" h="18">
                  <a:moveTo>
                    <a:pt x="0" y="0"/>
                  </a:moveTo>
                  <a:lnTo>
                    <a:pt x="36" y="7"/>
                  </a:lnTo>
                  <a:lnTo>
                    <a:pt x="0" y="17"/>
                  </a:lnTo>
                  <a:lnTo>
                    <a:pt x="0" y="0"/>
                  </a:lnTo>
                </a:path>
              </a:pathLst>
            </a:custGeom>
            <a:noFill/>
            <a:ln w="12700" cap="rnd" cmpd="sng">
              <a:solidFill>
                <a:srgbClr val="000000"/>
              </a:solidFill>
              <a:prstDash val="solid"/>
              <a:round/>
              <a:headEnd/>
              <a:tailEnd/>
            </a:ln>
            <a:effectLst/>
          </p:spPr>
          <p:txBody>
            <a:bodyPr/>
            <a:lstStyle/>
            <a:p>
              <a:endParaRPr lang="en-AU"/>
            </a:p>
          </p:txBody>
        </p:sp>
        <p:sp>
          <p:nvSpPr>
            <p:cNvPr id="29" name="Freeform 28">
              <a:extLst>
                <a:ext uri="{FF2B5EF4-FFF2-40B4-BE49-F238E27FC236}">
                  <a16:creationId xmlns:a16="http://schemas.microsoft.com/office/drawing/2014/main" id="{01EA576F-3B82-496F-9E06-9111A42261AA}"/>
                </a:ext>
              </a:extLst>
            </p:cNvPr>
            <p:cNvSpPr>
              <a:spLocks/>
            </p:cNvSpPr>
            <p:nvPr/>
          </p:nvSpPr>
          <p:spPr bwMode="auto">
            <a:xfrm>
              <a:off x="876" y="3308"/>
              <a:ext cx="1661" cy="535"/>
            </a:xfrm>
            <a:custGeom>
              <a:avLst/>
              <a:gdLst/>
              <a:ahLst/>
              <a:cxnLst>
                <a:cxn ang="0">
                  <a:pos x="0" y="359"/>
                </a:cxn>
                <a:cxn ang="0">
                  <a:pos x="0" y="419"/>
                </a:cxn>
                <a:cxn ang="0">
                  <a:pos x="1127" y="419"/>
                </a:cxn>
                <a:cxn ang="0">
                  <a:pos x="1691" y="59"/>
                </a:cxn>
                <a:cxn ang="0">
                  <a:pos x="1691" y="0"/>
                </a:cxn>
                <a:cxn ang="0">
                  <a:pos x="1127" y="359"/>
                </a:cxn>
                <a:cxn ang="0">
                  <a:pos x="1127" y="419"/>
                </a:cxn>
                <a:cxn ang="0">
                  <a:pos x="1127" y="359"/>
                </a:cxn>
                <a:cxn ang="0">
                  <a:pos x="0" y="359"/>
                </a:cxn>
              </a:cxnLst>
              <a:rect l="0" t="0" r="r" b="b"/>
              <a:pathLst>
                <a:path w="1692" h="420">
                  <a:moveTo>
                    <a:pt x="0" y="359"/>
                  </a:moveTo>
                  <a:lnTo>
                    <a:pt x="0" y="419"/>
                  </a:lnTo>
                  <a:lnTo>
                    <a:pt x="1127" y="419"/>
                  </a:lnTo>
                  <a:lnTo>
                    <a:pt x="1691" y="59"/>
                  </a:lnTo>
                  <a:lnTo>
                    <a:pt x="1691" y="0"/>
                  </a:lnTo>
                  <a:lnTo>
                    <a:pt x="1127" y="359"/>
                  </a:lnTo>
                  <a:lnTo>
                    <a:pt x="1127" y="419"/>
                  </a:lnTo>
                  <a:lnTo>
                    <a:pt x="1127" y="359"/>
                  </a:lnTo>
                  <a:lnTo>
                    <a:pt x="0" y="359"/>
                  </a:lnTo>
                </a:path>
              </a:pathLst>
            </a:custGeom>
            <a:solidFill>
              <a:srgbClr val="B2B2B2"/>
            </a:solidFill>
            <a:ln w="12700" cap="rnd" cmpd="sng">
              <a:solidFill>
                <a:srgbClr val="000000"/>
              </a:solidFill>
              <a:prstDash val="solid"/>
              <a:round/>
              <a:headEnd/>
              <a:tailEnd/>
            </a:ln>
            <a:effectLst/>
          </p:spPr>
          <p:txBody>
            <a:bodyPr/>
            <a:lstStyle/>
            <a:p>
              <a:endParaRPr lang="en-AU"/>
            </a:p>
          </p:txBody>
        </p:sp>
        <p:sp>
          <p:nvSpPr>
            <p:cNvPr id="30" name="Line 29">
              <a:extLst>
                <a:ext uri="{FF2B5EF4-FFF2-40B4-BE49-F238E27FC236}">
                  <a16:creationId xmlns:a16="http://schemas.microsoft.com/office/drawing/2014/main" id="{E937F72A-4918-4952-9E3A-4C9034B44726}"/>
                </a:ext>
              </a:extLst>
            </p:cNvPr>
            <p:cNvSpPr>
              <a:spLocks noChangeShapeType="1"/>
            </p:cNvSpPr>
            <p:nvPr/>
          </p:nvSpPr>
          <p:spPr bwMode="auto">
            <a:xfrm>
              <a:off x="1713" y="2990"/>
              <a:ext cx="0" cy="216"/>
            </a:xfrm>
            <a:prstGeom prst="line">
              <a:avLst/>
            </a:prstGeom>
            <a:noFill/>
            <a:ln w="12700">
              <a:solidFill>
                <a:srgbClr val="000000"/>
              </a:solidFill>
              <a:round/>
              <a:headEnd type="none" w="sm" len="sm"/>
              <a:tailEnd type="stealth" w="med" len="lg"/>
            </a:ln>
            <a:effectLst/>
          </p:spPr>
          <p:txBody>
            <a:bodyPr wrap="none" anchor="ctr"/>
            <a:lstStyle/>
            <a:p>
              <a:endParaRPr lang="en-AU"/>
            </a:p>
          </p:txBody>
        </p:sp>
        <p:sp>
          <p:nvSpPr>
            <p:cNvPr id="31" name="Line 30">
              <a:extLst>
                <a:ext uri="{FF2B5EF4-FFF2-40B4-BE49-F238E27FC236}">
                  <a16:creationId xmlns:a16="http://schemas.microsoft.com/office/drawing/2014/main" id="{D14B16FF-FA07-45E4-A19D-6F1C41C322FD}"/>
                </a:ext>
              </a:extLst>
            </p:cNvPr>
            <p:cNvSpPr>
              <a:spLocks noChangeShapeType="1"/>
            </p:cNvSpPr>
            <p:nvPr/>
          </p:nvSpPr>
          <p:spPr bwMode="auto">
            <a:xfrm flipV="1">
              <a:off x="1713" y="3231"/>
              <a:ext cx="0" cy="301"/>
            </a:xfrm>
            <a:prstGeom prst="line">
              <a:avLst/>
            </a:prstGeom>
            <a:noFill/>
            <a:ln w="12700">
              <a:solidFill>
                <a:srgbClr val="000000"/>
              </a:solidFill>
              <a:round/>
              <a:headEnd type="none" w="sm" len="sm"/>
              <a:tailEnd type="stealth" w="med" len="lg"/>
            </a:ln>
            <a:effectLst/>
          </p:spPr>
          <p:txBody>
            <a:bodyPr wrap="none" anchor="ctr"/>
            <a:lstStyle/>
            <a:p>
              <a:endParaRPr lang="en-AU"/>
            </a:p>
          </p:txBody>
        </p:sp>
        <p:sp>
          <p:nvSpPr>
            <p:cNvPr id="32" name="Rectangle 31">
              <a:extLst>
                <a:ext uri="{FF2B5EF4-FFF2-40B4-BE49-F238E27FC236}">
                  <a16:creationId xmlns:a16="http://schemas.microsoft.com/office/drawing/2014/main" id="{7C34A1FD-3BBE-4820-9A53-9CFED81BB97A}"/>
                </a:ext>
              </a:extLst>
            </p:cNvPr>
            <p:cNvSpPr>
              <a:spLocks noChangeArrowheads="1"/>
            </p:cNvSpPr>
            <p:nvPr/>
          </p:nvSpPr>
          <p:spPr bwMode="auto">
            <a:xfrm>
              <a:off x="2257" y="3820"/>
              <a:ext cx="865" cy="164"/>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Eddy Currents</a:t>
              </a:r>
            </a:p>
          </p:txBody>
        </p:sp>
        <p:sp>
          <p:nvSpPr>
            <p:cNvPr id="33" name="Freeform 32">
              <a:extLst>
                <a:ext uri="{FF2B5EF4-FFF2-40B4-BE49-F238E27FC236}">
                  <a16:creationId xmlns:a16="http://schemas.microsoft.com/office/drawing/2014/main" id="{552A3D9C-5BAB-401D-896F-7708D9BAA3CF}"/>
                </a:ext>
              </a:extLst>
            </p:cNvPr>
            <p:cNvSpPr>
              <a:spLocks/>
            </p:cNvSpPr>
            <p:nvPr/>
          </p:nvSpPr>
          <p:spPr bwMode="auto">
            <a:xfrm>
              <a:off x="3966" y="2622"/>
              <a:ext cx="185" cy="101"/>
            </a:xfrm>
            <a:custGeom>
              <a:avLst/>
              <a:gdLst/>
              <a:ahLst/>
              <a:cxnLst>
                <a:cxn ang="0">
                  <a:pos x="0" y="39"/>
                </a:cxn>
                <a:cxn ang="0">
                  <a:pos x="8" y="22"/>
                </a:cxn>
                <a:cxn ang="0">
                  <a:pos x="29" y="10"/>
                </a:cxn>
                <a:cxn ang="0">
                  <a:pos x="59" y="3"/>
                </a:cxn>
                <a:cxn ang="0">
                  <a:pos x="94" y="0"/>
                </a:cxn>
                <a:cxn ang="0">
                  <a:pos x="102" y="0"/>
                </a:cxn>
                <a:cxn ang="0">
                  <a:pos x="112" y="0"/>
                </a:cxn>
                <a:cxn ang="0">
                  <a:pos x="128" y="2"/>
                </a:cxn>
                <a:cxn ang="0">
                  <a:pos x="159" y="10"/>
                </a:cxn>
                <a:cxn ang="0">
                  <a:pos x="180" y="22"/>
                </a:cxn>
                <a:cxn ang="0">
                  <a:pos x="188" y="39"/>
                </a:cxn>
                <a:cxn ang="0">
                  <a:pos x="186" y="48"/>
                </a:cxn>
                <a:cxn ang="0">
                  <a:pos x="180" y="56"/>
                </a:cxn>
                <a:cxn ang="0">
                  <a:pos x="159" y="68"/>
                </a:cxn>
                <a:cxn ang="0">
                  <a:pos x="129" y="75"/>
                </a:cxn>
                <a:cxn ang="0">
                  <a:pos x="94" y="78"/>
                </a:cxn>
                <a:cxn ang="0">
                  <a:pos x="60" y="76"/>
                </a:cxn>
                <a:cxn ang="0">
                  <a:pos x="29" y="68"/>
                </a:cxn>
                <a:cxn ang="0">
                  <a:pos x="8" y="56"/>
                </a:cxn>
                <a:cxn ang="0">
                  <a:pos x="0" y="39"/>
                </a:cxn>
              </a:cxnLst>
              <a:rect l="0" t="0" r="r" b="b"/>
              <a:pathLst>
                <a:path w="189" h="79">
                  <a:moveTo>
                    <a:pt x="0" y="39"/>
                  </a:moveTo>
                  <a:lnTo>
                    <a:pt x="8" y="22"/>
                  </a:lnTo>
                  <a:lnTo>
                    <a:pt x="29" y="10"/>
                  </a:lnTo>
                  <a:lnTo>
                    <a:pt x="59" y="3"/>
                  </a:lnTo>
                  <a:lnTo>
                    <a:pt x="94" y="0"/>
                  </a:lnTo>
                  <a:lnTo>
                    <a:pt x="102" y="0"/>
                  </a:lnTo>
                  <a:lnTo>
                    <a:pt x="112" y="0"/>
                  </a:lnTo>
                  <a:lnTo>
                    <a:pt x="128" y="2"/>
                  </a:lnTo>
                  <a:lnTo>
                    <a:pt x="159" y="10"/>
                  </a:lnTo>
                  <a:lnTo>
                    <a:pt x="180" y="22"/>
                  </a:lnTo>
                  <a:lnTo>
                    <a:pt x="188" y="39"/>
                  </a:lnTo>
                  <a:lnTo>
                    <a:pt x="186" y="48"/>
                  </a:lnTo>
                  <a:lnTo>
                    <a:pt x="180" y="56"/>
                  </a:lnTo>
                  <a:lnTo>
                    <a:pt x="159" y="68"/>
                  </a:lnTo>
                  <a:lnTo>
                    <a:pt x="129" y="75"/>
                  </a:lnTo>
                  <a:lnTo>
                    <a:pt x="94" y="78"/>
                  </a:lnTo>
                  <a:lnTo>
                    <a:pt x="60" y="76"/>
                  </a:lnTo>
                  <a:lnTo>
                    <a:pt x="29" y="68"/>
                  </a:lnTo>
                  <a:lnTo>
                    <a:pt x="8" y="56"/>
                  </a:lnTo>
                  <a:lnTo>
                    <a:pt x="0" y="39"/>
                  </a:lnTo>
                </a:path>
              </a:pathLst>
            </a:custGeom>
            <a:noFill/>
            <a:ln w="12700" cap="rnd" cmpd="sng">
              <a:solidFill>
                <a:srgbClr val="000000"/>
              </a:solidFill>
              <a:prstDash val="solid"/>
              <a:round/>
              <a:headEnd/>
              <a:tailEnd/>
            </a:ln>
            <a:effectLst/>
          </p:spPr>
          <p:txBody>
            <a:bodyPr/>
            <a:lstStyle/>
            <a:p>
              <a:endParaRPr lang="en-AU"/>
            </a:p>
          </p:txBody>
        </p:sp>
        <p:sp>
          <p:nvSpPr>
            <p:cNvPr id="34" name="Freeform 33">
              <a:extLst>
                <a:ext uri="{FF2B5EF4-FFF2-40B4-BE49-F238E27FC236}">
                  <a16:creationId xmlns:a16="http://schemas.microsoft.com/office/drawing/2014/main" id="{A6072625-9E53-4C90-B3A7-03607BD29679}"/>
                </a:ext>
              </a:extLst>
            </p:cNvPr>
            <p:cNvSpPr>
              <a:spLocks/>
            </p:cNvSpPr>
            <p:nvPr/>
          </p:nvSpPr>
          <p:spPr bwMode="auto">
            <a:xfrm>
              <a:off x="3966" y="2665"/>
              <a:ext cx="185" cy="103"/>
            </a:xfrm>
            <a:custGeom>
              <a:avLst/>
              <a:gdLst/>
              <a:ahLst/>
              <a:cxnLst>
                <a:cxn ang="0">
                  <a:pos x="0" y="40"/>
                </a:cxn>
                <a:cxn ang="0">
                  <a:pos x="8" y="23"/>
                </a:cxn>
                <a:cxn ang="0">
                  <a:pos x="29" y="10"/>
                </a:cxn>
                <a:cxn ang="0">
                  <a:pos x="59" y="3"/>
                </a:cxn>
                <a:cxn ang="0">
                  <a:pos x="94" y="0"/>
                </a:cxn>
                <a:cxn ang="0">
                  <a:pos x="103" y="0"/>
                </a:cxn>
                <a:cxn ang="0">
                  <a:pos x="112" y="0"/>
                </a:cxn>
                <a:cxn ang="0">
                  <a:pos x="129" y="2"/>
                </a:cxn>
                <a:cxn ang="0">
                  <a:pos x="159" y="10"/>
                </a:cxn>
                <a:cxn ang="0">
                  <a:pos x="180" y="22"/>
                </a:cxn>
                <a:cxn ang="0">
                  <a:pos x="188" y="40"/>
                </a:cxn>
                <a:cxn ang="0">
                  <a:pos x="186" y="49"/>
                </a:cxn>
                <a:cxn ang="0">
                  <a:pos x="180" y="57"/>
                </a:cxn>
                <a:cxn ang="0">
                  <a:pos x="159" y="70"/>
                </a:cxn>
                <a:cxn ang="0">
                  <a:pos x="129" y="77"/>
                </a:cxn>
                <a:cxn ang="0">
                  <a:pos x="94" y="80"/>
                </a:cxn>
                <a:cxn ang="0">
                  <a:pos x="60" y="78"/>
                </a:cxn>
                <a:cxn ang="0">
                  <a:pos x="30" y="70"/>
                </a:cxn>
                <a:cxn ang="0">
                  <a:pos x="9" y="58"/>
                </a:cxn>
                <a:cxn ang="0">
                  <a:pos x="0" y="40"/>
                </a:cxn>
              </a:cxnLst>
              <a:rect l="0" t="0" r="r" b="b"/>
              <a:pathLst>
                <a:path w="189" h="81">
                  <a:moveTo>
                    <a:pt x="0" y="40"/>
                  </a:moveTo>
                  <a:lnTo>
                    <a:pt x="8" y="23"/>
                  </a:lnTo>
                  <a:lnTo>
                    <a:pt x="29" y="10"/>
                  </a:lnTo>
                  <a:lnTo>
                    <a:pt x="59" y="3"/>
                  </a:lnTo>
                  <a:lnTo>
                    <a:pt x="94" y="0"/>
                  </a:lnTo>
                  <a:lnTo>
                    <a:pt x="103" y="0"/>
                  </a:lnTo>
                  <a:lnTo>
                    <a:pt x="112" y="0"/>
                  </a:lnTo>
                  <a:lnTo>
                    <a:pt x="129" y="2"/>
                  </a:lnTo>
                  <a:lnTo>
                    <a:pt x="159" y="10"/>
                  </a:lnTo>
                  <a:lnTo>
                    <a:pt x="180" y="22"/>
                  </a:lnTo>
                  <a:lnTo>
                    <a:pt x="188" y="40"/>
                  </a:lnTo>
                  <a:lnTo>
                    <a:pt x="186" y="49"/>
                  </a:lnTo>
                  <a:lnTo>
                    <a:pt x="180" y="57"/>
                  </a:lnTo>
                  <a:lnTo>
                    <a:pt x="159" y="70"/>
                  </a:lnTo>
                  <a:lnTo>
                    <a:pt x="129" y="77"/>
                  </a:lnTo>
                  <a:lnTo>
                    <a:pt x="94" y="80"/>
                  </a:lnTo>
                  <a:lnTo>
                    <a:pt x="60" y="78"/>
                  </a:lnTo>
                  <a:lnTo>
                    <a:pt x="30" y="70"/>
                  </a:lnTo>
                  <a:lnTo>
                    <a:pt x="9" y="58"/>
                  </a:lnTo>
                  <a:lnTo>
                    <a:pt x="0" y="40"/>
                  </a:lnTo>
                </a:path>
              </a:pathLst>
            </a:custGeom>
            <a:noFill/>
            <a:ln w="12700" cap="rnd" cmpd="sng">
              <a:solidFill>
                <a:srgbClr val="000000"/>
              </a:solidFill>
              <a:prstDash val="solid"/>
              <a:round/>
              <a:headEnd/>
              <a:tailEnd/>
            </a:ln>
            <a:effectLst/>
          </p:spPr>
          <p:txBody>
            <a:bodyPr/>
            <a:lstStyle/>
            <a:p>
              <a:endParaRPr lang="en-AU"/>
            </a:p>
          </p:txBody>
        </p:sp>
        <p:sp>
          <p:nvSpPr>
            <p:cNvPr id="35" name="Freeform 34">
              <a:extLst>
                <a:ext uri="{FF2B5EF4-FFF2-40B4-BE49-F238E27FC236}">
                  <a16:creationId xmlns:a16="http://schemas.microsoft.com/office/drawing/2014/main" id="{E79B84FC-4CB9-4857-946B-924295512D08}"/>
                </a:ext>
              </a:extLst>
            </p:cNvPr>
            <p:cNvSpPr>
              <a:spLocks/>
            </p:cNvSpPr>
            <p:nvPr/>
          </p:nvSpPr>
          <p:spPr bwMode="auto">
            <a:xfrm>
              <a:off x="3966" y="2710"/>
              <a:ext cx="184" cy="105"/>
            </a:xfrm>
            <a:custGeom>
              <a:avLst/>
              <a:gdLst/>
              <a:ahLst/>
              <a:cxnLst>
                <a:cxn ang="0">
                  <a:pos x="0" y="41"/>
                </a:cxn>
                <a:cxn ang="0">
                  <a:pos x="8" y="23"/>
                </a:cxn>
                <a:cxn ang="0">
                  <a:pos x="29" y="10"/>
                </a:cxn>
                <a:cxn ang="0">
                  <a:pos x="59" y="3"/>
                </a:cxn>
                <a:cxn ang="0">
                  <a:pos x="93" y="0"/>
                </a:cxn>
                <a:cxn ang="0">
                  <a:pos x="102" y="0"/>
                </a:cxn>
                <a:cxn ang="0">
                  <a:pos x="110" y="1"/>
                </a:cxn>
                <a:cxn ang="0">
                  <a:pos x="128" y="3"/>
                </a:cxn>
                <a:cxn ang="0">
                  <a:pos x="158" y="10"/>
                </a:cxn>
                <a:cxn ang="0">
                  <a:pos x="179" y="23"/>
                </a:cxn>
                <a:cxn ang="0">
                  <a:pos x="187" y="41"/>
                </a:cxn>
                <a:cxn ang="0">
                  <a:pos x="185" y="50"/>
                </a:cxn>
                <a:cxn ang="0">
                  <a:pos x="179" y="58"/>
                </a:cxn>
                <a:cxn ang="0">
                  <a:pos x="158" y="71"/>
                </a:cxn>
                <a:cxn ang="0">
                  <a:pos x="128" y="78"/>
                </a:cxn>
                <a:cxn ang="0">
                  <a:pos x="94" y="81"/>
                </a:cxn>
                <a:cxn ang="0">
                  <a:pos x="59" y="79"/>
                </a:cxn>
                <a:cxn ang="0">
                  <a:pos x="29" y="71"/>
                </a:cxn>
                <a:cxn ang="0">
                  <a:pos x="8" y="58"/>
                </a:cxn>
                <a:cxn ang="0">
                  <a:pos x="0" y="41"/>
                </a:cxn>
              </a:cxnLst>
              <a:rect l="0" t="0" r="r" b="b"/>
              <a:pathLst>
                <a:path w="188" h="82">
                  <a:moveTo>
                    <a:pt x="0" y="41"/>
                  </a:moveTo>
                  <a:lnTo>
                    <a:pt x="8" y="23"/>
                  </a:lnTo>
                  <a:lnTo>
                    <a:pt x="29" y="10"/>
                  </a:lnTo>
                  <a:lnTo>
                    <a:pt x="59" y="3"/>
                  </a:lnTo>
                  <a:lnTo>
                    <a:pt x="93" y="0"/>
                  </a:lnTo>
                  <a:lnTo>
                    <a:pt x="102" y="0"/>
                  </a:lnTo>
                  <a:lnTo>
                    <a:pt x="110" y="1"/>
                  </a:lnTo>
                  <a:lnTo>
                    <a:pt x="128" y="3"/>
                  </a:lnTo>
                  <a:lnTo>
                    <a:pt x="158" y="10"/>
                  </a:lnTo>
                  <a:lnTo>
                    <a:pt x="179" y="23"/>
                  </a:lnTo>
                  <a:lnTo>
                    <a:pt x="187" y="41"/>
                  </a:lnTo>
                  <a:lnTo>
                    <a:pt x="185" y="50"/>
                  </a:lnTo>
                  <a:lnTo>
                    <a:pt x="179" y="58"/>
                  </a:lnTo>
                  <a:lnTo>
                    <a:pt x="158" y="71"/>
                  </a:lnTo>
                  <a:lnTo>
                    <a:pt x="128" y="78"/>
                  </a:lnTo>
                  <a:lnTo>
                    <a:pt x="94" y="81"/>
                  </a:lnTo>
                  <a:lnTo>
                    <a:pt x="59" y="79"/>
                  </a:lnTo>
                  <a:lnTo>
                    <a:pt x="29" y="71"/>
                  </a:lnTo>
                  <a:lnTo>
                    <a:pt x="8" y="58"/>
                  </a:lnTo>
                  <a:lnTo>
                    <a:pt x="0" y="41"/>
                  </a:lnTo>
                </a:path>
              </a:pathLst>
            </a:custGeom>
            <a:noFill/>
            <a:ln w="12700" cap="rnd" cmpd="sng">
              <a:solidFill>
                <a:srgbClr val="000000"/>
              </a:solidFill>
              <a:prstDash val="solid"/>
              <a:round/>
              <a:headEnd/>
              <a:tailEnd/>
            </a:ln>
            <a:effectLst/>
          </p:spPr>
          <p:txBody>
            <a:bodyPr/>
            <a:lstStyle/>
            <a:p>
              <a:endParaRPr lang="en-AU"/>
            </a:p>
          </p:txBody>
        </p:sp>
        <p:sp>
          <p:nvSpPr>
            <p:cNvPr id="36" name="Freeform 35">
              <a:extLst>
                <a:ext uri="{FF2B5EF4-FFF2-40B4-BE49-F238E27FC236}">
                  <a16:creationId xmlns:a16="http://schemas.microsoft.com/office/drawing/2014/main" id="{43E5E7DE-AED7-4148-AB77-00CC7C9C0AC0}"/>
                </a:ext>
              </a:extLst>
            </p:cNvPr>
            <p:cNvSpPr>
              <a:spLocks/>
            </p:cNvSpPr>
            <p:nvPr/>
          </p:nvSpPr>
          <p:spPr bwMode="auto">
            <a:xfrm>
              <a:off x="3968" y="2757"/>
              <a:ext cx="183" cy="99"/>
            </a:xfrm>
            <a:custGeom>
              <a:avLst/>
              <a:gdLst/>
              <a:ahLst/>
              <a:cxnLst>
                <a:cxn ang="0">
                  <a:pos x="0" y="39"/>
                </a:cxn>
                <a:cxn ang="0">
                  <a:pos x="8" y="22"/>
                </a:cxn>
                <a:cxn ang="0">
                  <a:pos x="29" y="10"/>
                </a:cxn>
                <a:cxn ang="0">
                  <a:pos x="58" y="3"/>
                </a:cxn>
                <a:cxn ang="0">
                  <a:pos x="93" y="0"/>
                </a:cxn>
                <a:cxn ang="0">
                  <a:pos x="102" y="0"/>
                </a:cxn>
                <a:cxn ang="0">
                  <a:pos x="110" y="0"/>
                </a:cxn>
                <a:cxn ang="0">
                  <a:pos x="127" y="2"/>
                </a:cxn>
                <a:cxn ang="0">
                  <a:pos x="157" y="10"/>
                </a:cxn>
                <a:cxn ang="0">
                  <a:pos x="178" y="21"/>
                </a:cxn>
                <a:cxn ang="0">
                  <a:pos x="186" y="39"/>
                </a:cxn>
                <a:cxn ang="0">
                  <a:pos x="184" y="47"/>
                </a:cxn>
                <a:cxn ang="0">
                  <a:pos x="178" y="55"/>
                </a:cxn>
                <a:cxn ang="0">
                  <a:pos x="157" y="67"/>
                </a:cxn>
                <a:cxn ang="0">
                  <a:pos x="127" y="74"/>
                </a:cxn>
                <a:cxn ang="0">
                  <a:pos x="93" y="77"/>
                </a:cxn>
                <a:cxn ang="0">
                  <a:pos x="59" y="75"/>
                </a:cxn>
                <a:cxn ang="0">
                  <a:pos x="29" y="67"/>
                </a:cxn>
                <a:cxn ang="0">
                  <a:pos x="8" y="56"/>
                </a:cxn>
                <a:cxn ang="0">
                  <a:pos x="0" y="39"/>
                </a:cxn>
              </a:cxnLst>
              <a:rect l="0" t="0" r="r" b="b"/>
              <a:pathLst>
                <a:path w="187" h="78">
                  <a:moveTo>
                    <a:pt x="0" y="39"/>
                  </a:moveTo>
                  <a:lnTo>
                    <a:pt x="8" y="22"/>
                  </a:lnTo>
                  <a:lnTo>
                    <a:pt x="29" y="10"/>
                  </a:lnTo>
                  <a:lnTo>
                    <a:pt x="58" y="3"/>
                  </a:lnTo>
                  <a:lnTo>
                    <a:pt x="93" y="0"/>
                  </a:lnTo>
                  <a:lnTo>
                    <a:pt x="102" y="0"/>
                  </a:lnTo>
                  <a:lnTo>
                    <a:pt x="110" y="0"/>
                  </a:lnTo>
                  <a:lnTo>
                    <a:pt x="127" y="2"/>
                  </a:lnTo>
                  <a:lnTo>
                    <a:pt x="157" y="10"/>
                  </a:lnTo>
                  <a:lnTo>
                    <a:pt x="178" y="21"/>
                  </a:lnTo>
                  <a:lnTo>
                    <a:pt x="186" y="39"/>
                  </a:lnTo>
                  <a:lnTo>
                    <a:pt x="184" y="47"/>
                  </a:lnTo>
                  <a:lnTo>
                    <a:pt x="178" y="55"/>
                  </a:lnTo>
                  <a:lnTo>
                    <a:pt x="157" y="67"/>
                  </a:lnTo>
                  <a:lnTo>
                    <a:pt x="127" y="74"/>
                  </a:lnTo>
                  <a:lnTo>
                    <a:pt x="93" y="77"/>
                  </a:lnTo>
                  <a:lnTo>
                    <a:pt x="59" y="75"/>
                  </a:lnTo>
                  <a:lnTo>
                    <a:pt x="29" y="67"/>
                  </a:lnTo>
                  <a:lnTo>
                    <a:pt x="8" y="56"/>
                  </a:lnTo>
                  <a:lnTo>
                    <a:pt x="0" y="39"/>
                  </a:lnTo>
                </a:path>
              </a:pathLst>
            </a:custGeom>
            <a:noFill/>
            <a:ln w="12700" cap="rnd" cmpd="sng">
              <a:solidFill>
                <a:srgbClr val="000000"/>
              </a:solidFill>
              <a:prstDash val="solid"/>
              <a:round/>
              <a:headEnd/>
              <a:tailEnd/>
            </a:ln>
            <a:effectLst/>
          </p:spPr>
          <p:txBody>
            <a:bodyPr/>
            <a:lstStyle/>
            <a:p>
              <a:endParaRPr lang="en-AU"/>
            </a:p>
          </p:txBody>
        </p:sp>
        <p:sp>
          <p:nvSpPr>
            <p:cNvPr id="37" name="Freeform 36">
              <a:extLst>
                <a:ext uri="{FF2B5EF4-FFF2-40B4-BE49-F238E27FC236}">
                  <a16:creationId xmlns:a16="http://schemas.microsoft.com/office/drawing/2014/main" id="{891A1269-308E-45D9-92CC-392EA911D04A}"/>
                </a:ext>
              </a:extLst>
            </p:cNvPr>
            <p:cNvSpPr>
              <a:spLocks/>
            </p:cNvSpPr>
            <p:nvPr/>
          </p:nvSpPr>
          <p:spPr bwMode="auto">
            <a:xfrm>
              <a:off x="3966" y="2801"/>
              <a:ext cx="185" cy="104"/>
            </a:xfrm>
            <a:custGeom>
              <a:avLst/>
              <a:gdLst/>
              <a:ahLst/>
              <a:cxnLst>
                <a:cxn ang="0">
                  <a:pos x="0" y="40"/>
                </a:cxn>
                <a:cxn ang="0">
                  <a:pos x="8" y="23"/>
                </a:cxn>
                <a:cxn ang="0">
                  <a:pos x="29" y="10"/>
                </a:cxn>
                <a:cxn ang="0">
                  <a:pos x="59" y="3"/>
                </a:cxn>
                <a:cxn ang="0">
                  <a:pos x="94" y="0"/>
                </a:cxn>
                <a:cxn ang="0">
                  <a:pos x="102" y="0"/>
                </a:cxn>
                <a:cxn ang="0">
                  <a:pos x="112" y="1"/>
                </a:cxn>
                <a:cxn ang="0">
                  <a:pos x="128" y="2"/>
                </a:cxn>
                <a:cxn ang="0">
                  <a:pos x="159" y="10"/>
                </a:cxn>
                <a:cxn ang="0">
                  <a:pos x="180" y="22"/>
                </a:cxn>
                <a:cxn ang="0">
                  <a:pos x="188" y="40"/>
                </a:cxn>
                <a:cxn ang="0">
                  <a:pos x="186" y="49"/>
                </a:cxn>
                <a:cxn ang="0">
                  <a:pos x="180" y="57"/>
                </a:cxn>
                <a:cxn ang="0">
                  <a:pos x="159" y="70"/>
                </a:cxn>
                <a:cxn ang="0">
                  <a:pos x="129" y="77"/>
                </a:cxn>
                <a:cxn ang="0">
                  <a:pos x="94" y="80"/>
                </a:cxn>
                <a:cxn ang="0">
                  <a:pos x="60" y="77"/>
                </a:cxn>
                <a:cxn ang="0">
                  <a:pos x="29" y="70"/>
                </a:cxn>
                <a:cxn ang="0">
                  <a:pos x="8" y="58"/>
                </a:cxn>
                <a:cxn ang="0">
                  <a:pos x="0" y="40"/>
                </a:cxn>
              </a:cxnLst>
              <a:rect l="0" t="0" r="r" b="b"/>
              <a:pathLst>
                <a:path w="189" h="81">
                  <a:moveTo>
                    <a:pt x="0" y="40"/>
                  </a:moveTo>
                  <a:lnTo>
                    <a:pt x="8" y="23"/>
                  </a:lnTo>
                  <a:lnTo>
                    <a:pt x="29" y="10"/>
                  </a:lnTo>
                  <a:lnTo>
                    <a:pt x="59" y="3"/>
                  </a:lnTo>
                  <a:lnTo>
                    <a:pt x="94" y="0"/>
                  </a:lnTo>
                  <a:lnTo>
                    <a:pt x="102" y="0"/>
                  </a:lnTo>
                  <a:lnTo>
                    <a:pt x="112" y="1"/>
                  </a:lnTo>
                  <a:lnTo>
                    <a:pt x="128" y="2"/>
                  </a:lnTo>
                  <a:lnTo>
                    <a:pt x="159" y="10"/>
                  </a:lnTo>
                  <a:lnTo>
                    <a:pt x="180" y="22"/>
                  </a:lnTo>
                  <a:lnTo>
                    <a:pt x="188" y="40"/>
                  </a:lnTo>
                  <a:lnTo>
                    <a:pt x="186" y="49"/>
                  </a:lnTo>
                  <a:lnTo>
                    <a:pt x="180" y="57"/>
                  </a:lnTo>
                  <a:lnTo>
                    <a:pt x="159" y="70"/>
                  </a:lnTo>
                  <a:lnTo>
                    <a:pt x="129" y="77"/>
                  </a:lnTo>
                  <a:lnTo>
                    <a:pt x="94" y="80"/>
                  </a:lnTo>
                  <a:lnTo>
                    <a:pt x="60" y="77"/>
                  </a:lnTo>
                  <a:lnTo>
                    <a:pt x="29" y="70"/>
                  </a:lnTo>
                  <a:lnTo>
                    <a:pt x="8" y="58"/>
                  </a:lnTo>
                  <a:lnTo>
                    <a:pt x="0" y="40"/>
                  </a:lnTo>
                </a:path>
              </a:pathLst>
            </a:custGeom>
            <a:noFill/>
            <a:ln w="12700" cap="rnd" cmpd="sng">
              <a:solidFill>
                <a:srgbClr val="000000"/>
              </a:solidFill>
              <a:prstDash val="solid"/>
              <a:round/>
              <a:headEnd/>
              <a:tailEnd/>
            </a:ln>
            <a:effectLst/>
          </p:spPr>
          <p:txBody>
            <a:bodyPr/>
            <a:lstStyle/>
            <a:p>
              <a:endParaRPr lang="en-AU"/>
            </a:p>
          </p:txBody>
        </p:sp>
        <p:sp>
          <p:nvSpPr>
            <p:cNvPr id="38" name="Freeform 37">
              <a:extLst>
                <a:ext uri="{FF2B5EF4-FFF2-40B4-BE49-F238E27FC236}">
                  <a16:creationId xmlns:a16="http://schemas.microsoft.com/office/drawing/2014/main" id="{A0728B56-43A7-4968-A53D-301FBE436FE7}"/>
                </a:ext>
              </a:extLst>
            </p:cNvPr>
            <p:cNvSpPr>
              <a:spLocks/>
            </p:cNvSpPr>
            <p:nvPr/>
          </p:nvSpPr>
          <p:spPr bwMode="auto">
            <a:xfrm>
              <a:off x="3966" y="2844"/>
              <a:ext cx="185" cy="104"/>
            </a:xfrm>
            <a:custGeom>
              <a:avLst/>
              <a:gdLst/>
              <a:ahLst/>
              <a:cxnLst>
                <a:cxn ang="0">
                  <a:pos x="0" y="41"/>
                </a:cxn>
                <a:cxn ang="0">
                  <a:pos x="8" y="23"/>
                </a:cxn>
                <a:cxn ang="0">
                  <a:pos x="29" y="11"/>
                </a:cxn>
                <a:cxn ang="0">
                  <a:pos x="59" y="3"/>
                </a:cxn>
                <a:cxn ang="0">
                  <a:pos x="94" y="0"/>
                </a:cxn>
                <a:cxn ang="0">
                  <a:pos x="103" y="0"/>
                </a:cxn>
                <a:cxn ang="0">
                  <a:pos x="112" y="1"/>
                </a:cxn>
                <a:cxn ang="0">
                  <a:pos x="129" y="2"/>
                </a:cxn>
                <a:cxn ang="0">
                  <a:pos x="159" y="10"/>
                </a:cxn>
                <a:cxn ang="0">
                  <a:pos x="180" y="23"/>
                </a:cxn>
                <a:cxn ang="0">
                  <a:pos x="188" y="41"/>
                </a:cxn>
                <a:cxn ang="0">
                  <a:pos x="186" y="50"/>
                </a:cxn>
                <a:cxn ang="0">
                  <a:pos x="180" y="58"/>
                </a:cxn>
                <a:cxn ang="0">
                  <a:pos x="159" y="71"/>
                </a:cxn>
                <a:cxn ang="0">
                  <a:pos x="129" y="78"/>
                </a:cxn>
                <a:cxn ang="0">
                  <a:pos x="94" y="81"/>
                </a:cxn>
                <a:cxn ang="0">
                  <a:pos x="60" y="79"/>
                </a:cxn>
                <a:cxn ang="0">
                  <a:pos x="30" y="71"/>
                </a:cxn>
                <a:cxn ang="0">
                  <a:pos x="9" y="59"/>
                </a:cxn>
                <a:cxn ang="0">
                  <a:pos x="0" y="41"/>
                </a:cxn>
              </a:cxnLst>
              <a:rect l="0" t="0" r="r" b="b"/>
              <a:pathLst>
                <a:path w="189" h="82">
                  <a:moveTo>
                    <a:pt x="0" y="41"/>
                  </a:moveTo>
                  <a:lnTo>
                    <a:pt x="8" y="23"/>
                  </a:lnTo>
                  <a:lnTo>
                    <a:pt x="29" y="11"/>
                  </a:lnTo>
                  <a:lnTo>
                    <a:pt x="59" y="3"/>
                  </a:lnTo>
                  <a:lnTo>
                    <a:pt x="94" y="0"/>
                  </a:lnTo>
                  <a:lnTo>
                    <a:pt x="103" y="0"/>
                  </a:lnTo>
                  <a:lnTo>
                    <a:pt x="112" y="1"/>
                  </a:lnTo>
                  <a:lnTo>
                    <a:pt x="129" y="2"/>
                  </a:lnTo>
                  <a:lnTo>
                    <a:pt x="159" y="10"/>
                  </a:lnTo>
                  <a:lnTo>
                    <a:pt x="180" y="23"/>
                  </a:lnTo>
                  <a:lnTo>
                    <a:pt x="188" y="41"/>
                  </a:lnTo>
                  <a:lnTo>
                    <a:pt x="186" y="50"/>
                  </a:lnTo>
                  <a:lnTo>
                    <a:pt x="180" y="58"/>
                  </a:lnTo>
                  <a:lnTo>
                    <a:pt x="159" y="71"/>
                  </a:lnTo>
                  <a:lnTo>
                    <a:pt x="129" y="78"/>
                  </a:lnTo>
                  <a:lnTo>
                    <a:pt x="94" y="81"/>
                  </a:lnTo>
                  <a:lnTo>
                    <a:pt x="60" y="79"/>
                  </a:lnTo>
                  <a:lnTo>
                    <a:pt x="30" y="71"/>
                  </a:lnTo>
                  <a:lnTo>
                    <a:pt x="9" y="59"/>
                  </a:lnTo>
                  <a:lnTo>
                    <a:pt x="0" y="41"/>
                  </a:lnTo>
                </a:path>
              </a:pathLst>
            </a:custGeom>
            <a:noFill/>
            <a:ln w="12700" cap="rnd" cmpd="sng">
              <a:solidFill>
                <a:srgbClr val="000000"/>
              </a:solidFill>
              <a:prstDash val="solid"/>
              <a:round/>
              <a:headEnd/>
              <a:tailEnd/>
            </a:ln>
            <a:effectLst/>
          </p:spPr>
          <p:txBody>
            <a:bodyPr/>
            <a:lstStyle/>
            <a:p>
              <a:endParaRPr lang="en-AU"/>
            </a:p>
          </p:txBody>
        </p:sp>
        <p:sp>
          <p:nvSpPr>
            <p:cNvPr id="39" name="Freeform 38">
              <a:extLst>
                <a:ext uri="{FF2B5EF4-FFF2-40B4-BE49-F238E27FC236}">
                  <a16:creationId xmlns:a16="http://schemas.microsoft.com/office/drawing/2014/main" id="{23D775C4-DEC1-473F-8E57-09ECC6EA28D3}"/>
                </a:ext>
              </a:extLst>
            </p:cNvPr>
            <p:cNvSpPr>
              <a:spLocks/>
            </p:cNvSpPr>
            <p:nvPr/>
          </p:nvSpPr>
          <p:spPr bwMode="auto">
            <a:xfrm>
              <a:off x="3966" y="2887"/>
              <a:ext cx="184" cy="104"/>
            </a:xfrm>
            <a:custGeom>
              <a:avLst/>
              <a:gdLst/>
              <a:ahLst/>
              <a:cxnLst>
                <a:cxn ang="0">
                  <a:pos x="0" y="41"/>
                </a:cxn>
                <a:cxn ang="0">
                  <a:pos x="8" y="23"/>
                </a:cxn>
                <a:cxn ang="0">
                  <a:pos x="29" y="10"/>
                </a:cxn>
                <a:cxn ang="0">
                  <a:pos x="59" y="3"/>
                </a:cxn>
                <a:cxn ang="0">
                  <a:pos x="93" y="0"/>
                </a:cxn>
                <a:cxn ang="0">
                  <a:pos x="102" y="0"/>
                </a:cxn>
                <a:cxn ang="0">
                  <a:pos x="110" y="0"/>
                </a:cxn>
                <a:cxn ang="0">
                  <a:pos x="128" y="2"/>
                </a:cxn>
                <a:cxn ang="0">
                  <a:pos x="158" y="10"/>
                </a:cxn>
                <a:cxn ang="0">
                  <a:pos x="179" y="22"/>
                </a:cxn>
                <a:cxn ang="0">
                  <a:pos x="187" y="41"/>
                </a:cxn>
                <a:cxn ang="0">
                  <a:pos x="185" y="50"/>
                </a:cxn>
                <a:cxn ang="0">
                  <a:pos x="179" y="58"/>
                </a:cxn>
                <a:cxn ang="0">
                  <a:pos x="158" y="71"/>
                </a:cxn>
                <a:cxn ang="0">
                  <a:pos x="128" y="78"/>
                </a:cxn>
                <a:cxn ang="0">
                  <a:pos x="94" y="81"/>
                </a:cxn>
                <a:cxn ang="0">
                  <a:pos x="59" y="79"/>
                </a:cxn>
                <a:cxn ang="0">
                  <a:pos x="29" y="71"/>
                </a:cxn>
                <a:cxn ang="0">
                  <a:pos x="8" y="58"/>
                </a:cxn>
                <a:cxn ang="0">
                  <a:pos x="0" y="41"/>
                </a:cxn>
              </a:cxnLst>
              <a:rect l="0" t="0" r="r" b="b"/>
              <a:pathLst>
                <a:path w="188" h="82">
                  <a:moveTo>
                    <a:pt x="0" y="41"/>
                  </a:moveTo>
                  <a:lnTo>
                    <a:pt x="8" y="23"/>
                  </a:lnTo>
                  <a:lnTo>
                    <a:pt x="29" y="10"/>
                  </a:lnTo>
                  <a:lnTo>
                    <a:pt x="59" y="3"/>
                  </a:lnTo>
                  <a:lnTo>
                    <a:pt x="93" y="0"/>
                  </a:lnTo>
                  <a:lnTo>
                    <a:pt x="102" y="0"/>
                  </a:lnTo>
                  <a:lnTo>
                    <a:pt x="110" y="0"/>
                  </a:lnTo>
                  <a:lnTo>
                    <a:pt x="128" y="2"/>
                  </a:lnTo>
                  <a:lnTo>
                    <a:pt x="158" y="10"/>
                  </a:lnTo>
                  <a:lnTo>
                    <a:pt x="179" y="22"/>
                  </a:lnTo>
                  <a:lnTo>
                    <a:pt x="187" y="41"/>
                  </a:lnTo>
                  <a:lnTo>
                    <a:pt x="185" y="50"/>
                  </a:lnTo>
                  <a:lnTo>
                    <a:pt x="179" y="58"/>
                  </a:lnTo>
                  <a:lnTo>
                    <a:pt x="158" y="71"/>
                  </a:lnTo>
                  <a:lnTo>
                    <a:pt x="128" y="78"/>
                  </a:lnTo>
                  <a:lnTo>
                    <a:pt x="94" y="81"/>
                  </a:lnTo>
                  <a:lnTo>
                    <a:pt x="59" y="79"/>
                  </a:lnTo>
                  <a:lnTo>
                    <a:pt x="29" y="71"/>
                  </a:lnTo>
                  <a:lnTo>
                    <a:pt x="8" y="58"/>
                  </a:lnTo>
                  <a:lnTo>
                    <a:pt x="0" y="41"/>
                  </a:lnTo>
                </a:path>
              </a:pathLst>
            </a:custGeom>
            <a:noFill/>
            <a:ln w="12700" cap="rnd" cmpd="sng">
              <a:solidFill>
                <a:srgbClr val="000000"/>
              </a:solidFill>
              <a:prstDash val="solid"/>
              <a:round/>
              <a:headEnd/>
              <a:tailEnd/>
            </a:ln>
            <a:effectLst/>
          </p:spPr>
          <p:txBody>
            <a:bodyPr/>
            <a:lstStyle/>
            <a:p>
              <a:endParaRPr lang="en-AU"/>
            </a:p>
          </p:txBody>
        </p:sp>
        <p:sp>
          <p:nvSpPr>
            <p:cNvPr id="40" name="Freeform 39">
              <a:extLst>
                <a:ext uri="{FF2B5EF4-FFF2-40B4-BE49-F238E27FC236}">
                  <a16:creationId xmlns:a16="http://schemas.microsoft.com/office/drawing/2014/main" id="{2EE9A55D-DB67-4246-8405-9F250D582743}"/>
                </a:ext>
              </a:extLst>
            </p:cNvPr>
            <p:cNvSpPr>
              <a:spLocks/>
            </p:cNvSpPr>
            <p:nvPr/>
          </p:nvSpPr>
          <p:spPr bwMode="auto">
            <a:xfrm>
              <a:off x="4070" y="2878"/>
              <a:ext cx="575" cy="113"/>
            </a:xfrm>
            <a:custGeom>
              <a:avLst/>
              <a:gdLst/>
              <a:ahLst/>
              <a:cxnLst>
                <a:cxn ang="0">
                  <a:pos x="0" y="88"/>
                </a:cxn>
                <a:cxn ang="0">
                  <a:pos x="584" y="88"/>
                </a:cxn>
                <a:cxn ang="0">
                  <a:pos x="584" y="0"/>
                </a:cxn>
              </a:cxnLst>
              <a:rect l="0" t="0" r="r" b="b"/>
              <a:pathLst>
                <a:path w="585" h="89">
                  <a:moveTo>
                    <a:pt x="0" y="88"/>
                  </a:moveTo>
                  <a:lnTo>
                    <a:pt x="584" y="88"/>
                  </a:lnTo>
                  <a:lnTo>
                    <a:pt x="584" y="0"/>
                  </a:lnTo>
                </a:path>
              </a:pathLst>
            </a:custGeom>
            <a:noFill/>
            <a:ln w="12700" cap="rnd" cmpd="sng">
              <a:solidFill>
                <a:srgbClr val="000000"/>
              </a:solidFill>
              <a:prstDash val="solid"/>
              <a:round/>
              <a:headEnd type="none" w="sm" len="sm"/>
              <a:tailEnd type="none" w="sm" len="sm"/>
            </a:ln>
            <a:effectLst/>
          </p:spPr>
          <p:txBody>
            <a:bodyPr/>
            <a:lstStyle/>
            <a:p>
              <a:endParaRPr lang="en-AU"/>
            </a:p>
          </p:txBody>
        </p:sp>
        <p:sp>
          <p:nvSpPr>
            <p:cNvPr id="41" name="Freeform 40">
              <a:extLst>
                <a:ext uri="{FF2B5EF4-FFF2-40B4-BE49-F238E27FC236}">
                  <a16:creationId xmlns:a16="http://schemas.microsoft.com/office/drawing/2014/main" id="{A443E309-8C6C-492C-AB31-1D7F68F22A44}"/>
                </a:ext>
              </a:extLst>
            </p:cNvPr>
            <p:cNvSpPr>
              <a:spLocks/>
            </p:cNvSpPr>
            <p:nvPr/>
          </p:nvSpPr>
          <p:spPr bwMode="auto">
            <a:xfrm>
              <a:off x="4073" y="2622"/>
              <a:ext cx="573" cy="122"/>
            </a:xfrm>
            <a:custGeom>
              <a:avLst/>
              <a:gdLst/>
              <a:ahLst/>
              <a:cxnLst>
                <a:cxn ang="0">
                  <a:pos x="0" y="0"/>
                </a:cxn>
                <a:cxn ang="0">
                  <a:pos x="583" y="0"/>
                </a:cxn>
                <a:cxn ang="0">
                  <a:pos x="583" y="94"/>
                </a:cxn>
              </a:cxnLst>
              <a:rect l="0" t="0" r="r" b="b"/>
              <a:pathLst>
                <a:path w="584" h="95">
                  <a:moveTo>
                    <a:pt x="0" y="0"/>
                  </a:moveTo>
                  <a:lnTo>
                    <a:pt x="583" y="0"/>
                  </a:lnTo>
                  <a:lnTo>
                    <a:pt x="583" y="94"/>
                  </a:lnTo>
                </a:path>
              </a:pathLst>
            </a:custGeom>
            <a:noFill/>
            <a:ln w="12700" cap="rnd" cmpd="sng">
              <a:solidFill>
                <a:srgbClr val="000000"/>
              </a:solidFill>
              <a:prstDash val="solid"/>
              <a:round/>
              <a:headEnd type="none" w="sm" len="sm"/>
              <a:tailEnd type="none" w="sm" len="sm"/>
            </a:ln>
            <a:effectLst/>
          </p:spPr>
          <p:txBody>
            <a:bodyPr/>
            <a:lstStyle/>
            <a:p>
              <a:endParaRPr lang="en-AU"/>
            </a:p>
          </p:txBody>
        </p:sp>
        <p:sp>
          <p:nvSpPr>
            <p:cNvPr id="42" name="Freeform 41">
              <a:extLst>
                <a:ext uri="{FF2B5EF4-FFF2-40B4-BE49-F238E27FC236}">
                  <a16:creationId xmlns:a16="http://schemas.microsoft.com/office/drawing/2014/main" id="{AA6360F6-CD97-4059-8978-03289EB80E47}"/>
                </a:ext>
              </a:extLst>
            </p:cNvPr>
            <p:cNvSpPr>
              <a:spLocks/>
            </p:cNvSpPr>
            <p:nvPr/>
          </p:nvSpPr>
          <p:spPr bwMode="auto">
            <a:xfrm>
              <a:off x="3214" y="3309"/>
              <a:ext cx="1663" cy="458"/>
            </a:xfrm>
            <a:custGeom>
              <a:avLst/>
              <a:gdLst/>
              <a:ahLst/>
              <a:cxnLst>
                <a:cxn ang="0">
                  <a:pos x="0" y="359"/>
                </a:cxn>
                <a:cxn ang="0">
                  <a:pos x="564" y="0"/>
                </a:cxn>
                <a:cxn ang="0">
                  <a:pos x="1692" y="0"/>
                </a:cxn>
                <a:cxn ang="0">
                  <a:pos x="1128" y="359"/>
                </a:cxn>
                <a:cxn ang="0">
                  <a:pos x="0" y="359"/>
                </a:cxn>
              </a:cxnLst>
              <a:rect l="0" t="0" r="r" b="b"/>
              <a:pathLst>
                <a:path w="1693" h="360">
                  <a:moveTo>
                    <a:pt x="0" y="359"/>
                  </a:moveTo>
                  <a:lnTo>
                    <a:pt x="564" y="0"/>
                  </a:lnTo>
                  <a:lnTo>
                    <a:pt x="1692" y="0"/>
                  </a:lnTo>
                  <a:lnTo>
                    <a:pt x="1128" y="359"/>
                  </a:lnTo>
                  <a:lnTo>
                    <a:pt x="0" y="359"/>
                  </a:lnTo>
                </a:path>
              </a:pathLst>
            </a:custGeom>
            <a:solidFill>
              <a:srgbClr val="EAEAEA"/>
            </a:solidFill>
            <a:ln w="12700" cap="rnd" cmpd="sng">
              <a:solidFill>
                <a:srgbClr val="000000"/>
              </a:solidFill>
              <a:prstDash val="solid"/>
              <a:round/>
              <a:headEnd/>
              <a:tailEnd/>
            </a:ln>
            <a:effectLst/>
          </p:spPr>
          <p:txBody>
            <a:bodyPr/>
            <a:lstStyle/>
            <a:p>
              <a:endParaRPr lang="en-AU"/>
            </a:p>
          </p:txBody>
        </p:sp>
        <p:sp>
          <p:nvSpPr>
            <p:cNvPr id="43" name="Freeform 42">
              <a:extLst>
                <a:ext uri="{FF2B5EF4-FFF2-40B4-BE49-F238E27FC236}">
                  <a16:creationId xmlns:a16="http://schemas.microsoft.com/office/drawing/2014/main" id="{87AD39E5-0CA8-47A1-B20C-A54DAF4CA04C}"/>
                </a:ext>
              </a:extLst>
            </p:cNvPr>
            <p:cNvSpPr>
              <a:spLocks/>
            </p:cNvSpPr>
            <p:nvPr/>
          </p:nvSpPr>
          <p:spPr bwMode="auto">
            <a:xfrm>
              <a:off x="4556" y="2773"/>
              <a:ext cx="177" cy="78"/>
            </a:xfrm>
            <a:custGeom>
              <a:avLst/>
              <a:gdLst/>
              <a:ahLst/>
              <a:cxnLst>
                <a:cxn ang="0">
                  <a:pos x="0" y="31"/>
                </a:cxn>
                <a:cxn ang="0">
                  <a:pos x="17" y="16"/>
                </a:cxn>
                <a:cxn ang="0">
                  <a:pos x="31" y="5"/>
                </a:cxn>
                <a:cxn ang="0">
                  <a:pos x="45" y="0"/>
                </a:cxn>
                <a:cxn ang="0">
                  <a:pos x="53" y="2"/>
                </a:cxn>
                <a:cxn ang="0">
                  <a:pos x="62" y="9"/>
                </a:cxn>
                <a:cxn ang="0">
                  <a:pos x="86" y="30"/>
                </a:cxn>
                <a:cxn ang="0">
                  <a:pos x="110" y="52"/>
                </a:cxn>
                <a:cxn ang="0">
                  <a:pos x="123" y="58"/>
                </a:cxn>
                <a:cxn ang="0">
                  <a:pos x="134" y="61"/>
                </a:cxn>
                <a:cxn ang="0">
                  <a:pos x="148" y="57"/>
                </a:cxn>
                <a:cxn ang="0">
                  <a:pos x="163" y="46"/>
                </a:cxn>
                <a:cxn ang="0">
                  <a:pos x="179" y="31"/>
                </a:cxn>
              </a:cxnLst>
              <a:rect l="0" t="0" r="r" b="b"/>
              <a:pathLst>
                <a:path w="180" h="62">
                  <a:moveTo>
                    <a:pt x="0" y="31"/>
                  </a:moveTo>
                  <a:lnTo>
                    <a:pt x="17" y="16"/>
                  </a:lnTo>
                  <a:lnTo>
                    <a:pt x="31" y="5"/>
                  </a:lnTo>
                  <a:lnTo>
                    <a:pt x="45" y="0"/>
                  </a:lnTo>
                  <a:lnTo>
                    <a:pt x="53" y="2"/>
                  </a:lnTo>
                  <a:lnTo>
                    <a:pt x="62" y="9"/>
                  </a:lnTo>
                  <a:lnTo>
                    <a:pt x="86" y="30"/>
                  </a:lnTo>
                  <a:lnTo>
                    <a:pt x="110" y="52"/>
                  </a:lnTo>
                  <a:lnTo>
                    <a:pt x="123" y="58"/>
                  </a:lnTo>
                  <a:lnTo>
                    <a:pt x="134" y="61"/>
                  </a:lnTo>
                  <a:lnTo>
                    <a:pt x="148" y="57"/>
                  </a:lnTo>
                  <a:lnTo>
                    <a:pt x="163" y="46"/>
                  </a:lnTo>
                  <a:lnTo>
                    <a:pt x="179" y="31"/>
                  </a:lnTo>
                </a:path>
              </a:pathLst>
            </a:custGeom>
            <a:noFill/>
            <a:ln w="12700" cap="rnd" cmpd="sng">
              <a:solidFill>
                <a:srgbClr val="000000"/>
              </a:solidFill>
              <a:prstDash val="solid"/>
              <a:round/>
              <a:headEnd type="none" w="sm" len="sm"/>
              <a:tailEnd type="none" w="sm" len="sm"/>
            </a:ln>
            <a:effectLst/>
          </p:spPr>
          <p:txBody>
            <a:bodyPr/>
            <a:lstStyle/>
            <a:p>
              <a:endParaRPr lang="en-AU"/>
            </a:p>
          </p:txBody>
        </p:sp>
        <p:sp>
          <p:nvSpPr>
            <p:cNvPr id="44" name="Freeform 43">
              <a:extLst>
                <a:ext uri="{FF2B5EF4-FFF2-40B4-BE49-F238E27FC236}">
                  <a16:creationId xmlns:a16="http://schemas.microsoft.com/office/drawing/2014/main" id="{A3939D3E-F70F-4DE9-AD6B-8C1350A8C819}"/>
                </a:ext>
              </a:extLst>
            </p:cNvPr>
            <p:cNvSpPr>
              <a:spLocks/>
            </p:cNvSpPr>
            <p:nvPr/>
          </p:nvSpPr>
          <p:spPr bwMode="auto">
            <a:xfrm>
              <a:off x="3763" y="3354"/>
              <a:ext cx="589" cy="340"/>
            </a:xfrm>
            <a:custGeom>
              <a:avLst/>
              <a:gdLst/>
              <a:ahLst/>
              <a:cxnLst>
                <a:cxn ang="0">
                  <a:pos x="0" y="145"/>
                </a:cxn>
                <a:cxn ang="0">
                  <a:pos x="1" y="129"/>
                </a:cxn>
                <a:cxn ang="0">
                  <a:pos x="5" y="115"/>
                </a:cxn>
                <a:cxn ang="0">
                  <a:pos x="23" y="87"/>
                </a:cxn>
                <a:cxn ang="0">
                  <a:pos x="52" y="63"/>
                </a:cxn>
                <a:cxn ang="0">
                  <a:pos x="90" y="42"/>
                </a:cxn>
                <a:cxn ang="0">
                  <a:pos x="134" y="27"/>
                </a:cxn>
                <a:cxn ang="0">
                  <a:pos x="184" y="14"/>
                </a:cxn>
                <a:cxn ang="0">
                  <a:pos x="294" y="1"/>
                </a:cxn>
                <a:cxn ang="0">
                  <a:pos x="322" y="0"/>
                </a:cxn>
                <a:cxn ang="0">
                  <a:pos x="350" y="0"/>
                </a:cxn>
                <a:cxn ang="0">
                  <a:pos x="404" y="4"/>
                </a:cxn>
                <a:cxn ang="0">
                  <a:pos x="455" y="12"/>
                </a:cxn>
                <a:cxn ang="0">
                  <a:pos x="501" y="25"/>
                </a:cxn>
                <a:cxn ang="0">
                  <a:pos x="540" y="42"/>
                </a:cxn>
                <a:cxn ang="0">
                  <a:pos x="571" y="64"/>
                </a:cxn>
                <a:cxn ang="0">
                  <a:pos x="590" y="90"/>
                </a:cxn>
                <a:cxn ang="0">
                  <a:pos x="599" y="120"/>
                </a:cxn>
                <a:cxn ang="0">
                  <a:pos x="598" y="136"/>
                </a:cxn>
                <a:cxn ang="0">
                  <a:pos x="594" y="151"/>
                </a:cxn>
                <a:cxn ang="0">
                  <a:pos x="576" y="179"/>
                </a:cxn>
                <a:cxn ang="0">
                  <a:pos x="547" y="203"/>
                </a:cxn>
                <a:cxn ang="0">
                  <a:pos x="510" y="224"/>
                </a:cxn>
                <a:cxn ang="0">
                  <a:pos x="466" y="240"/>
                </a:cxn>
                <a:cxn ang="0">
                  <a:pos x="415" y="252"/>
                </a:cxn>
                <a:cxn ang="0">
                  <a:pos x="305" y="266"/>
                </a:cxn>
                <a:cxn ang="0">
                  <a:pos x="278" y="266"/>
                </a:cxn>
                <a:cxn ang="0">
                  <a:pos x="250" y="266"/>
                </a:cxn>
                <a:cxn ang="0">
                  <a:pos x="195" y="262"/>
                </a:cxn>
                <a:cxn ang="0">
                  <a:pos x="144" y="254"/>
                </a:cxn>
                <a:cxn ang="0">
                  <a:pos x="98" y="241"/>
                </a:cxn>
                <a:cxn ang="0">
                  <a:pos x="59" y="225"/>
                </a:cxn>
                <a:cxn ang="0">
                  <a:pos x="29" y="202"/>
                </a:cxn>
                <a:cxn ang="0">
                  <a:pos x="9" y="176"/>
                </a:cxn>
                <a:cxn ang="0">
                  <a:pos x="0" y="145"/>
                </a:cxn>
              </a:cxnLst>
              <a:rect l="0" t="0" r="r" b="b"/>
              <a:pathLst>
                <a:path w="600" h="267">
                  <a:moveTo>
                    <a:pt x="0" y="145"/>
                  </a:moveTo>
                  <a:lnTo>
                    <a:pt x="1" y="129"/>
                  </a:lnTo>
                  <a:lnTo>
                    <a:pt x="5" y="115"/>
                  </a:lnTo>
                  <a:lnTo>
                    <a:pt x="23" y="87"/>
                  </a:lnTo>
                  <a:lnTo>
                    <a:pt x="52" y="63"/>
                  </a:lnTo>
                  <a:lnTo>
                    <a:pt x="90" y="42"/>
                  </a:lnTo>
                  <a:lnTo>
                    <a:pt x="134" y="27"/>
                  </a:lnTo>
                  <a:lnTo>
                    <a:pt x="184" y="14"/>
                  </a:lnTo>
                  <a:lnTo>
                    <a:pt x="294" y="1"/>
                  </a:lnTo>
                  <a:lnTo>
                    <a:pt x="322" y="0"/>
                  </a:lnTo>
                  <a:lnTo>
                    <a:pt x="350" y="0"/>
                  </a:lnTo>
                  <a:lnTo>
                    <a:pt x="404" y="4"/>
                  </a:lnTo>
                  <a:lnTo>
                    <a:pt x="455" y="12"/>
                  </a:lnTo>
                  <a:lnTo>
                    <a:pt x="501" y="25"/>
                  </a:lnTo>
                  <a:lnTo>
                    <a:pt x="540" y="42"/>
                  </a:lnTo>
                  <a:lnTo>
                    <a:pt x="571" y="64"/>
                  </a:lnTo>
                  <a:lnTo>
                    <a:pt x="590" y="90"/>
                  </a:lnTo>
                  <a:lnTo>
                    <a:pt x="599" y="120"/>
                  </a:lnTo>
                  <a:lnTo>
                    <a:pt x="598" y="136"/>
                  </a:lnTo>
                  <a:lnTo>
                    <a:pt x="594" y="151"/>
                  </a:lnTo>
                  <a:lnTo>
                    <a:pt x="576" y="179"/>
                  </a:lnTo>
                  <a:lnTo>
                    <a:pt x="547" y="203"/>
                  </a:lnTo>
                  <a:lnTo>
                    <a:pt x="510" y="224"/>
                  </a:lnTo>
                  <a:lnTo>
                    <a:pt x="466" y="240"/>
                  </a:lnTo>
                  <a:lnTo>
                    <a:pt x="415" y="252"/>
                  </a:lnTo>
                  <a:lnTo>
                    <a:pt x="305" y="266"/>
                  </a:lnTo>
                  <a:lnTo>
                    <a:pt x="278" y="266"/>
                  </a:lnTo>
                  <a:lnTo>
                    <a:pt x="250" y="266"/>
                  </a:lnTo>
                  <a:lnTo>
                    <a:pt x="195" y="262"/>
                  </a:lnTo>
                  <a:lnTo>
                    <a:pt x="144" y="254"/>
                  </a:lnTo>
                  <a:lnTo>
                    <a:pt x="98" y="241"/>
                  </a:lnTo>
                  <a:lnTo>
                    <a:pt x="59" y="225"/>
                  </a:lnTo>
                  <a:lnTo>
                    <a:pt x="29" y="202"/>
                  </a:lnTo>
                  <a:lnTo>
                    <a:pt x="9" y="176"/>
                  </a:lnTo>
                  <a:lnTo>
                    <a:pt x="0" y="145"/>
                  </a:lnTo>
                </a:path>
              </a:pathLst>
            </a:custGeom>
            <a:noFill/>
            <a:ln w="12700" cap="rnd" cmpd="sng">
              <a:solidFill>
                <a:srgbClr val="000000"/>
              </a:solidFill>
              <a:prstDash val="solid"/>
              <a:round/>
              <a:headEnd/>
              <a:tailEnd/>
            </a:ln>
            <a:effectLst/>
          </p:spPr>
          <p:txBody>
            <a:bodyPr/>
            <a:lstStyle/>
            <a:p>
              <a:endParaRPr lang="en-AU"/>
            </a:p>
          </p:txBody>
        </p:sp>
        <p:sp>
          <p:nvSpPr>
            <p:cNvPr id="45" name="Freeform 44">
              <a:extLst>
                <a:ext uri="{FF2B5EF4-FFF2-40B4-BE49-F238E27FC236}">
                  <a16:creationId xmlns:a16="http://schemas.microsoft.com/office/drawing/2014/main" id="{0BE37179-6AD4-4D3D-B95E-83463279FDE2}"/>
                </a:ext>
              </a:extLst>
            </p:cNvPr>
            <p:cNvSpPr>
              <a:spLocks/>
            </p:cNvSpPr>
            <p:nvPr/>
          </p:nvSpPr>
          <p:spPr bwMode="auto">
            <a:xfrm>
              <a:off x="3847" y="3407"/>
              <a:ext cx="398" cy="238"/>
            </a:xfrm>
            <a:custGeom>
              <a:avLst/>
              <a:gdLst/>
              <a:ahLst/>
              <a:cxnLst>
                <a:cxn ang="0">
                  <a:pos x="0" y="101"/>
                </a:cxn>
                <a:cxn ang="0">
                  <a:pos x="1" y="90"/>
                </a:cxn>
                <a:cxn ang="0">
                  <a:pos x="4" y="80"/>
                </a:cxn>
                <a:cxn ang="0">
                  <a:pos x="16" y="61"/>
                </a:cxn>
                <a:cxn ang="0">
                  <a:pos x="36" y="44"/>
                </a:cxn>
                <a:cxn ang="0">
                  <a:pos x="62" y="30"/>
                </a:cxn>
                <a:cxn ang="0">
                  <a:pos x="129" y="10"/>
                </a:cxn>
                <a:cxn ang="0">
                  <a:pos x="206" y="0"/>
                </a:cxn>
                <a:cxn ang="0">
                  <a:pos x="225" y="0"/>
                </a:cxn>
                <a:cxn ang="0">
                  <a:pos x="245" y="0"/>
                </a:cxn>
                <a:cxn ang="0">
                  <a:pos x="283" y="3"/>
                </a:cxn>
                <a:cxn ang="0">
                  <a:pos x="351" y="17"/>
                </a:cxn>
                <a:cxn ang="0">
                  <a:pos x="378" y="29"/>
                </a:cxn>
                <a:cxn ang="0">
                  <a:pos x="400" y="45"/>
                </a:cxn>
                <a:cxn ang="0">
                  <a:pos x="392" y="61"/>
                </a:cxn>
                <a:cxn ang="0">
                  <a:pos x="360" y="77"/>
                </a:cxn>
                <a:cxn ang="0">
                  <a:pos x="372" y="107"/>
                </a:cxn>
                <a:cxn ang="0">
                  <a:pos x="392" y="109"/>
                </a:cxn>
                <a:cxn ang="0">
                  <a:pos x="404" y="125"/>
                </a:cxn>
                <a:cxn ang="0">
                  <a:pos x="384" y="142"/>
                </a:cxn>
                <a:cxn ang="0">
                  <a:pos x="358" y="156"/>
                </a:cxn>
                <a:cxn ang="0">
                  <a:pos x="291" y="176"/>
                </a:cxn>
                <a:cxn ang="0">
                  <a:pos x="214" y="186"/>
                </a:cxn>
                <a:cxn ang="0">
                  <a:pos x="195" y="186"/>
                </a:cxn>
                <a:cxn ang="0">
                  <a:pos x="175" y="186"/>
                </a:cxn>
                <a:cxn ang="0">
                  <a:pos x="137" y="183"/>
                </a:cxn>
                <a:cxn ang="0">
                  <a:pos x="69" y="169"/>
                </a:cxn>
                <a:cxn ang="0">
                  <a:pos x="41" y="157"/>
                </a:cxn>
                <a:cxn ang="0">
                  <a:pos x="20" y="141"/>
                </a:cxn>
                <a:cxn ang="0">
                  <a:pos x="6" y="123"/>
                </a:cxn>
                <a:cxn ang="0">
                  <a:pos x="0" y="101"/>
                </a:cxn>
              </a:cxnLst>
              <a:rect l="0" t="0" r="r" b="b"/>
              <a:pathLst>
                <a:path w="405" h="187">
                  <a:moveTo>
                    <a:pt x="0" y="101"/>
                  </a:moveTo>
                  <a:lnTo>
                    <a:pt x="1" y="90"/>
                  </a:lnTo>
                  <a:lnTo>
                    <a:pt x="4" y="80"/>
                  </a:lnTo>
                  <a:lnTo>
                    <a:pt x="16" y="61"/>
                  </a:lnTo>
                  <a:lnTo>
                    <a:pt x="36" y="44"/>
                  </a:lnTo>
                  <a:lnTo>
                    <a:pt x="62" y="30"/>
                  </a:lnTo>
                  <a:lnTo>
                    <a:pt x="129" y="10"/>
                  </a:lnTo>
                  <a:lnTo>
                    <a:pt x="206" y="0"/>
                  </a:lnTo>
                  <a:lnTo>
                    <a:pt x="225" y="0"/>
                  </a:lnTo>
                  <a:lnTo>
                    <a:pt x="245" y="0"/>
                  </a:lnTo>
                  <a:lnTo>
                    <a:pt x="283" y="3"/>
                  </a:lnTo>
                  <a:lnTo>
                    <a:pt x="351" y="17"/>
                  </a:lnTo>
                  <a:lnTo>
                    <a:pt x="378" y="29"/>
                  </a:lnTo>
                  <a:lnTo>
                    <a:pt x="400" y="45"/>
                  </a:lnTo>
                  <a:lnTo>
                    <a:pt x="392" y="61"/>
                  </a:lnTo>
                  <a:lnTo>
                    <a:pt x="360" y="77"/>
                  </a:lnTo>
                  <a:lnTo>
                    <a:pt x="372" y="107"/>
                  </a:lnTo>
                  <a:lnTo>
                    <a:pt x="392" y="109"/>
                  </a:lnTo>
                  <a:lnTo>
                    <a:pt x="404" y="125"/>
                  </a:lnTo>
                  <a:lnTo>
                    <a:pt x="384" y="142"/>
                  </a:lnTo>
                  <a:lnTo>
                    <a:pt x="358" y="156"/>
                  </a:lnTo>
                  <a:lnTo>
                    <a:pt x="291" y="176"/>
                  </a:lnTo>
                  <a:lnTo>
                    <a:pt x="214" y="186"/>
                  </a:lnTo>
                  <a:lnTo>
                    <a:pt x="195" y="186"/>
                  </a:lnTo>
                  <a:lnTo>
                    <a:pt x="175" y="186"/>
                  </a:lnTo>
                  <a:lnTo>
                    <a:pt x="137" y="183"/>
                  </a:lnTo>
                  <a:lnTo>
                    <a:pt x="69" y="169"/>
                  </a:lnTo>
                  <a:lnTo>
                    <a:pt x="41" y="157"/>
                  </a:lnTo>
                  <a:lnTo>
                    <a:pt x="20" y="141"/>
                  </a:lnTo>
                  <a:lnTo>
                    <a:pt x="6" y="123"/>
                  </a:lnTo>
                  <a:lnTo>
                    <a:pt x="0" y="101"/>
                  </a:lnTo>
                </a:path>
              </a:pathLst>
            </a:custGeom>
            <a:noFill/>
            <a:ln w="12700" cap="rnd" cmpd="sng">
              <a:solidFill>
                <a:srgbClr val="000000"/>
              </a:solidFill>
              <a:prstDash val="solid"/>
              <a:round/>
              <a:headEnd/>
              <a:tailEnd/>
            </a:ln>
            <a:effectLst/>
          </p:spPr>
          <p:txBody>
            <a:bodyPr/>
            <a:lstStyle/>
            <a:p>
              <a:endParaRPr lang="en-AU"/>
            </a:p>
          </p:txBody>
        </p:sp>
        <p:sp>
          <p:nvSpPr>
            <p:cNvPr id="46" name="Freeform 45">
              <a:extLst>
                <a:ext uri="{FF2B5EF4-FFF2-40B4-BE49-F238E27FC236}">
                  <a16:creationId xmlns:a16="http://schemas.microsoft.com/office/drawing/2014/main" id="{583E1CC3-52CA-4B75-B82A-6EC385C63059}"/>
                </a:ext>
              </a:extLst>
            </p:cNvPr>
            <p:cNvSpPr>
              <a:spLocks/>
            </p:cNvSpPr>
            <p:nvPr/>
          </p:nvSpPr>
          <p:spPr bwMode="auto">
            <a:xfrm>
              <a:off x="3939" y="3461"/>
              <a:ext cx="229" cy="130"/>
            </a:xfrm>
            <a:custGeom>
              <a:avLst/>
              <a:gdLst/>
              <a:ahLst/>
              <a:cxnLst>
                <a:cxn ang="0">
                  <a:pos x="0" y="55"/>
                </a:cxn>
                <a:cxn ang="0">
                  <a:pos x="2" y="44"/>
                </a:cxn>
                <a:cxn ang="0">
                  <a:pos x="9" y="33"/>
                </a:cxn>
                <a:cxn ang="0">
                  <a:pos x="35" y="16"/>
                </a:cxn>
                <a:cxn ang="0">
                  <a:pos x="71" y="6"/>
                </a:cxn>
                <a:cxn ang="0">
                  <a:pos x="114" y="0"/>
                </a:cxn>
                <a:cxn ang="0">
                  <a:pos x="136" y="0"/>
                </a:cxn>
                <a:cxn ang="0">
                  <a:pos x="157" y="1"/>
                </a:cxn>
                <a:cxn ang="0">
                  <a:pos x="195" y="9"/>
                </a:cxn>
                <a:cxn ang="0">
                  <a:pos x="222" y="24"/>
                </a:cxn>
                <a:cxn ang="0">
                  <a:pos x="233" y="45"/>
                </a:cxn>
                <a:cxn ang="0">
                  <a:pos x="232" y="51"/>
                </a:cxn>
                <a:cxn ang="0">
                  <a:pos x="231" y="57"/>
                </a:cxn>
                <a:cxn ang="0">
                  <a:pos x="224" y="67"/>
                </a:cxn>
                <a:cxn ang="0">
                  <a:pos x="198" y="85"/>
                </a:cxn>
                <a:cxn ang="0">
                  <a:pos x="161" y="95"/>
                </a:cxn>
                <a:cxn ang="0">
                  <a:pos x="118" y="101"/>
                </a:cxn>
                <a:cxn ang="0">
                  <a:pos x="97" y="101"/>
                </a:cxn>
                <a:cxn ang="0">
                  <a:pos x="76" y="100"/>
                </a:cxn>
                <a:cxn ang="0">
                  <a:pos x="38" y="92"/>
                </a:cxn>
                <a:cxn ang="0">
                  <a:pos x="11" y="77"/>
                </a:cxn>
                <a:cxn ang="0">
                  <a:pos x="0" y="55"/>
                </a:cxn>
              </a:cxnLst>
              <a:rect l="0" t="0" r="r" b="b"/>
              <a:pathLst>
                <a:path w="234" h="102">
                  <a:moveTo>
                    <a:pt x="0" y="55"/>
                  </a:moveTo>
                  <a:lnTo>
                    <a:pt x="2" y="44"/>
                  </a:lnTo>
                  <a:lnTo>
                    <a:pt x="9" y="33"/>
                  </a:lnTo>
                  <a:lnTo>
                    <a:pt x="35" y="16"/>
                  </a:lnTo>
                  <a:lnTo>
                    <a:pt x="71" y="6"/>
                  </a:lnTo>
                  <a:lnTo>
                    <a:pt x="114" y="0"/>
                  </a:lnTo>
                  <a:lnTo>
                    <a:pt x="136" y="0"/>
                  </a:lnTo>
                  <a:lnTo>
                    <a:pt x="157" y="1"/>
                  </a:lnTo>
                  <a:lnTo>
                    <a:pt x="195" y="9"/>
                  </a:lnTo>
                  <a:lnTo>
                    <a:pt x="222" y="24"/>
                  </a:lnTo>
                  <a:lnTo>
                    <a:pt x="233" y="45"/>
                  </a:lnTo>
                  <a:lnTo>
                    <a:pt x="232" y="51"/>
                  </a:lnTo>
                  <a:lnTo>
                    <a:pt x="231" y="57"/>
                  </a:lnTo>
                  <a:lnTo>
                    <a:pt x="224" y="67"/>
                  </a:lnTo>
                  <a:lnTo>
                    <a:pt x="198" y="85"/>
                  </a:lnTo>
                  <a:lnTo>
                    <a:pt x="161" y="95"/>
                  </a:lnTo>
                  <a:lnTo>
                    <a:pt x="118" y="101"/>
                  </a:lnTo>
                  <a:lnTo>
                    <a:pt x="97" y="101"/>
                  </a:lnTo>
                  <a:lnTo>
                    <a:pt x="76" y="100"/>
                  </a:lnTo>
                  <a:lnTo>
                    <a:pt x="38" y="92"/>
                  </a:lnTo>
                  <a:lnTo>
                    <a:pt x="11" y="77"/>
                  </a:lnTo>
                  <a:lnTo>
                    <a:pt x="0" y="55"/>
                  </a:lnTo>
                </a:path>
              </a:pathLst>
            </a:custGeom>
            <a:noFill/>
            <a:ln w="12700" cap="rnd" cmpd="sng">
              <a:solidFill>
                <a:srgbClr val="000000"/>
              </a:solidFill>
              <a:prstDash val="solid"/>
              <a:round/>
              <a:headEnd/>
              <a:tailEnd/>
            </a:ln>
            <a:effectLst/>
          </p:spPr>
          <p:txBody>
            <a:bodyPr/>
            <a:lstStyle/>
            <a:p>
              <a:endParaRPr lang="en-AU"/>
            </a:p>
          </p:txBody>
        </p:sp>
        <p:sp>
          <p:nvSpPr>
            <p:cNvPr id="47" name="Freeform 46">
              <a:extLst>
                <a:ext uri="{FF2B5EF4-FFF2-40B4-BE49-F238E27FC236}">
                  <a16:creationId xmlns:a16="http://schemas.microsoft.com/office/drawing/2014/main" id="{0414E927-0344-49BA-90EA-375A1941BE3C}"/>
                </a:ext>
              </a:extLst>
            </p:cNvPr>
            <p:cNvSpPr>
              <a:spLocks/>
            </p:cNvSpPr>
            <p:nvPr/>
          </p:nvSpPr>
          <p:spPr bwMode="auto">
            <a:xfrm>
              <a:off x="4088" y="3398"/>
              <a:ext cx="35" cy="22"/>
            </a:xfrm>
            <a:custGeom>
              <a:avLst/>
              <a:gdLst/>
              <a:ahLst/>
              <a:cxnLst>
                <a:cxn ang="0">
                  <a:pos x="35" y="0"/>
                </a:cxn>
                <a:cxn ang="0">
                  <a:pos x="0" y="5"/>
                </a:cxn>
                <a:cxn ang="0">
                  <a:pos x="35" y="16"/>
                </a:cxn>
                <a:cxn ang="0">
                  <a:pos x="35" y="0"/>
                </a:cxn>
              </a:cxnLst>
              <a:rect l="0" t="0" r="r" b="b"/>
              <a:pathLst>
                <a:path w="36" h="17">
                  <a:moveTo>
                    <a:pt x="35" y="0"/>
                  </a:moveTo>
                  <a:lnTo>
                    <a:pt x="0" y="5"/>
                  </a:lnTo>
                  <a:lnTo>
                    <a:pt x="35" y="16"/>
                  </a:lnTo>
                  <a:lnTo>
                    <a:pt x="35" y="0"/>
                  </a:lnTo>
                </a:path>
              </a:pathLst>
            </a:custGeom>
            <a:noFill/>
            <a:ln w="12700" cap="rnd" cmpd="sng">
              <a:solidFill>
                <a:srgbClr val="000000"/>
              </a:solidFill>
              <a:prstDash val="solid"/>
              <a:round/>
              <a:headEnd/>
              <a:tailEnd/>
            </a:ln>
            <a:effectLst/>
          </p:spPr>
          <p:txBody>
            <a:bodyPr/>
            <a:lstStyle/>
            <a:p>
              <a:endParaRPr lang="en-AU"/>
            </a:p>
          </p:txBody>
        </p:sp>
        <p:sp>
          <p:nvSpPr>
            <p:cNvPr id="48" name="Freeform 47">
              <a:extLst>
                <a:ext uri="{FF2B5EF4-FFF2-40B4-BE49-F238E27FC236}">
                  <a16:creationId xmlns:a16="http://schemas.microsoft.com/office/drawing/2014/main" id="{B6F890D5-330C-4E19-8945-53A8700ECD74}"/>
                </a:ext>
              </a:extLst>
            </p:cNvPr>
            <p:cNvSpPr>
              <a:spLocks/>
            </p:cNvSpPr>
            <p:nvPr/>
          </p:nvSpPr>
          <p:spPr bwMode="auto">
            <a:xfrm>
              <a:off x="4097" y="3343"/>
              <a:ext cx="35" cy="23"/>
            </a:xfrm>
            <a:custGeom>
              <a:avLst/>
              <a:gdLst/>
              <a:ahLst/>
              <a:cxnLst>
                <a:cxn ang="0">
                  <a:pos x="35" y="0"/>
                </a:cxn>
                <a:cxn ang="0">
                  <a:pos x="0" y="7"/>
                </a:cxn>
                <a:cxn ang="0">
                  <a:pos x="34" y="18"/>
                </a:cxn>
                <a:cxn ang="0">
                  <a:pos x="35" y="0"/>
                </a:cxn>
              </a:cxnLst>
              <a:rect l="0" t="0" r="r" b="b"/>
              <a:pathLst>
                <a:path w="36" h="19">
                  <a:moveTo>
                    <a:pt x="35" y="0"/>
                  </a:moveTo>
                  <a:lnTo>
                    <a:pt x="0" y="7"/>
                  </a:lnTo>
                  <a:lnTo>
                    <a:pt x="34" y="18"/>
                  </a:lnTo>
                  <a:lnTo>
                    <a:pt x="35" y="0"/>
                  </a:lnTo>
                </a:path>
              </a:pathLst>
            </a:custGeom>
            <a:noFill/>
            <a:ln w="12700" cap="rnd" cmpd="sng">
              <a:solidFill>
                <a:srgbClr val="000000"/>
              </a:solidFill>
              <a:prstDash val="solid"/>
              <a:round/>
              <a:headEnd/>
              <a:tailEnd/>
            </a:ln>
            <a:effectLst/>
          </p:spPr>
          <p:txBody>
            <a:bodyPr/>
            <a:lstStyle/>
            <a:p>
              <a:endParaRPr lang="en-AU"/>
            </a:p>
          </p:txBody>
        </p:sp>
        <p:sp>
          <p:nvSpPr>
            <p:cNvPr id="49" name="Freeform 48">
              <a:extLst>
                <a:ext uri="{FF2B5EF4-FFF2-40B4-BE49-F238E27FC236}">
                  <a16:creationId xmlns:a16="http://schemas.microsoft.com/office/drawing/2014/main" id="{31B2B626-AFD7-4BD0-B9E0-EEEDFFA07690}"/>
                </a:ext>
              </a:extLst>
            </p:cNvPr>
            <p:cNvSpPr>
              <a:spLocks/>
            </p:cNvSpPr>
            <p:nvPr/>
          </p:nvSpPr>
          <p:spPr bwMode="auto">
            <a:xfrm>
              <a:off x="4061" y="3452"/>
              <a:ext cx="37" cy="27"/>
            </a:xfrm>
            <a:custGeom>
              <a:avLst/>
              <a:gdLst/>
              <a:ahLst/>
              <a:cxnLst>
                <a:cxn ang="0">
                  <a:pos x="36" y="0"/>
                </a:cxn>
                <a:cxn ang="0">
                  <a:pos x="0" y="7"/>
                </a:cxn>
                <a:cxn ang="0">
                  <a:pos x="35" y="20"/>
                </a:cxn>
                <a:cxn ang="0">
                  <a:pos x="36" y="0"/>
                </a:cxn>
              </a:cxnLst>
              <a:rect l="0" t="0" r="r" b="b"/>
              <a:pathLst>
                <a:path w="37" h="21">
                  <a:moveTo>
                    <a:pt x="36" y="0"/>
                  </a:moveTo>
                  <a:lnTo>
                    <a:pt x="0" y="7"/>
                  </a:lnTo>
                  <a:lnTo>
                    <a:pt x="35" y="20"/>
                  </a:lnTo>
                  <a:lnTo>
                    <a:pt x="36" y="0"/>
                  </a:lnTo>
                </a:path>
              </a:pathLst>
            </a:custGeom>
            <a:noFill/>
            <a:ln w="12700" cap="rnd" cmpd="sng">
              <a:solidFill>
                <a:srgbClr val="000000"/>
              </a:solidFill>
              <a:prstDash val="solid"/>
              <a:round/>
              <a:headEnd/>
              <a:tailEnd/>
            </a:ln>
            <a:effectLst/>
          </p:spPr>
          <p:txBody>
            <a:bodyPr/>
            <a:lstStyle/>
            <a:p>
              <a:endParaRPr lang="en-AU"/>
            </a:p>
          </p:txBody>
        </p:sp>
        <p:sp>
          <p:nvSpPr>
            <p:cNvPr id="50" name="Freeform 49">
              <a:extLst>
                <a:ext uri="{FF2B5EF4-FFF2-40B4-BE49-F238E27FC236}">
                  <a16:creationId xmlns:a16="http://schemas.microsoft.com/office/drawing/2014/main" id="{19549E47-8904-4AC5-BA9B-055D5C960EAE}"/>
                </a:ext>
              </a:extLst>
            </p:cNvPr>
            <p:cNvSpPr>
              <a:spLocks/>
            </p:cNvSpPr>
            <p:nvPr/>
          </p:nvSpPr>
          <p:spPr bwMode="auto">
            <a:xfrm>
              <a:off x="4048" y="3632"/>
              <a:ext cx="36" cy="25"/>
            </a:xfrm>
            <a:custGeom>
              <a:avLst/>
              <a:gdLst/>
              <a:ahLst/>
              <a:cxnLst>
                <a:cxn ang="0">
                  <a:pos x="1" y="0"/>
                </a:cxn>
                <a:cxn ang="0">
                  <a:pos x="35" y="9"/>
                </a:cxn>
                <a:cxn ang="0">
                  <a:pos x="0" y="18"/>
                </a:cxn>
                <a:cxn ang="0">
                  <a:pos x="1" y="0"/>
                </a:cxn>
              </a:cxnLst>
              <a:rect l="0" t="0" r="r" b="b"/>
              <a:pathLst>
                <a:path w="36" h="19">
                  <a:moveTo>
                    <a:pt x="1" y="0"/>
                  </a:moveTo>
                  <a:lnTo>
                    <a:pt x="35" y="9"/>
                  </a:lnTo>
                  <a:lnTo>
                    <a:pt x="0" y="18"/>
                  </a:lnTo>
                  <a:lnTo>
                    <a:pt x="1" y="0"/>
                  </a:lnTo>
                </a:path>
              </a:pathLst>
            </a:custGeom>
            <a:noFill/>
            <a:ln w="12700" cap="rnd" cmpd="sng">
              <a:solidFill>
                <a:srgbClr val="000000"/>
              </a:solidFill>
              <a:prstDash val="solid"/>
              <a:round/>
              <a:headEnd/>
              <a:tailEnd/>
            </a:ln>
            <a:effectLst/>
          </p:spPr>
          <p:txBody>
            <a:bodyPr/>
            <a:lstStyle/>
            <a:p>
              <a:endParaRPr lang="en-AU"/>
            </a:p>
          </p:txBody>
        </p:sp>
        <p:sp>
          <p:nvSpPr>
            <p:cNvPr id="51" name="Freeform 50">
              <a:extLst>
                <a:ext uri="{FF2B5EF4-FFF2-40B4-BE49-F238E27FC236}">
                  <a16:creationId xmlns:a16="http://schemas.microsoft.com/office/drawing/2014/main" id="{575F8897-7C28-4A92-9E9B-E856BDF1568D}"/>
                </a:ext>
              </a:extLst>
            </p:cNvPr>
            <p:cNvSpPr>
              <a:spLocks/>
            </p:cNvSpPr>
            <p:nvPr/>
          </p:nvSpPr>
          <p:spPr bwMode="auto">
            <a:xfrm>
              <a:off x="4018" y="3577"/>
              <a:ext cx="37" cy="25"/>
            </a:xfrm>
            <a:custGeom>
              <a:avLst/>
              <a:gdLst/>
              <a:ahLst/>
              <a:cxnLst>
                <a:cxn ang="0">
                  <a:pos x="1" y="0"/>
                </a:cxn>
                <a:cxn ang="0">
                  <a:pos x="36" y="9"/>
                </a:cxn>
                <a:cxn ang="0">
                  <a:pos x="0" y="18"/>
                </a:cxn>
                <a:cxn ang="0">
                  <a:pos x="1" y="0"/>
                </a:cxn>
              </a:cxnLst>
              <a:rect l="0" t="0" r="r" b="b"/>
              <a:pathLst>
                <a:path w="37" h="19">
                  <a:moveTo>
                    <a:pt x="1" y="0"/>
                  </a:moveTo>
                  <a:lnTo>
                    <a:pt x="36" y="9"/>
                  </a:lnTo>
                  <a:lnTo>
                    <a:pt x="0" y="18"/>
                  </a:lnTo>
                  <a:lnTo>
                    <a:pt x="1" y="0"/>
                  </a:lnTo>
                </a:path>
              </a:pathLst>
            </a:custGeom>
            <a:noFill/>
            <a:ln w="12700" cap="rnd" cmpd="sng">
              <a:solidFill>
                <a:srgbClr val="000000"/>
              </a:solidFill>
              <a:prstDash val="solid"/>
              <a:round/>
              <a:headEnd/>
              <a:tailEnd/>
            </a:ln>
            <a:effectLst/>
          </p:spPr>
          <p:txBody>
            <a:bodyPr/>
            <a:lstStyle/>
            <a:p>
              <a:endParaRPr lang="en-AU"/>
            </a:p>
          </p:txBody>
        </p:sp>
        <p:sp>
          <p:nvSpPr>
            <p:cNvPr id="52" name="Freeform 51">
              <a:extLst>
                <a:ext uri="{FF2B5EF4-FFF2-40B4-BE49-F238E27FC236}">
                  <a16:creationId xmlns:a16="http://schemas.microsoft.com/office/drawing/2014/main" id="{6434CB16-8A4D-4993-9971-41CDF6472A1E}"/>
                </a:ext>
              </a:extLst>
            </p:cNvPr>
            <p:cNvSpPr>
              <a:spLocks/>
            </p:cNvSpPr>
            <p:nvPr/>
          </p:nvSpPr>
          <p:spPr bwMode="auto">
            <a:xfrm>
              <a:off x="4061" y="3680"/>
              <a:ext cx="37" cy="23"/>
            </a:xfrm>
            <a:custGeom>
              <a:avLst/>
              <a:gdLst/>
              <a:ahLst/>
              <a:cxnLst>
                <a:cxn ang="0">
                  <a:pos x="0" y="0"/>
                </a:cxn>
                <a:cxn ang="0">
                  <a:pos x="36" y="7"/>
                </a:cxn>
                <a:cxn ang="0">
                  <a:pos x="0" y="17"/>
                </a:cxn>
                <a:cxn ang="0">
                  <a:pos x="0" y="0"/>
                </a:cxn>
              </a:cxnLst>
              <a:rect l="0" t="0" r="r" b="b"/>
              <a:pathLst>
                <a:path w="37" h="18">
                  <a:moveTo>
                    <a:pt x="0" y="0"/>
                  </a:moveTo>
                  <a:lnTo>
                    <a:pt x="36" y="7"/>
                  </a:lnTo>
                  <a:lnTo>
                    <a:pt x="0" y="17"/>
                  </a:lnTo>
                  <a:lnTo>
                    <a:pt x="0" y="0"/>
                  </a:lnTo>
                </a:path>
              </a:pathLst>
            </a:custGeom>
            <a:noFill/>
            <a:ln w="12700" cap="rnd" cmpd="sng">
              <a:solidFill>
                <a:srgbClr val="000000"/>
              </a:solidFill>
              <a:prstDash val="solid"/>
              <a:round/>
              <a:headEnd/>
              <a:tailEnd/>
            </a:ln>
            <a:effectLst/>
          </p:spPr>
          <p:txBody>
            <a:bodyPr/>
            <a:lstStyle/>
            <a:p>
              <a:endParaRPr lang="en-AU"/>
            </a:p>
          </p:txBody>
        </p:sp>
        <p:sp>
          <p:nvSpPr>
            <p:cNvPr id="53" name="Freeform 52">
              <a:extLst>
                <a:ext uri="{FF2B5EF4-FFF2-40B4-BE49-F238E27FC236}">
                  <a16:creationId xmlns:a16="http://schemas.microsoft.com/office/drawing/2014/main" id="{A3D11B82-F3DA-4F24-93DD-45E3EF299243}"/>
                </a:ext>
              </a:extLst>
            </p:cNvPr>
            <p:cNvSpPr>
              <a:spLocks/>
            </p:cNvSpPr>
            <p:nvPr/>
          </p:nvSpPr>
          <p:spPr bwMode="auto">
            <a:xfrm>
              <a:off x="3200" y="3309"/>
              <a:ext cx="1662" cy="534"/>
            </a:xfrm>
            <a:custGeom>
              <a:avLst/>
              <a:gdLst/>
              <a:ahLst/>
              <a:cxnLst>
                <a:cxn ang="0">
                  <a:pos x="0" y="359"/>
                </a:cxn>
                <a:cxn ang="0">
                  <a:pos x="0" y="419"/>
                </a:cxn>
                <a:cxn ang="0">
                  <a:pos x="1128" y="419"/>
                </a:cxn>
                <a:cxn ang="0">
                  <a:pos x="1692" y="59"/>
                </a:cxn>
                <a:cxn ang="0">
                  <a:pos x="1692" y="0"/>
                </a:cxn>
                <a:cxn ang="0">
                  <a:pos x="1128" y="359"/>
                </a:cxn>
                <a:cxn ang="0">
                  <a:pos x="1128" y="419"/>
                </a:cxn>
                <a:cxn ang="0">
                  <a:pos x="1128" y="359"/>
                </a:cxn>
                <a:cxn ang="0">
                  <a:pos x="0" y="359"/>
                </a:cxn>
              </a:cxnLst>
              <a:rect l="0" t="0" r="r" b="b"/>
              <a:pathLst>
                <a:path w="1693" h="420">
                  <a:moveTo>
                    <a:pt x="0" y="359"/>
                  </a:moveTo>
                  <a:lnTo>
                    <a:pt x="0" y="419"/>
                  </a:lnTo>
                  <a:lnTo>
                    <a:pt x="1128" y="419"/>
                  </a:lnTo>
                  <a:lnTo>
                    <a:pt x="1692" y="59"/>
                  </a:lnTo>
                  <a:lnTo>
                    <a:pt x="1692" y="0"/>
                  </a:lnTo>
                  <a:lnTo>
                    <a:pt x="1128" y="359"/>
                  </a:lnTo>
                  <a:lnTo>
                    <a:pt x="1128" y="419"/>
                  </a:lnTo>
                  <a:lnTo>
                    <a:pt x="1128" y="359"/>
                  </a:lnTo>
                  <a:lnTo>
                    <a:pt x="0" y="359"/>
                  </a:lnTo>
                </a:path>
              </a:pathLst>
            </a:custGeom>
            <a:solidFill>
              <a:srgbClr val="B2B2B2"/>
            </a:solidFill>
            <a:ln w="12700" cap="rnd" cmpd="sng">
              <a:solidFill>
                <a:srgbClr val="000000"/>
              </a:solidFill>
              <a:prstDash val="solid"/>
              <a:round/>
              <a:headEnd/>
              <a:tailEnd/>
            </a:ln>
            <a:effectLst/>
          </p:spPr>
          <p:txBody>
            <a:bodyPr/>
            <a:lstStyle/>
            <a:p>
              <a:endParaRPr lang="en-AU"/>
            </a:p>
          </p:txBody>
        </p:sp>
        <p:sp>
          <p:nvSpPr>
            <p:cNvPr id="54" name="Line 53">
              <a:extLst>
                <a:ext uri="{FF2B5EF4-FFF2-40B4-BE49-F238E27FC236}">
                  <a16:creationId xmlns:a16="http://schemas.microsoft.com/office/drawing/2014/main" id="{2DD33651-152F-4120-83F8-9BB8887E2EBF}"/>
                </a:ext>
              </a:extLst>
            </p:cNvPr>
            <p:cNvSpPr>
              <a:spLocks noChangeShapeType="1"/>
            </p:cNvSpPr>
            <p:nvPr/>
          </p:nvSpPr>
          <p:spPr bwMode="auto">
            <a:xfrm>
              <a:off x="4051" y="2990"/>
              <a:ext cx="0" cy="217"/>
            </a:xfrm>
            <a:prstGeom prst="line">
              <a:avLst/>
            </a:prstGeom>
            <a:noFill/>
            <a:ln w="12700">
              <a:solidFill>
                <a:srgbClr val="000000"/>
              </a:solidFill>
              <a:round/>
              <a:headEnd type="none" w="sm" len="sm"/>
              <a:tailEnd type="stealth" w="med" len="lg"/>
            </a:ln>
            <a:effectLst/>
          </p:spPr>
          <p:txBody>
            <a:bodyPr wrap="none" anchor="ctr"/>
            <a:lstStyle/>
            <a:p>
              <a:endParaRPr lang="en-AU"/>
            </a:p>
          </p:txBody>
        </p:sp>
        <p:sp>
          <p:nvSpPr>
            <p:cNvPr id="55" name="Line 54">
              <a:extLst>
                <a:ext uri="{FF2B5EF4-FFF2-40B4-BE49-F238E27FC236}">
                  <a16:creationId xmlns:a16="http://schemas.microsoft.com/office/drawing/2014/main" id="{640A0B1F-4AC6-4700-8B3D-E0BD255A50E9}"/>
                </a:ext>
              </a:extLst>
            </p:cNvPr>
            <p:cNvSpPr>
              <a:spLocks noChangeShapeType="1"/>
            </p:cNvSpPr>
            <p:nvPr/>
          </p:nvSpPr>
          <p:spPr bwMode="auto">
            <a:xfrm flipV="1">
              <a:off x="4051" y="3230"/>
              <a:ext cx="0" cy="302"/>
            </a:xfrm>
            <a:prstGeom prst="line">
              <a:avLst/>
            </a:prstGeom>
            <a:noFill/>
            <a:ln w="12700">
              <a:solidFill>
                <a:srgbClr val="000000"/>
              </a:solidFill>
              <a:round/>
              <a:headEnd type="none" w="sm" len="sm"/>
              <a:tailEnd type="stealth" w="med" len="lg"/>
            </a:ln>
            <a:effectLst/>
          </p:spPr>
          <p:txBody>
            <a:bodyPr wrap="none" anchor="ctr"/>
            <a:lstStyle/>
            <a:p>
              <a:endParaRPr lang="en-AU"/>
            </a:p>
          </p:txBody>
        </p:sp>
        <p:sp>
          <p:nvSpPr>
            <p:cNvPr id="56" name="Line 55">
              <a:extLst>
                <a:ext uri="{FF2B5EF4-FFF2-40B4-BE49-F238E27FC236}">
                  <a16:creationId xmlns:a16="http://schemas.microsoft.com/office/drawing/2014/main" id="{0AB6F269-8522-4030-A89B-3EF94B1CB78C}"/>
                </a:ext>
              </a:extLst>
            </p:cNvPr>
            <p:cNvSpPr>
              <a:spLocks noChangeShapeType="1"/>
            </p:cNvSpPr>
            <p:nvPr/>
          </p:nvSpPr>
          <p:spPr bwMode="auto">
            <a:xfrm flipH="1">
              <a:off x="1756" y="2978"/>
              <a:ext cx="854" cy="154"/>
            </a:xfrm>
            <a:prstGeom prst="line">
              <a:avLst/>
            </a:prstGeom>
            <a:noFill/>
            <a:ln w="12700">
              <a:solidFill>
                <a:srgbClr val="000000"/>
              </a:solidFill>
              <a:round/>
              <a:headEnd type="none" w="sm" len="sm"/>
              <a:tailEnd type="none" w="sm" len="sm"/>
            </a:ln>
            <a:effectLst/>
          </p:spPr>
          <p:txBody>
            <a:bodyPr wrap="none" anchor="ctr"/>
            <a:lstStyle/>
            <a:p>
              <a:endParaRPr lang="en-AU"/>
            </a:p>
          </p:txBody>
        </p:sp>
        <p:sp>
          <p:nvSpPr>
            <p:cNvPr id="57" name="Line 56">
              <a:extLst>
                <a:ext uri="{FF2B5EF4-FFF2-40B4-BE49-F238E27FC236}">
                  <a16:creationId xmlns:a16="http://schemas.microsoft.com/office/drawing/2014/main" id="{C5CC5357-96E2-44EC-B789-BFE8FD7A68FB}"/>
                </a:ext>
              </a:extLst>
            </p:cNvPr>
            <p:cNvSpPr>
              <a:spLocks noChangeShapeType="1"/>
            </p:cNvSpPr>
            <p:nvPr/>
          </p:nvSpPr>
          <p:spPr bwMode="auto">
            <a:xfrm>
              <a:off x="3452" y="2947"/>
              <a:ext cx="559" cy="183"/>
            </a:xfrm>
            <a:prstGeom prst="line">
              <a:avLst/>
            </a:prstGeom>
            <a:noFill/>
            <a:ln w="12700">
              <a:solidFill>
                <a:srgbClr val="000000"/>
              </a:solidFill>
              <a:round/>
              <a:headEnd type="none" w="sm" len="sm"/>
              <a:tailEnd type="none" w="sm" len="sm"/>
            </a:ln>
            <a:effectLst/>
          </p:spPr>
          <p:txBody>
            <a:bodyPr wrap="none" anchor="ctr"/>
            <a:lstStyle/>
            <a:p>
              <a:endParaRPr lang="en-AU"/>
            </a:p>
          </p:txBody>
        </p:sp>
        <p:sp>
          <p:nvSpPr>
            <p:cNvPr id="58" name="Line 57">
              <a:extLst>
                <a:ext uri="{FF2B5EF4-FFF2-40B4-BE49-F238E27FC236}">
                  <a16:creationId xmlns:a16="http://schemas.microsoft.com/office/drawing/2014/main" id="{2523028F-6B72-49B7-B599-1573153F262C}"/>
                </a:ext>
              </a:extLst>
            </p:cNvPr>
            <p:cNvSpPr>
              <a:spLocks noChangeShapeType="1"/>
            </p:cNvSpPr>
            <p:nvPr/>
          </p:nvSpPr>
          <p:spPr bwMode="auto">
            <a:xfrm flipV="1">
              <a:off x="3092" y="3648"/>
              <a:ext cx="726" cy="238"/>
            </a:xfrm>
            <a:prstGeom prst="line">
              <a:avLst/>
            </a:prstGeom>
            <a:noFill/>
            <a:ln w="12700">
              <a:solidFill>
                <a:srgbClr val="000000"/>
              </a:solidFill>
              <a:round/>
              <a:headEnd type="none" w="sm" len="sm"/>
              <a:tailEnd/>
            </a:ln>
            <a:effectLst/>
          </p:spPr>
          <p:txBody>
            <a:bodyPr wrap="none" anchor="ctr"/>
            <a:lstStyle/>
            <a:p>
              <a:endParaRPr lang="en-AU"/>
            </a:p>
          </p:txBody>
        </p:sp>
        <p:sp>
          <p:nvSpPr>
            <p:cNvPr id="59" name="Line 58">
              <a:extLst>
                <a:ext uri="{FF2B5EF4-FFF2-40B4-BE49-F238E27FC236}">
                  <a16:creationId xmlns:a16="http://schemas.microsoft.com/office/drawing/2014/main" id="{650D2094-C4F3-4B79-AFDF-84F2BE84246B}"/>
                </a:ext>
              </a:extLst>
            </p:cNvPr>
            <p:cNvSpPr>
              <a:spLocks noChangeShapeType="1"/>
            </p:cNvSpPr>
            <p:nvPr/>
          </p:nvSpPr>
          <p:spPr bwMode="auto">
            <a:xfrm>
              <a:off x="3463" y="3248"/>
              <a:ext cx="548" cy="23"/>
            </a:xfrm>
            <a:prstGeom prst="line">
              <a:avLst/>
            </a:prstGeom>
            <a:noFill/>
            <a:ln w="12700">
              <a:solidFill>
                <a:srgbClr val="000000"/>
              </a:solidFill>
              <a:round/>
              <a:headEnd type="none" w="sm" len="sm"/>
              <a:tailEnd type="none" w="sm" len="sm"/>
            </a:ln>
            <a:effectLst/>
          </p:spPr>
          <p:txBody>
            <a:bodyPr wrap="none" anchor="ctr"/>
            <a:lstStyle/>
            <a:p>
              <a:endParaRPr lang="en-AU"/>
            </a:p>
          </p:txBody>
        </p:sp>
        <p:sp>
          <p:nvSpPr>
            <p:cNvPr id="60" name="Line 59">
              <a:extLst>
                <a:ext uri="{FF2B5EF4-FFF2-40B4-BE49-F238E27FC236}">
                  <a16:creationId xmlns:a16="http://schemas.microsoft.com/office/drawing/2014/main" id="{84CA0407-8591-4A14-A4BB-825B9BF459DF}"/>
                </a:ext>
              </a:extLst>
            </p:cNvPr>
            <p:cNvSpPr>
              <a:spLocks noChangeShapeType="1"/>
            </p:cNvSpPr>
            <p:nvPr/>
          </p:nvSpPr>
          <p:spPr bwMode="auto">
            <a:xfrm flipH="1">
              <a:off x="1736" y="3228"/>
              <a:ext cx="885" cy="37"/>
            </a:xfrm>
            <a:prstGeom prst="line">
              <a:avLst/>
            </a:prstGeom>
            <a:noFill/>
            <a:ln w="12700">
              <a:solidFill>
                <a:srgbClr val="000000"/>
              </a:solidFill>
              <a:round/>
              <a:headEnd type="none" w="sm" len="sm"/>
              <a:tailEnd type="none" w="sm" len="sm"/>
            </a:ln>
            <a:effectLst/>
          </p:spPr>
          <p:txBody>
            <a:bodyPr wrap="none" anchor="ctr"/>
            <a:lstStyle/>
            <a:p>
              <a:endParaRPr lang="en-AU"/>
            </a:p>
          </p:txBody>
        </p:sp>
        <p:sp>
          <p:nvSpPr>
            <p:cNvPr id="61" name="Freeform 60">
              <a:extLst>
                <a:ext uri="{FF2B5EF4-FFF2-40B4-BE49-F238E27FC236}">
                  <a16:creationId xmlns:a16="http://schemas.microsoft.com/office/drawing/2014/main" id="{65ED96C0-243F-408A-B525-C38A3AB74551}"/>
                </a:ext>
              </a:extLst>
            </p:cNvPr>
            <p:cNvSpPr>
              <a:spLocks/>
            </p:cNvSpPr>
            <p:nvPr/>
          </p:nvSpPr>
          <p:spPr bwMode="auto">
            <a:xfrm>
              <a:off x="4253" y="3483"/>
              <a:ext cx="62" cy="44"/>
            </a:xfrm>
            <a:custGeom>
              <a:avLst/>
              <a:gdLst/>
              <a:ahLst/>
              <a:cxnLst>
                <a:cxn ang="0">
                  <a:pos x="0" y="34"/>
                </a:cxn>
                <a:cxn ang="0">
                  <a:pos x="7" y="30"/>
                </a:cxn>
                <a:cxn ang="0">
                  <a:pos x="14" y="32"/>
                </a:cxn>
                <a:cxn ang="0">
                  <a:pos x="21" y="32"/>
                </a:cxn>
                <a:cxn ang="0">
                  <a:pos x="23" y="26"/>
                </a:cxn>
                <a:cxn ang="0">
                  <a:pos x="23" y="19"/>
                </a:cxn>
                <a:cxn ang="0">
                  <a:pos x="30" y="15"/>
                </a:cxn>
                <a:cxn ang="0">
                  <a:pos x="37" y="15"/>
                </a:cxn>
                <a:cxn ang="0">
                  <a:pos x="44" y="17"/>
                </a:cxn>
                <a:cxn ang="0">
                  <a:pos x="51" y="17"/>
                </a:cxn>
                <a:cxn ang="0">
                  <a:pos x="51" y="11"/>
                </a:cxn>
                <a:cxn ang="0">
                  <a:pos x="51" y="4"/>
                </a:cxn>
                <a:cxn ang="0">
                  <a:pos x="57" y="0"/>
                </a:cxn>
                <a:cxn ang="0">
                  <a:pos x="62" y="6"/>
                </a:cxn>
              </a:cxnLst>
              <a:rect l="0" t="0" r="r" b="b"/>
              <a:pathLst>
                <a:path w="63" h="35">
                  <a:moveTo>
                    <a:pt x="0" y="34"/>
                  </a:moveTo>
                  <a:lnTo>
                    <a:pt x="7" y="30"/>
                  </a:lnTo>
                  <a:lnTo>
                    <a:pt x="14" y="32"/>
                  </a:lnTo>
                  <a:lnTo>
                    <a:pt x="21" y="32"/>
                  </a:lnTo>
                  <a:lnTo>
                    <a:pt x="23" y="26"/>
                  </a:lnTo>
                  <a:lnTo>
                    <a:pt x="23" y="19"/>
                  </a:lnTo>
                  <a:lnTo>
                    <a:pt x="30" y="15"/>
                  </a:lnTo>
                  <a:lnTo>
                    <a:pt x="37" y="15"/>
                  </a:lnTo>
                  <a:lnTo>
                    <a:pt x="44" y="17"/>
                  </a:lnTo>
                  <a:lnTo>
                    <a:pt x="51" y="17"/>
                  </a:lnTo>
                  <a:lnTo>
                    <a:pt x="51" y="11"/>
                  </a:lnTo>
                  <a:lnTo>
                    <a:pt x="51" y="4"/>
                  </a:lnTo>
                  <a:lnTo>
                    <a:pt x="57" y="0"/>
                  </a:lnTo>
                  <a:lnTo>
                    <a:pt x="62" y="6"/>
                  </a:lnTo>
                </a:path>
              </a:pathLst>
            </a:custGeom>
            <a:noFill/>
            <a:ln w="25400" cap="rnd" cmpd="sng">
              <a:solidFill>
                <a:srgbClr val="000000"/>
              </a:solidFill>
              <a:prstDash val="solid"/>
              <a:round/>
              <a:headEnd type="none" w="sm" len="sm"/>
              <a:tailEnd type="none" w="sm" len="sm"/>
            </a:ln>
            <a:effectLst/>
          </p:spPr>
          <p:txBody>
            <a:bodyPr/>
            <a:lstStyle/>
            <a:p>
              <a:endParaRPr lang="en-AU"/>
            </a:p>
          </p:txBody>
        </p:sp>
        <p:sp>
          <p:nvSpPr>
            <p:cNvPr id="62" name="Rectangle 61">
              <a:extLst>
                <a:ext uri="{FF2B5EF4-FFF2-40B4-BE49-F238E27FC236}">
                  <a16:creationId xmlns:a16="http://schemas.microsoft.com/office/drawing/2014/main" id="{DAE5CED6-BC05-4BF7-8921-D0E432691843}"/>
                </a:ext>
              </a:extLst>
            </p:cNvPr>
            <p:cNvSpPr>
              <a:spLocks noChangeArrowheads="1"/>
            </p:cNvSpPr>
            <p:nvPr/>
          </p:nvSpPr>
          <p:spPr bwMode="auto">
            <a:xfrm>
              <a:off x="4584" y="3633"/>
              <a:ext cx="417" cy="164"/>
            </a:xfrm>
            <a:prstGeom prst="rect">
              <a:avLst/>
            </a:prstGeom>
            <a:noFill/>
            <a:ln w="9525">
              <a:noFill/>
              <a:miter lim="800000"/>
              <a:headEnd/>
              <a:tailEnd/>
            </a:ln>
            <a:effectLst/>
          </p:spPr>
          <p:txBody>
            <a:bodyPr wrap="none" lIns="92075" tIns="46038" rIns="92075" bIns="46038">
              <a:spAutoFit/>
            </a:bodyPr>
            <a:lstStyle/>
            <a:p>
              <a:r>
                <a:rPr lang="en-US" sz="1400" b="1">
                  <a:solidFill>
                    <a:srgbClr val="000000"/>
                  </a:solidFill>
                  <a:latin typeface="Arial" charset="0"/>
                </a:rPr>
                <a:t>Crack</a:t>
              </a:r>
            </a:p>
          </p:txBody>
        </p:sp>
        <p:sp>
          <p:nvSpPr>
            <p:cNvPr id="63" name="Line 62">
              <a:extLst>
                <a:ext uri="{FF2B5EF4-FFF2-40B4-BE49-F238E27FC236}">
                  <a16:creationId xmlns:a16="http://schemas.microsoft.com/office/drawing/2014/main" id="{284D1B2A-1F54-4F6B-8435-6D2CB6AB5B93}"/>
                </a:ext>
              </a:extLst>
            </p:cNvPr>
            <p:cNvSpPr>
              <a:spLocks noChangeShapeType="1"/>
            </p:cNvSpPr>
            <p:nvPr/>
          </p:nvSpPr>
          <p:spPr bwMode="auto">
            <a:xfrm flipH="1" flipV="1">
              <a:off x="1891" y="3674"/>
              <a:ext cx="422" cy="196"/>
            </a:xfrm>
            <a:prstGeom prst="line">
              <a:avLst/>
            </a:prstGeom>
            <a:noFill/>
            <a:ln w="12700">
              <a:solidFill>
                <a:srgbClr val="000000"/>
              </a:solidFill>
              <a:round/>
              <a:headEnd/>
              <a:tailEnd/>
            </a:ln>
            <a:effectLst/>
          </p:spPr>
          <p:txBody>
            <a:bodyPr wrap="none" anchor="ctr"/>
            <a:lstStyle/>
            <a:p>
              <a:endParaRPr lang="en-AU"/>
            </a:p>
          </p:txBody>
        </p:sp>
        <p:sp>
          <p:nvSpPr>
            <p:cNvPr id="64" name="Oval 63">
              <a:extLst>
                <a:ext uri="{FF2B5EF4-FFF2-40B4-BE49-F238E27FC236}">
                  <a16:creationId xmlns:a16="http://schemas.microsoft.com/office/drawing/2014/main" id="{7E73C3B9-8C10-406A-BEAB-3FF9128A7DE9}"/>
                </a:ext>
              </a:extLst>
            </p:cNvPr>
            <p:cNvSpPr>
              <a:spLocks noChangeArrowheads="1"/>
            </p:cNvSpPr>
            <p:nvPr/>
          </p:nvSpPr>
          <p:spPr bwMode="auto">
            <a:xfrm>
              <a:off x="2180" y="2749"/>
              <a:ext cx="241" cy="138"/>
            </a:xfrm>
            <a:prstGeom prst="ellipse">
              <a:avLst/>
            </a:prstGeom>
            <a:noFill/>
            <a:ln w="9525">
              <a:solidFill>
                <a:srgbClr val="000000"/>
              </a:solidFill>
              <a:round/>
              <a:headEnd/>
              <a:tailEnd/>
            </a:ln>
            <a:effectLst/>
          </p:spPr>
          <p:txBody>
            <a:bodyPr wrap="none" anchor="ctr"/>
            <a:lstStyle/>
            <a:p>
              <a:endParaRPr lang="en-AU"/>
            </a:p>
          </p:txBody>
        </p:sp>
        <p:sp>
          <p:nvSpPr>
            <p:cNvPr id="65" name="Oval 64">
              <a:extLst>
                <a:ext uri="{FF2B5EF4-FFF2-40B4-BE49-F238E27FC236}">
                  <a16:creationId xmlns:a16="http://schemas.microsoft.com/office/drawing/2014/main" id="{7AAD028A-3EFE-45DC-B4A6-79854DAFB26F}"/>
                </a:ext>
              </a:extLst>
            </p:cNvPr>
            <p:cNvSpPr>
              <a:spLocks noChangeArrowheads="1"/>
            </p:cNvSpPr>
            <p:nvPr/>
          </p:nvSpPr>
          <p:spPr bwMode="auto">
            <a:xfrm>
              <a:off x="4529" y="2735"/>
              <a:ext cx="241" cy="138"/>
            </a:xfrm>
            <a:prstGeom prst="ellipse">
              <a:avLst/>
            </a:prstGeom>
            <a:noFill/>
            <a:ln w="9525">
              <a:solidFill>
                <a:srgbClr val="000000"/>
              </a:solidFill>
              <a:round/>
              <a:headEnd/>
              <a:tailEnd/>
            </a:ln>
            <a:effectLst/>
          </p:spPr>
          <p:txBody>
            <a:bodyPr wrap="none" anchor="ctr"/>
            <a:lstStyle/>
            <a:p>
              <a:endParaRPr lang="en-AU"/>
            </a:p>
          </p:txBody>
        </p:sp>
        <p:sp>
          <p:nvSpPr>
            <p:cNvPr id="66" name="Line 65">
              <a:extLst>
                <a:ext uri="{FF2B5EF4-FFF2-40B4-BE49-F238E27FC236}">
                  <a16:creationId xmlns:a16="http://schemas.microsoft.com/office/drawing/2014/main" id="{0BC664FE-4724-4E82-A68C-1EEE902E9BF0}"/>
                </a:ext>
              </a:extLst>
            </p:cNvPr>
            <p:cNvSpPr>
              <a:spLocks noChangeShapeType="1"/>
            </p:cNvSpPr>
            <p:nvPr/>
          </p:nvSpPr>
          <p:spPr bwMode="auto">
            <a:xfrm flipH="1" flipV="1">
              <a:off x="4287" y="3514"/>
              <a:ext cx="343" cy="219"/>
            </a:xfrm>
            <a:prstGeom prst="line">
              <a:avLst/>
            </a:prstGeom>
            <a:noFill/>
            <a:ln w="9525">
              <a:solidFill>
                <a:srgbClr val="000000"/>
              </a:solidFill>
              <a:round/>
              <a:headEnd/>
              <a:tailEnd/>
            </a:ln>
            <a:effectLst/>
          </p:spPr>
          <p:txBody>
            <a:bodyPr wrap="none"/>
            <a:lstStyle/>
            <a:p>
              <a:endParaRPr lang="en-AU"/>
            </a:p>
          </p:txBody>
        </p:sp>
      </p:grpSp>
    </p:spTree>
    <p:extLst>
      <p:ext uri="{BB962C8B-B14F-4D97-AF65-F5344CB8AC3E}">
        <p14:creationId xmlns:p14="http://schemas.microsoft.com/office/powerpoint/2010/main" val="195094776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AC18-DA60-4A7F-8205-CFFCC83E6D98}"/>
              </a:ext>
            </a:extLst>
          </p:cNvPr>
          <p:cNvSpPr>
            <a:spLocks noGrp="1"/>
          </p:cNvSpPr>
          <p:nvPr>
            <p:ph type="title"/>
          </p:nvPr>
        </p:nvSpPr>
        <p:spPr/>
        <p:txBody>
          <a:bodyPr/>
          <a:lstStyle/>
          <a:p>
            <a:r>
              <a:rPr lang="en-US" dirty="0"/>
              <a:t>Induction hot plate</a:t>
            </a:r>
            <a:endParaRPr lang="en-AU" dirty="0"/>
          </a:p>
        </p:txBody>
      </p:sp>
      <p:sp>
        <p:nvSpPr>
          <p:cNvPr id="3" name="Content Placeholder 2">
            <a:extLst>
              <a:ext uri="{FF2B5EF4-FFF2-40B4-BE49-F238E27FC236}">
                <a16:creationId xmlns:a16="http://schemas.microsoft.com/office/drawing/2014/main" id="{CCA91F8B-C767-4B5A-82C5-F7866F788A6B}"/>
              </a:ext>
            </a:extLst>
          </p:cNvPr>
          <p:cNvSpPr>
            <a:spLocks noGrp="1"/>
          </p:cNvSpPr>
          <p:nvPr>
            <p:ph idx="1"/>
          </p:nvPr>
        </p:nvSpPr>
        <p:spPr/>
        <p:txBody>
          <a:bodyPr/>
          <a:lstStyle/>
          <a:p>
            <a:r>
              <a:rPr lang="en-US" dirty="0"/>
              <a:t>Electromagnet on AC in stove</a:t>
            </a:r>
          </a:p>
          <a:p>
            <a:r>
              <a:rPr lang="en-US" dirty="0"/>
              <a:t>Sets up large eddy currents in the thick metal pot base, generating heat due to resistance</a:t>
            </a:r>
          </a:p>
        </p:txBody>
      </p:sp>
    </p:spTree>
    <p:extLst>
      <p:ext uri="{BB962C8B-B14F-4D97-AF65-F5344CB8AC3E}">
        <p14:creationId xmlns:p14="http://schemas.microsoft.com/office/powerpoint/2010/main" val="419261024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8FF13-3DEE-45B8-93BF-CC456928E3CA}"/>
              </a:ext>
            </a:extLst>
          </p:cNvPr>
          <p:cNvSpPr>
            <a:spLocks noGrp="1"/>
          </p:cNvSpPr>
          <p:nvPr>
            <p:ph type="title"/>
          </p:nvPr>
        </p:nvSpPr>
        <p:spPr/>
        <p:txBody>
          <a:bodyPr/>
          <a:lstStyle/>
          <a:p>
            <a:r>
              <a:rPr lang="en-US" dirty="0"/>
              <a:t>Eddy currents – Metal detectors</a:t>
            </a:r>
            <a:endParaRPr lang="en-AU" dirty="0"/>
          </a:p>
        </p:txBody>
      </p:sp>
      <p:sp>
        <p:nvSpPr>
          <p:cNvPr id="3" name="Content Placeholder 2">
            <a:extLst>
              <a:ext uri="{FF2B5EF4-FFF2-40B4-BE49-F238E27FC236}">
                <a16:creationId xmlns:a16="http://schemas.microsoft.com/office/drawing/2014/main" id="{4A81966A-4237-4F52-B253-45443A813599}"/>
              </a:ext>
            </a:extLst>
          </p:cNvPr>
          <p:cNvSpPr>
            <a:spLocks noGrp="1"/>
          </p:cNvSpPr>
          <p:nvPr>
            <p:ph idx="1"/>
          </p:nvPr>
        </p:nvSpPr>
        <p:spPr/>
        <p:txBody>
          <a:bodyPr/>
          <a:lstStyle/>
          <a:p>
            <a:r>
              <a:rPr lang="en-US" dirty="0"/>
              <a:t>Transmitting coil creates magnetic field which establish eddy currents in conductive materials – does not have to be magnetic</a:t>
            </a:r>
          </a:p>
          <a:p>
            <a:r>
              <a:rPr lang="en-US" dirty="0"/>
              <a:t>Eddy currents establish </a:t>
            </a:r>
            <a:br>
              <a:rPr lang="en-US" dirty="0"/>
            </a:br>
            <a:r>
              <a:rPr lang="en-US" dirty="0"/>
              <a:t>magnetic field which is </a:t>
            </a:r>
            <a:br>
              <a:rPr lang="en-US" dirty="0"/>
            </a:br>
            <a:r>
              <a:rPr lang="en-US" dirty="0"/>
              <a:t>detected by receiver coil</a:t>
            </a:r>
            <a:br>
              <a:rPr lang="en-US" dirty="0"/>
            </a:br>
            <a:r>
              <a:rPr lang="en-US" dirty="0"/>
              <a:t>because it induces a </a:t>
            </a:r>
            <a:br>
              <a:rPr lang="en-US" dirty="0"/>
            </a:br>
            <a:r>
              <a:rPr lang="en-US" dirty="0"/>
              <a:t>current</a:t>
            </a:r>
            <a:endParaRPr lang="en-AU" dirty="0"/>
          </a:p>
        </p:txBody>
      </p:sp>
      <p:grpSp>
        <p:nvGrpSpPr>
          <p:cNvPr id="5" name="Group 4">
            <a:extLst>
              <a:ext uri="{FF2B5EF4-FFF2-40B4-BE49-F238E27FC236}">
                <a16:creationId xmlns:a16="http://schemas.microsoft.com/office/drawing/2014/main" id="{08991B1D-4BEE-48D7-BBAC-2F3A1AC7BFF3}"/>
              </a:ext>
            </a:extLst>
          </p:cNvPr>
          <p:cNvGrpSpPr/>
          <p:nvPr/>
        </p:nvGrpSpPr>
        <p:grpSpPr>
          <a:xfrm>
            <a:off x="4762243" y="3256005"/>
            <a:ext cx="6572250" cy="3539669"/>
            <a:chOff x="4762243" y="3256005"/>
            <a:chExt cx="6572250" cy="3539669"/>
          </a:xfrm>
        </p:grpSpPr>
        <p:pic>
          <p:nvPicPr>
            <p:cNvPr id="8194" name="Picture 2" descr="Image result for metal detector eddy current">
              <a:extLst>
                <a:ext uri="{FF2B5EF4-FFF2-40B4-BE49-F238E27FC236}">
                  <a16:creationId xmlns:a16="http://schemas.microsoft.com/office/drawing/2014/main" id="{8CE21DD6-AB88-4D28-8924-E579C1A8C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243" y="3256005"/>
              <a:ext cx="6572250" cy="33242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90C22E2-2B5D-4E15-A65A-A47C7C6FF619}"/>
                </a:ext>
              </a:extLst>
            </p:cNvPr>
            <p:cNvSpPr/>
            <p:nvPr/>
          </p:nvSpPr>
          <p:spPr>
            <a:xfrm>
              <a:off x="5000368" y="6580230"/>
              <a:ext cx="6096000" cy="215444"/>
            </a:xfrm>
            <a:prstGeom prst="rect">
              <a:avLst/>
            </a:prstGeom>
          </p:spPr>
          <p:txBody>
            <a:bodyPr>
              <a:spAutoFit/>
            </a:bodyPr>
            <a:lstStyle/>
            <a:p>
              <a:pPr algn="ctr"/>
              <a:r>
                <a:rPr lang="en-AU" sz="800" dirty="0"/>
                <a:t>https://www.hardware-pro.com/wp-content/uploads/2016/10/Eddy-Currents-2-Hardware-Pro.bmp</a:t>
              </a:r>
            </a:p>
          </p:txBody>
        </p:sp>
      </p:grpSp>
    </p:spTree>
    <p:extLst>
      <p:ext uri="{BB962C8B-B14F-4D97-AF65-F5344CB8AC3E}">
        <p14:creationId xmlns:p14="http://schemas.microsoft.com/office/powerpoint/2010/main" val="42748554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CFDB0-95EC-4A93-9E44-981C111E6337}"/>
              </a:ext>
            </a:extLst>
          </p:cNvPr>
          <p:cNvSpPr>
            <a:spLocks noGrp="1"/>
          </p:cNvSpPr>
          <p:nvPr>
            <p:ph type="title"/>
          </p:nvPr>
        </p:nvSpPr>
        <p:spPr/>
        <p:txBody>
          <a:bodyPr/>
          <a:lstStyle/>
          <a:p>
            <a:r>
              <a:rPr lang="en-US" dirty="0"/>
              <a:t>Moving coil microphone</a:t>
            </a:r>
            <a:endParaRPr lang="en-AU" dirty="0"/>
          </a:p>
        </p:txBody>
      </p:sp>
      <p:sp>
        <p:nvSpPr>
          <p:cNvPr id="3" name="Content Placeholder 2">
            <a:extLst>
              <a:ext uri="{FF2B5EF4-FFF2-40B4-BE49-F238E27FC236}">
                <a16:creationId xmlns:a16="http://schemas.microsoft.com/office/drawing/2014/main" id="{2521C722-9E3E-48E6-B3C1-557B775DA570}"/>
              </a:ext>
            </a:extLst>
          </p:cNvPr>
          <p:cNvSpPr>
            <a:spLocks noGrp="1"/>
          </p:cNvSpPr>
          <p:nvPr>
            <p:ph idx="1"/>
          </p:nvPr>
        </p:nvSpPr>
        <p:spPr>
          <a:xfrm>
            <a:off x="1141412" y="2249487"/>
            <a:ext cx="5506523" cy="4217216"/>
          </a:xfrm>
        </p:spPr>
        <p:txBody>
          <a:bodyPr>
            <a:normAutofit lnSpcReduction="10000"/>
          </a:bodyPr>
          <a:lstStyle/>
          <a:p>
            <a:r>
              <a:rPr lang="en-US" dirty="0"/>
              <a:t>Same as a loudspeaker in reverse</a:t>
            </a:r>
          </a:p>
          <a:p>
            <a:r>
              <a:rPr lang="en-US" dirty="0"/>
              <a:t>Sound waves vibrate cone at certain frequency causing coil to vibrate at the same frequency</a:t>
            </a:r>
          </a:p>
          <a:p>
            <a:r>
              <a:rPr lang="en-US" dirty="0"/>
              <a:t>Relative motion induces current in the coil alternating at the same frequency as the sound waves</a:t>
            </a:r>
          </a:p>
          <a:p>
            <a:r>
              <a:rPr lang="en-US" dirty="0"/>
              <a:t>Current passed on to computer for interpretation</a:t>
            </a:r>
            <a:endParaRPr lang="en-AU" dirty="0"/>
          </a:p>
        </p:txBody>
      </p:sp>
      <p:pic>
        <p:nvPicPr>
          <p:cNvPr id="7" name="Picture 6">
            <a:extLst>
              <a:ext uri="{FF2B5EF4-FFF2-40B4-BE49-F238E27FC236}">
                <a16:creationId xmlns:a16="http://schemas.microsoft.com/office/drawing/2014/main" id="{F18DE209-5D8A-4BDB-AA8F-C641B919E808}"/>
              </a:ext>
            </a:extLst>
          </p:cNvPr>
          <p:cNvPicPr>
            <a:picLocks noChangeAspect="1"/>
          </p:cNvPicPr>
          <p:nvPr/>
        </p:nvPicPr>
        <p:blipFill>
          <a:blip r:embed="rId2"/>
          <a:stretch>
            <a:fillRect/>
          </a:stretch>
        </p:blipFill>
        <p:spPr>
          <a:xfrm>
            <a:off x="6857311" y="2155598"/>
            <a:ext cx="4190100" cy="3523104"/>
          </a:xfrm>
          <a:prstGeom prst="rect">
            <a:avLst/>
          </a:prstGeom>
        </p:spPr>
      </p:pic>
    </p:spTree>
    <p:extLst>
      <p:ext uri="{BB962C8B-B14F-4D97-AF65-F5344CB8AC3E}">
        <p14:creationId xmlns:p14="http://schemas.microsoft.com/office/powerpoint/2010/main" val="5740472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039BB-AD3C-4F3E-953F-C10428472470}"/>
              </a:ext>
            </a:extLst>
          </p:cNvPr>
          <p:cNvSpPr>
            <a:spLocks noGrp="1"/>
          </p:cNvSpPr>
          <p:nvPr>
            <p:ph type="title"/>
          </p:nvPr>
        </p:nvSpPr>
        <p:spPr>
          <a:xfrm>
            <a:off x="8036041" y="618518"/>
            <a:ext cx="3281003" cy="1478570"/>
          </a:xfrm>
        </p:spPr>
        <p:txBody>
          <a:bodyPr anchor="b">
            <a:normAutofit/>
          </a:bodyPr>
          <a:lstStyle/>
          <a:p>
            <a:r>
              <a:rPr lang="en-US" sz="2600"/>
              <a:t>Magnetic tape – cassette tapes, VHS, credit card strip</a:t>
            </a:r>
            <a:endParaRPr lang="en-AU" sz="2600"/>
          </a:p>
        </p:txBody>
      </p:sp>
      <p:sp>
        <p:nvSpPr>
          <p:cNvPr id="71"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BAE7CD-60B1-4CDE-A954-CD87D266470E}"/>
              </a:ext>
            </a:extLst>
          </p:cNvPr>
          <p:cNvSpPr>
            <a:spLocks noGrp="1"/>
          </p:cNvSpPr>
          <p:nvPr>
            <p:ph idx="1"/>
          </p:nvPr>
        </p:nvSpPr>
        <p:spPr>
          <a:xfrm>
            <a:off x="8036041" y="2249487"/>
            <a:ext cx="3281004" cy="4184264"/>
          </a:xfrm>
        </p:spPr>
        <p:txBody>
          <a:bodyPr>
            <a:normAutofit fontScale="92500" lnSpcReduction="20000"/>
          </a:bodyPr>
          <a:lstStyle/>
          <a:p>
            <a:r>
              <a:rPr lang="en-US" sz="1800" dirty="0"/>
              <a:t>Thin tape containing microscopic magnetic particles</a:t>
            </a:r>
          </a:p>
          <a:p>
            <a:r>
              <a:rPr lang="en-US" sz="1800" dirty="0"/>
              <a:t>Magnetic domains in the particles can be aligned in an organized manner to store information</a:t>
            </a:r>
          </a:p>
          <a:p>
            <a:r>
              <a:rPr lang="en-US" sz="1800" dirty="0"/>
              <a:t>As the tape passes by the gap in the iron core, the flux from the magnetic tape passes through the core, inducing a current in the coil</a:t>
            </a:r>
            <a:endParaRPr lang="en-AU" sz="1800" dirty="0"/>
          </a:p>
          <a:p>
            <a:r>
              <a:rPr lang="en-AU" sz="1800" dirty="0"/>
              <a:t>Process can essentially be reversed to encode information into the tape</a:t>
            </a:r>
            <a:endParaRPr lang="en-US" sz="1800" dirty="0"/>
          </a:p>
        </p:txBody>
      </p:sp>
      <p:grpSp>
        <p:nvGrpSpPr>
          <p:cNvPr id="5" name="Group 4">
            <a:extLst>
              <a:ext uri="{FF2B5EF4-FFF2-40B4-BE49-F238E27FC236}">
                <a16:creationId xmlns:a16="http://schemas.microsoft.com/office/drawing/2014/main" id="{F7A36A8C-DB57-4132-82EB-2D567A140AC3}"/>
              </a:ext>
            </a:extLst>
          </p:cNvPr>
          <p:cNvGrpSpPr/>
          <p:nvPr/>
        </p:nvGrpSpPr>
        <p:grpSpPr>
          <a:xfrm>
            <a:off x="1127178" y="1137621"/>
            <a:ext cx="6096000" cy="4577297"/>
            <a:chOff x="1127178" y="1137621"/>
            <a:chExt cx="6096000" cy="4577297"/>
          </a:xfrm>
        </p:grpSpPr>
        <p:pic>
          <p:nvPicPr>
            <p:cNvPr id="10242" name="Picture 2">
              <a:extLst>
                <a:ext uri="{FF2B5EF4-FFF2-40B4-BE49-F238E27FC236}">
                  <a16:creationId xmlns:a16="http://schemas.microsoft.com/office/drawing/2014/main" id="{6F6DADF6-C739-49DA-A5B2-88771EEFD2C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53679" y="1137621"/>
              <a:ext cx="4642999" cy="457729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F8AB1C7-6B8B-48CA-926A-5F424ECA8737}"/>
                </a:ext>
              </a:extLst>
            </p:cNvPr>
            <p:cNvSpPr/>
            <p:nvPr/>
          </p:nvSpPr>
          <p:spPr>
            <a:xfrm>
              <a:off x="1127178" y="5499474"/>
              <a:ext cx="6096000" cy="215444"/>
            </a:xfrm>
            <a:prstGeom prst="rect">
              <a:avLst/>
            </a:prstGeom>
          </p:spPr>
          <p:txBody>
            <a:bodyPr>
              <a:spAutoFit/>
            </a:bodyPr>
            <a:lstStyle/>
            <a:p>
              <a:pPr algn="ctr"/>
              <a:r>
                <a:rPr lang="en-AU" sz="800" dirty="0">
                  <a:solidFill>
                    <a:schemeClr val="bg1"/>
                  </a:solidFill>
                </a:rPr>
                <a:t>http://hyperphysics.phy-astr.gsu.edu/hbase/Audio/imgaud/tape4.gif</a:t>
              </a:r>
            </a:p>
          </p:txBody>
        </p:sp>
      </p:grpSp>
    </p:spTree>
    <p:extLst>
      <p:ext uri="{BB962C8B-B14F-4D97-AF65-F5344CB8AC3E}">
        <p14:creationId xmlns:p14="http://schemas.microsoft.com/office/powerpoint/2010/main" val="162653418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4541C-7BC8-47D2-9686-0E6357B21309}"/>
              </a:ext>
            </a:extLst>
          </p:cNvPr>
          <p:cNvSpPr>
            <a:spLocks noGrp="1"/>
          </p:cNvSpPr>
          <p:nvPr>
            <p:ph type="title"/>
          </p:nvPr>
        </p:nvSpPr>
        <p:spPr>
          <a:xfrm>
            <a:off x="8036041" y="618518"/>
            <a:ext cx="3281003" cy="1478570"/>
          </a:xfrm>
        </p:spPr>
        <p:txBody>
          <a:bodyPr anchor="b">
            <a:normAutofit/>
          </a:bodyPr>
          <a:lstStyle/>
          <a:p>
            <a:r>
              <a:rPr lang="en-US" sz="2800" dirty="0"/>
              <a:t>Electric guitar pickup</a:t>
            </a:r>
            <a:endParaRPr lang="en-AU" sz="2800" dirty="0"/>
          </a:p>
        </p:txBody>
      </p:sp>
      <p:sp>
        <p:nvSpPr>
          <p:cNvPr id="9"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fig22_18">
            <a:extLst>
              <a:ext uri="{FF2B5EF4-FFF2-40B4-BE49-F238E27FC236}">
                <a16:creationId xmlns:a16="http://schemas.microsoft.com/office/drawing/2014/main" id="{E5A063CE-884D-4A3D-90F5-EE5AEB4A76E5}"/>
              </a:ext>
            </a:extLst>
          </p:cNvPr>
          <p:cNvPicPr>
            <a:picLocks noChangeAspect="1" noChangeArrowheads="1"/>
          </p:cNvPicPr>
          <p:nvPr/>
        </p:nvPicPr>
        <p:blipFill>
          <a:blip r:embed="rId3"/>
          <a:stretch>
            <a:fillRect/>
          </a:stretch>
        </p:blipFill>
        <p:spPr bwMode="auto">
          <a:xfrm>
            <a:off x="1784245" y="1137621"/>
            <a:ext cx="4781868" cy="4577297"/>
          </a:xfrm>
          <a:prstGeom prst="rect">
            <a:avLst/>
          </a:prstGeom>
          <a:noFill/>
        </p:spPr>
      </p:pic>
      <p:sp>
        <p:nvSpPr>
          <p:cNvPr id="3" name="Content Placeholder 2">
            <a:extLst>
              <a:ext uri="{FF2B5EF4-FFF2-40B4-BE49-F238E27FC236}">
                <a16:creationId xmlns:a16="http://schemas.microsoft.com/office/drawing/2014/main" id="{74E75189-070A-4FBE-AB5E-4C87BE068BF0}"/>
              </a:ext>
            </a:extLst>
          </p:cNvPr>
          <p:cNvSpPr>
            <a:spLocks noGrp="1"/>
          </p:cNvSpPr>
          <p:nvPr>
            <p:ph idx="1"/>
          </p:nvPr>
        </p:nvSpPr>
        <p:spPr>
          <a:xfrm>
            <a:off x="8036041" y="2249487"/>
            <a:ext cx="3281004" cy="3541714"/>
          </a:xfrm>
        </p:spPr>
        <p:txBody>
          <a:bodyPr>
            <a:normAutofit/>
          </a:bodyPr>
          <a:lstStyle/>
          <a:p>
            <a:r>
              <a:rPr lang="en-AU" sz="1800" dirty="0"/>
              <a:t>The permanent magnet magnetises the guitar string.</a:t>
            </a:r>
          </a:p>
          <a:p>
            <a:r>
              <a:rPr lang="en-AU" sz="1800" dirty="0"/>
              <a:t>As the string is plucked and moves a changing magnetic field induces an emf and therefore current in the coil. </a:t>
            </a:r>
          </a:p>
          <a:p>
            <a:r>
              <a:rPr lang="en-AU" sz="1800" dirty="0"/>
              <a:t>The current alternates at the same frequency as the string and therefore the sound.</a:t>
            </a:r>
          </a:p>
          <a:p>
            <a:endParaRPr lang="en-AU" sz="1800" dirty="0"/>
          </a:p>
        </p:txBody>
      </p:sp>
    </p:spTree>
    <p:extLst>
      <p:ext uri="{BB962C8B-B14F-4D97-AF65-F5344CB8AC3E}">
        <p14:creationId xmlns:p14="http://schemas.microsoft.com/office/powerpoint/2010/main" val="338868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769A-15EF-400A-94D2-747127B63A3F}"/>
              </a:ext>
            </a:extLst>
          </p:cNvPr>
          <p:cNvSpPr>
            <a:spLocks noGrp="1"/>
          </p:cNvSpPr>
          <p:nvPr>
            <p:ph type="title"/>
          </p:nvPr>
        </p:nvSpPr>
        <p:spPr/>
        <p:txBody>
          <a:bodyPr/>
          <a:lstStyle/>
          <a:p>
            <a:r>
              <a:rPr lang="en-US" dirty="0"/>
              <a:t>Sidebar - Coulomb’s constant</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DF4B3AB-EDA5-4AB6-B960-E10FC6E851AA}"/>
                  </a:ext>
                </a:extLst>
              </p:cNvPr>
              <p:cNvSpPr>
                <a:spLocks noGrp="1"/>
              </p:cNvSpPr>
              <p:nvPr>
                <p:ph idx="1"/>
              </p:nvPr>
            </p:nvSpPr>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𝜋𝜀</m:t>
                          </m:r>
                          <m:r>
                            <a:rPr lang="en-US" b="0" i="1" baseline="-25000" smtClean="0">
                              <a:latin typeface="Cambria Math" panose="02040503050406030204" pitchFamily="18" charset="0"/>
                              <a:ea typeface="Cambria Math" panose="02040503050406030204" pitchFamily="18" charset="0"/>
                            </a:rPr>
                            <m:t>0</m:t>
                          </m:r>
                        </m:den>
                      </m:f>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𝐶𝑜𝑢𝑙𝑜𝑚𝑏</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m:t>
                      </m:r>
                      <m:r>
                        <a:rPr lang="en-US" b="0" i="1" smtClean="0">
                          <a:latin typeface="Cambria Math" panose="02040503050406030204" pitchFamily="18" charset="0"/>
                        </a:rPr>
                        <m:t>𝑐𝑜𝑛𝑠𝑡𝑎𝑛𝑡</m:t>
                      </m:r>
                      <m:r>
                        <a:rPr lang="en-US" b="0" i="1" smtClean="0">
                          <a:latin typeface="Cambria Math" panose="02040503050406030204" pitchFamily="18" charset="0"/>
                        </a:rPr>
                        <m:t> (9×</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9</m:t>
                          </m:r>
                        </m:sup>
                      </m:sSup>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baseline="30000" smtClean="0">
                          <a:latin typeface="Cambria Math" panose="02040503050406030204" pitchFamily="18" charset="0"/>
                          <a:ea typeface="Cambria Math" panose="02040503050406030204" pitchFamily="18" charset="0"/>
                        </a:rPr>
                        <m:t>2 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m:oMathPara>
                </a14:m>
                <a:endParaRPr lang="en-AU" dirty="0"/>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0</m:t>
                      </m:r>
                      <m:r>
                        <a:rPr lang="en-US" b="0" i="1" smtClean="0">
                          <a:latin typeface="Cambria Math" panose="02040503050406030204" pitchFamily="18" charset="0"/>
                        </a:rPr>
                        <m:t>=</m:t>
                      </m:r>
                      <m:r>
                        <a:rPr lang="en-US" b="0" i="1" smtClean="0">
                          <a:latin typeface="Cambria Math" panose="02040503050406030204" pitchFamily="18" charset="0"/>
                        </a:rPr>
                        <m:t>𝑒𝑙𝑒𝑐𝑡𝑟𝑖𝑐</m:t>
                      </m:r>
                      <m:r>
                        <a:rPr lang="en-US" b="0" i="1" smtClean="0">
                          <a:latin typeface="Cambria Math" panose="02040503050406030204" pitchFamily="18" charset="0"/>
                        </a:rPr>
                        <m:t> </m:t>
                      </m:r>
                      <m:r>
                        <a:rPr lang="en-US" b="0" i="1" smtClean="0">
                          <a:latin typeface="Cambria Math" panose="02040503050406030204" pitchFamily="18" charset="0"/>
                        </a:rPr>
                        <m:t>𝑐𝑜𝑛𝑠𝑡𝑎𝑛𝑡</m:t>
                      </m:r>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𝑣𝑎𝑐𝑢𝑢𝑚</m:t>
                      </m:r>
                      <m:r>
                        <a:rPr lang="en-US" b="0" i="1" smtClean="0">
                          <a:latin typeface="Cambria Math" panose="02040503050406030204" pitchFamily="18" charset="0"/>
                        </a:rPr>
                        <m:t> </m:t>
                      </m:r>
                      <m:r>
                        <a:rPr lang="en-US" b="0" i="1" smtClean="0">
                          <a:latin typeface="Cambria Math" panose="02040503050406030204" pitchFamily="18" charset="0"/>
                        </a:rPr>
                        <m:t>𝑝𝑒𝑟𝑚𝑖𝑡𝑡𝑖𝑣𝑖𝑡𝑦</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8.85</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−12</m:t>
                              </m:r>
                            </m:sup>
                          </m:sSup>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F</m:t>
                          </m:r>
                          <m:r>
                            <a:rPr lang="en-US" b="0" i="0"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−1</m:t>
                              </m:r>
                            </m:sup>
                          </m:sSup>
                        </m:e>
                      </m:d>
                    </m:oMath>
                  </m:oMathPara>
                </a14:m>
                <a:endParaRPr lang="en-US" b="0" dirty="0">
                  <a:ea typeface="Cambria Math" panose="02040503050406030204" pitchFamily="18" charset="0"/>
                </a:endParaRPr>
              </a:p>
              <a:p>
                <a:pPr marL="0" indent="0">
                  <a:buNone/>
                </a:pPr>
                <a14:m>
                  <m:oMath xmlns:m="http://schemas.openxmlformats.org/officeDocument/2006/math">
                    <m:r>
                      <a:rPr lang="en-AU"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0</m:t>
                    </m:r>
                  </m:oMath>
                </a14:m>
                <a:r>
                  <a:rPr lang="en-AU" dirty="0"/>
                  <a:t> is the value used in a vacuum, there are different values of permittivity for different media but for our purposes we will always uses </a:t>
                </a:r>
                <a14:m>
                  <m:oMath xmlns:m="http://schemas.openxmlformats.org/officeDocument/2006/math">
                    <m:r>
                      <a:rPr lang="en-AU" i="1">
                        <a:latin typeface="Cambria Math" panose="02040503050406030204" pitchFamily="18" charset="0"/>
                        <a:ea typeface="Cambria Math" panose="02040503050406030204" pitchFamily="18" charset="0"/>
                      </a:rPr>
                      <m:t>𝜀</m:t>
                    </m:r>
                    <m:r>
                      <a:rPr lang="en-US" i="1" baseline="-25000">
                        <a:latin typeface="Cambria Math" panose="02040503050406030204" pitchFamily="18" charset="0"/>
                        <a:ea typeface="Cambria Math" panose="02040503050406030204" pitchFamily="18" charset="0"/>
                      </a:rPr>
                      <m:t>0</m:t>
                    </m:r>
                  </m:oMath>
                </a14:m>
                <a:endParaRPr lang="en-AU" dirty="0"/>
              </a:p>
            </p:txBody>
          </p:sp>
        </mc:Choice>
        <mc:Fallback xmlns="">
          <p:sp>
            <p:nvSpPr>
              <p:cNvPr id="3" name="Content Placeholder 2">
                <a:extLst>
                  <a:ext uri="{FF2B5EF4-FFF2-40B4-BE49-F238E27FC236}">
                    <a16:creationId xmlns:a16="http://schemas.microsoft.com/office/drawing/2014/main" id="{2DF4B3AB-EDA5-4AB6-B960-E10FC6E851AA}"/>
                  </a:ext>
                </a:extLst>
              </p:cNvPr>
              <p:cNvSpPr>
                <a:spLocks noGrp="1" noRot="1" noChangeAspect="1" noMove="1" noResize="1" noEditPoints="1" noAdjustHandles="1" noChangeArrowheads="1" noChangeShapeType="1" noTextEdit="1"/>
              </p:cNvSpPr>
              <p:nvPr>
                <p:ph idx="1"/>
              </p:nvPr>
            </p:nvSpPr>
            <p:spPr>
              <a:blipFill>
                <a:blip r:embed="rId2"/>
                <a:stretch>
                  <a:fillRect l="-923"/>
                </a:stretch>
              </a:blipFill>
            </p:spPr>
            <p:txBody>
              <a:bodyPr/>
              <a:lstStyle/>
              <a:p>
                <a:r>
                  <a:rPr lang="en-AU">
                    <a:noFill/>
                  </a:rPr>
                  <a:t> </a:t>
                </a:r>
              </a:p>
            </p:txBody>
          </p:sp>
        </mc:Fallback>
      </mc:AlternateContent>
    </p:spTree>
    <p:extLst>
      <p:ext uri="{BB962C8B-B14F-4D97-AF65-F5344CB8AC3E}">
        <p14:creationId xmlns:p14="http://schemas.microsoft.com/office/powerpoint/2010/main" val="413439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FCAA5-01E4-48C8-AD9B-0C7833164B7E}"/>
              </a:ext>
            </a:extLst>
          </p:cNvPr>
          <p:cNvSpPr>
            <a:spLocks noGrp="1"/>
          </p:cNvSpPr>
          <p:nvPr>
            <p:ph type="title"/>
          </p:nvPr>
        </p:nvSpPr>
        <p:spPr/>
        <p:txBody>
          <a:bodyPr/>
          <a:lstStyle/>
          <a:p>
            <a:r>
              <a:rPr lang="en-US" dirty="0"/>
              <a:t>Coulomb’s Law example 1</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DA3AAC-C644-48BA-AC23-2A55F5C17695}"/>
                  </a:ext>
                </a:extLst>
              </p:cNvPr>
              <p:cNvSpPr>
                <a:spLocks noGrp="1"/>
              </p:cNvSpPr>
              <p:nvPr>
                <p:ph idx="1"/>
              </p:nvPr>
            </p:nvSpPr>
            <p:spPr/>
            <p:txBody>
              <a:bodyPr/>
              <a:lstStyle/>
              <a:p>
                <a:r>
                  <a:rPr lang="en-US" dirty="0"/>
                  <a:t>Calculate the size of the force between a proton and an electron in a H-1 atom. Assume they are 8x10</a:t>
                </a:r>
                <a:r>
                  <a:rPr lang="en-US" baseline="30000" dirty="0"/>
                  <a:t>-11</a:t>
                </a:r>
                <a:r>
                  <a:rPr lang="en-US" dirty="0"/>
                  <a:t> m apart.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𝜋𝜀</m:t>
                          </m:r>
                          <m:r>
                            <a:rPr lang="en-US" i="1" baseline="-25000">
                              <a:latin typeface="Cambria Math" panose="02040503050406030204" pitchFamily="18" charset="0"/>
                              <a:ea typeface="Cambria Math" panose="02040503050406030204" pitchFamily="18" charset="0"/>
                            </a:rPr>
                            <m:t>0</m:t>
                          </m:r>
                        </m:den>
                      </m:f>
                      <m:f>
                        <m:fPr>
                          <m:ctrlPr>
                            <a:rPr lang="en-US" i="1">
                              <a:latin typeface="Cambria Math" panose="02040503050406030204" pitchFamily="18" charset="0"/>
                            </a:rPr>
                          </m:ctrlPr>
                        </m:fPr>
                        <m:num>
                          <m:r>
                            <a:rPr lang="en-US" i="1">
                              <a:latin typeface="Cambria Math" panose="02040503050406030204" pitchFamily="18" charset="0"/>
                            </a:rPr>
                            <m:t>𝑞</m:t>
                          </m:r>
                          <m:r>
                            <a:rPr lang="en-US" i="1" baseline="-25000">
                              <a:latin typeface="Cambria Math" panose="02040503050406030204" pitchFamily="18" charset="0"/>
                            </a:rPr>
                            <m:t>1</m:t>
                          </m:r>
                          <m:r>
                            <a:rPr lang="en-US" i="1">
                              <a:latin typeface="Cambria Math" panose="02040503050406030204" pitchFamily="18" charset="0"/>
                            </a:rPr>
                            <m:t>𝑞</m:t>
                          </m:r>
                          <m:r>
                            <a:rPr lang="en-US" i="1" baseline="-25000">
                              <a:latin typeface="Cambria Math" panose="02040503050406030204" pitchFamily="18" charset="0"/>
                            </a:rPr>
                            <m:t>2</m:t>
                          </m:r>
                        </m:num>
                        <m:den>
                          <m:r>
                            <a:rPr lang="en-US" i="1">
                              <a:latin typeface="Cambria Math" panose="02040503050406030204" pitchFamily="18" charset="0"/>
                            </a:rPr>
                            <m:t>𝑟</m:t>
                          </m:r>
                          <m:r>
                            <a:rPr lang="en-US" i="1" baseline="30000">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b="0" i="1" smtClean="0">
                                  <a:latin typeface="Cambria Math" panose="02040503050406030204" pitchFamily="18" charset="0"/>
                                </a:rPr>
                                <m:t>1.6</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−1</m:t>
                                  </m:r>
                                  <m:r>
                                    <a:rPr lang="en-US" b="0" i="1" smtClean="0">
                                      <a:latin typeface="Cambria Math" panose="02040503050406030204" pitchFamily="18" charset="0"/>
                                    </a:rPr>
                                    <m:t>9</m:t>
                                  </m:r>
                                </m:sup>
                              </m:sSup>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4</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(8.85×</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−12</m:t>
                                  </m:r>
                                </m:sup>
                              </m:sSup>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−11</m:t>
                                  </m:r>
                                </m:sup>
                              </m:sSup>
                              <m:r>
                                <a:rPr lang="en-US" b="0" i="1" smtClean="0">
                                  <a:latin typeface="Cambria Math" panose="02040503050406030204" pitchFamily="18" charset="0"/>
                                </a:rPr>
                                <m:t>)</m:t>
                              </m:r>
                            </m:e>
                            <m:sup>
                              <m:r>
                                <a:rPr lang="en-US" b="0" i="1" smtClean="0">
                                  <a:latin typeface="Cambria Math" panose="02040503050406030204" pitchFamily="18" charset="0"/>
                                </a:rPr>
                                <m:t>2</m:t>
                              </m:r>
                            </m:sup>
                          </m:sSup>
                        </m:den>
                      </m:f>
                    </m:oMath>
                  </m:oMathPara>
                </a14:m>
                <a:endParaRPr lang="en-US" i="1" baseline="30000"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=3.60</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𝑎𝑡𝑡𝑟𝑎𝑐𝑡𝑖𝑜𝑛</m:t>
                      </m:r>
                    </m:oMath>
                  </m:oMathPara>
                </a14:m>
                <a:endParaRPr lang="en-AU" dirty="0"/>
              </a:p>
            </p:txBody>
          </p:sp>
        </mc:Choice>
        <mc:Fallback xmlns="">
          <p:sp>
            <p:nvSpPr>
              <p:cNvPr id="3" name="Content Placeholder 2">
                <a:extLst>
                  <a:ext uri="{FF2B5EF4-FFF2-40B4-BE49-F238E27FC236}">
                    <a16:creationId xmlns:a16="http://schemas.microsoft.com/office/drawing/2014/main" id="{BEDA3AAC-C644-48BA-AC23-2A55F5C17695}"/>
                  </a:ext>
                </a:extLst>
              </p:cNvPr>
              <p:cNvSpPr>
                <a:spLocks noGrp="1" noRot="1" noChangeAspect="1" noMove="1" noResize="1" noEditPoints="1" noAdjustHandles="1" noChangeArrowheads="1" noChangeShapeType="1" noTextEdit="1"/>
              </p:cNvSpPr>
              <p:nvPr>
                <p:ph idx="1"/>
              </p:nvPr>
            </p:nvSpPr>
            <p:spPr>
              <a:blipFill>
                <a:blip r:embed="rId2"/>
                <a:stretch>
                  <a:fillRect l="-1231" t="-2238"/>
                </a:stretch>
              </a:blipFill>
            </p:spPr>
            <p:txBody>
              <a:bodyPr/>
              <a:lstStyle/>
              <a:p>
                <a:r>
                  <a:rPr lang="en-AU">
                    <a:noFill/>
                  </a:rPr>
                  <a:t> </a:t>
                </a:r>
              </a:p>
            </p:txBody>
          </p:sp>
        </mc:Fallback>
      </mc:AlternateContent>
    </p:spTree>
    <p:extLst>
      <p:ext uri="{BB962C8B-B14F-4D97-AF65-F5344CB8AC3E}">
        <p14:creationId xmlns:p14="http://schemas.microsoft.com/office/powerpoint/2010/main" val="1905830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3A9D-ACE9-45B7-9A70-DB226776A7A3}"/>
              </a:ext>
            </a:extLst>
          </p:cNvPr>
          <p:cNvSpPr>
            <a:spLocks noGrp="1"/>
          </p:cNvSpPr>
          <p:nvPr>
            <p:ph type="title"/>
          </p:nvPr>
        </p:nvSpPr>
        <p:spPr/>
        <p:txBody>
          <a:bodyPr/>
          <a:lstStyle/>
          <a:p>
            <a:r>
              <a:rPr lang="en-US" dirty="0"/>
              <a:t>Inverse Square recap</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5274F4-007B-453F-8D28-A3F34F086D98}"/>
                  </a:ext>
                </a:extLst>
              </p:cNvPr>
              <p:cNvSpPr>
                <a:spLocks noGrp="1"/>
              </p:cNvSpPr>
              <p:nvPr>
                <p:ph idx="1"/>
              </p:nvPr>
            </p:nvSpPr>
            <p:spPr/>
            <p:txBody>
              <a:bodyPr/>
              <a:lstStyle/>
              <a:p>
                <a:pPr marL="0" indent="0">
                  <a:buNone/>
                </a:pPr>
                <a:r>
                  <a:rPr lang="en-US" dirty="0"/>
                  <a:t>Can use </a:t>
                </a:r>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AU"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1</m:t>
                          </m:r>
                        </m:sub>
                      </m:sSub>
                      <m:sSubSup>
                        <m:sSubSupPr>
                          <m:ctrlPr>
                            <a:rPr lang="en-AU"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1</m:t>
                          </m:r>
                        </m:sub>
                        <m:sup>
                          <m:r>
                            <a:rPr lang="en-US" i="1">
                              <a:latin typeface="Cambria Math" panose="02040503050406030204" pitchFamily="18" charset="0"/>
                            </a:rPr>
                            <m:t>2</m:t>
                          </m:r>
                        </m:sup>
                      </m:sSubSup>
                      <m:r>
                        <a:rPr lang="en-US" i="1">
                          <a:latin typeface="Cambria Math" panose="02040503050406030204" pitchFamily="18" charset="0"/>
                        </a:rPr>
                        <m:t>=</m:t>
                      </m:r>
                      <m:sSub>
                        <m:sSubPr>
                          <m:ctrlPr>
                            <a:rPr lang="en-AU" i="1">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2</m:t>
                          </m:r>
                        </m:sub>
                      </m:sSub>
                      <m:sSubSup>
                        <m:sSubSupPr>
                          <m:ctrlPr>
                            <a:rPr lang="en-AU" i="1">
                              <a:latin typeface="Cambria Math" panose="02040503050406030204" pitchFamily="18" charset="0"/>
                            </a:rPr>
                          </m:ctrlPr>
                        </m:sSubSupPr>
                        <m:e>
                          <m:r>
                            <a:rPr lang="en-US" i="1">
                              <a:latin typeface="Cambria Math" panose="02040503050406030204" pitchFamily="18" charset="0"/>
                            </a:rPr>
                            <m:t>𝑟</m:t>
                          </m:r>
                        </m:e>
                        <m:sub>
                          <m:r>
                            <a:rPr lang="en-US" i="1">
                              <a:latin typeface="Cambria Math" panose="02040503050406030204" pitchFamily="18" charset="0"/>
                            </a:rPr>
                            <m:t>2</m:t>
                          </m:r>
                        </m:sub>
                        <m:sup>
                          <m:r>
                            <a:rPr lang="en-US" i="1">
                              <a:latin typeface="Cambria Math" panose="02040503050406030204" pitchFamily="18" charset="0"/>
                            </a:rPr>
                            <m:t>2</m:t>
                          </m:r>
                        </m:sup>
                      </m:sSubSup>
                      <m:r>
                        <a:rPr lang="en-US" i="1">
                          <a:latin typeface="Cambria Math" panose="02040503050406030204" pitchFamily="18" charset="0"/>
                        </a:rPr>
                        <m:t> </m:t>
                      </m:r>
                    </m:oMath>
                  </m:oMathPara>
                </a14:m>
                <a:endParaRPr lang="en-US" i="1" dirty="0">
                  <a:latin typeface="Cambria Math" panose="02040503050406030204" pitchFamily="18" charset="0"/>
                </a:endParaRPr>
              </a:p>
              <a:p>
                <a:pPr marL="0" indent="0">
                  <a:buNone/>
                </a:pPr>
                <a:r>
                  <a:rPr lang="en-US" dirty="0"/>
                  <a:t>By what factor does the force between two charged particles change if the charge of one particle halves and the distance between the two quarters?</a:t>
                </a:r>
              </a:p>
              <a:p>
                <a:r>
                  <a:rPr lang="en-US" dirty="0"/>
                  <a:t>Multiplied by factor of 8</a:t>
                </a:r>
              </a:p>
              <a:p>
                <a:endParaRPr lang="en-US" dirty="0"/>
              </a:p>
              <a:p>
                <a:endParaRPr lang="en-AU" dirty="0"/>
              </a:p>
            </p:txBody>
          </p:sp>
        </mc:Choice>
        <mc:Fallback xmlns="">
          <p:sp>
            <p:nvSpPr>
              <p:cNvPr id="3" name="Content Placeholder 2">
                <a:extLst>
                  <a:ext uri="{FF2B5EF4-FFF2-40B4-BE49-F238E27FC236}">
                    <a16:creationId xmlns:a16="http://schemas.microsoft.com/office/drawing/2014/main" id="{4D5274F4-007B-453F-8D28-A3F34F086D98}"/>
                  </a:ext>
                </a:extLst>
              </p:cNvPr>
              <p:cNvSpPr>
                <a:spLocks noGrp="1" noRot="1" noChangeAspect="1" noMove="1" noResize="1" noEditPoints="1" noAdjustHandles="1" noChangeArrowheads="1" noChangeShapeType="1" noTextEdit="1"/>
              </p:cNvSpPr>
              <p:nvPr>
                <p:ph idx="1"/>
              </p:nvPr>
            </p:nvSpPr>
            <p:spPr>
              <a:blipFill>
                <a:blip r:embed="rId2"/>
                <a:stretch>
                  <a:fillRect l="-1231" t="-172"/>
                </a:stretch>
              </a:blipFill>
            </p:spPr>
            <p:txBody>
              <a:bodyPr/>
              <a:lstStyle/>
              <a:p>
                <a:r>
                  <a:rPr lang="en-AU">
                    <a:noFill/>
                  </a:rPr>
                  <a:t> </a:t>
                </a:r>
              </a:p>
            </p:txBody>
          </p:sp>
        </mc:Fallback>
      </mc:AlternateContent>
    </p:spTree>
    <p:extLst>
      <p:ext uri="{BB962C8B-B14F-4D97-AF65-F5344CB8AC3E}">
        <p14:creationId xmlns:p14="http://schemas.microsoft.com/office/powerpoint/2010/main" val="146844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8CBD8-71FB-4099-AACE-78156E24F908}"/>
              </a:ext>
            </a:extLst>
          </p:cNvPr>
          <p:cNvSpPr>
            <a:spLocks noGrp="1"/>
          </p:cNvSpPr>
          <p:nvPr>
            <p:ph type="title"/>
          </p:nvPr>
        </p:nvSpPr>
        <p:spPr/>
        <p:txBody>
          <a:bodyPr/>
          <a:lstStyle/>
          <a:p>
            <a:r>
              <a:rPr lang="en-US" dirty="0"/>
              <a:t>Electric Field Strength (E)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4CF2748-5285-4173-B3A0-F9439298791C}"/>
                  </a:ext>
                </a:extLst>
              </p:cNvPr>
              <p:cNvSpPr>
                <a:spLocks noGrp="1"/>
              </p:cNvSpPr>
              <p:nvPr>
                <p:ph idx="1"/>
              </p:nvPr>
            </p:nvSpPr>
            <p:spPr/>
            <p:txBody>
              <a:bodyPr/>
              <a:lstStyle/>
              <a:p>
                <a:r>
                  <a:rPr lang="en-US" dirty="0"/>
                  <a:t>The force per unit (positive) charge at a point in an electric field (N C</a:t>
                </a:r>
                <a:r>
                  <a:rPr lang="en-US" baseline="30000" dirty="0"/>
                  <a:t>-1</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𝑞</m:t>
                          </m:r>
                        </m:den>
                      </m:f>
                      <m:r>
                        <a:rPr lang="en-US" b="0" i="1" smtClean="0">
                          <a:latin typeface="Cambria Math" panose="02040503050406030204" pitchFamily="18" charset="0"/>
                        </a:rPr>
                        <m:t>     </m:t>
                      </m:r>
                      <m:r>
                        <a:rPr lang="en-US" b="0" i="1" smtClean="0">
                          <a:latin typeface="Cambria Math" panose="02040503050406030204" pitchFamily="18" charset="0"/>
                        </a:rPr>
                        <m:t>𝑠𝑜</m:t>
                      </m:r>
                      <m:r>
                        <a:rPr lang="en-US" b="0" i="1" smtClean="0">
                          <a:latin typeface="Cambria Math" panose="02040503050406030204" pitchFamily="18" charset="0"/>
                        </a:rPr>
                        <m:t>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𝐸𝑞</m:t>
                      </m:r>
                    </m:oMath>
                  </m:oMathPara>
                </a14:m>
                <a:endParaRPr lang="en-AU" dirty="0"/>
              </a:p>
              <a:p>
                <a:r>
                  <a:rPr lang="en-AU" dirty="0"/>
                  <a:t>It is a vector</a:t>
                </a:r>
              </a:p>
            </p:txBody>
          </p:sp>
        </mc:Choice>
        <mc:Fallback xmlns="">
          <p:sp>
            <p:nvSpPr>
              <p:cNvPr id="3" name="Content Placeholder 2">
                <a:extLst>
                  <a:ext uri="{FF2B5EF4-FFF2-40B4-BE49-F238E27FC236}">
                    <a16:creationId xmlns:a16="http://schemas.microsoft.com/office/drawing/2014/main" id="{84CF2748-5285-4173-B3A0-F9439298791C}"/>
                  </a:ext>
                </a:extLst>
              </p:cNvPr>
              <p:cNvSpPr>
                <a:spLocks noGrp="1" noRot="1" noChangeAspect="1" noMove="1" noResize="1" noEditPoints="1" noAdjustHandles="1" noChangeArrowheads="1" noChangeShapeType="1" noTextEdit="1"/>
              </p:cNvSpPr>
              <p:nvPr>
                <p:ph idx="1"/>
              </p:nvPr>
            </p:nvSpPr>
            <p:spPr>
              <a:blipFill>
                <a:blip r:embed="rId2"/>
                <a:stretch>
                  <a:fillRect l="-1231" t="-2238"/>
                </a:stretch>
              </a:blipFill>
            </p:spPr>
            <p:txBody>
              <a:bodyPr/>
              <a:lstStyle/>
              <a:p>
                <a:r>
                  <a:rPr lang="en-AU">
                    <a:noFill/>
                  </a:rPr>
                  <a:t> </a:t>
                </a:r>
              </a:p>
            </p:txBody>
          </p:sp>
        </mc:Fallback>
      </mc:AlternateContent>
    </p:spTree>
    <p:extLst>
      <p:ext uri="{BB962C8B-B14F-4D97-AF65-F5344CB8AC3E}">
        <p14:creationId xmlns:p14="http://schemas.microsoft.com/office/powerpoint/2010/main" val="398653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EF2FF-71D1-4DDC-9313-2AB31F0A9DF8}"/>
              </a:ext>
            </a:extLst>
          </p:cNvPr>
          <p:cNvSpPr>
            <a:spLocks noGrp="1"/>
          </p:cNvSpPr>
          <p:nvPr>
            <p:ph type="title"/>
          </p:nvPr>
        </p:nvSpPr>
        <p:spPr/>
        <p:txBody>
          <a:bodyPr/>
          <a:lstStyle/>
          <a:p>
            <a:r>
              <a:rPr lang="en-US" dirty="0"/>
              <a:t>Electric Field Strength</a:t>
            </a:r>
            <a:endParaRPr lang="en-AU" dirty="0"/>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EE1C3CB5-9CF6-4F03-AE03-1C707507092C}"/>
                  </a:ext>
                </a:extLst>
              </p:cNvPr>
              <p:cNvSpPr txBox="1">
                <a:spLocks/>
              </p:cNvSpPr>
              <p:nvPr/>
            </p:nvSpPr>
            <p:spPr>
              <a:xfrm>
                <a:off x="1293812" y="2401887"/>
                <a:ext cx="5207887" cy="3541714"/>
              </a:xfrm>
              <a:prstGeom prst="rect">
                <a:avLst/>
              </a:prstGeom>
            </p:spPr>
            <p:txBody>
              <a:bodyPr vert="horz" wrap="none" lIns="91440" tIns="45720" rIns="91440" bIns="45720" numCol="2" spcCol="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i="1" smtClean="0">
                              <a:latin typeface="Cambria Math" panose="02040503050406030204" pitchFamily="18" charset="0"/>
                            </a:rPr>
                            <m:t>𝐹</m:t>
                          </m:r>
                        </m:num>
                        <m:den>
                          <m:r>
                            <a:rPr lang="en-US" i="1" smtClean="0">
                              <a:latin typeface="Cambria Math" panose="02040503050406030204" pitchFamily="18" charset="0"/>
                            </a:rPr>
                            <m:t>𝑞</m:t>
                          </m:r>
                        </m:den>
                      </m:f>
                    </m:oMath>
                  </m:oMathPara>
                </a14:m>
                <a:endParaRPr lang="en-AU" dirty="0"/>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smtClean="0">
                          <a:latin typeface="Cambria Math" panose="02040503050406030204" pitchFamily="18" charset="0"/>
                        </a:rPr>
                        <m:t>𝐸𝑙𝑒𝑐𝑡𝑟𝑖𝑐</m:t>
                      </m:r>
                      <m:r>
                        <a:rPr lang="en-US" i="1" smtClean="0">
                          <a:latin typeface="Cambria Math" panose="02040503050406030204" pitchFamily="18" charset="0"/>
                        </a:rPr>
                        <m:t> </m:t>
                      </m:r>
                      <m:r>
                        <a:rPr lang="en-US" i="1" smtClean="0">
                          <a:latin typeface="Cambria Math" panose="02040503050406030204" pitchFamily="18" charset="0"/>
                        </a:rPr>
                        <m:t>𝑓𝑖𝑒𝑙𝑑</m:t>
                      </m:r>
                      <m:r>
                        <a:rPr lang="en-US" i="1" smtClean="0">
                          <a:latin typeface="Cambria Math" panose="02040503050406030204" pitchFamily="18" charset="0"/>
                        </a:rPr>
                        <m:t> </m:t>
                      </m:r>
                      <m:r>
                        <a:rPr lang="en-US" i="1" smtClean="0">
                          <a:latin typeface="Cambria Math" panose="02040503050406030204" pitchFamily="18" charset="0"/>
                        </a:rPr>
                        <m:t>𝑠𝑡𝑟𝑒𝑛𝑔𝑡h</m:t>
                      </m:r>
                      <m:r>
                        <a:rPr lang="en-US" i="1" smtClean="0">
                          <a:latin typeface="Cambria Math" panose="02040503050406030204" pitchFamily="18" charset="0"/>
                        </a:rPr>
                        <m:t> </m:t>
                      </m:r>
                      <m:d>
                        <m:dPr>
                          <m:ctrlPr>
                            <a:rPr lang="en-US" i="1" smtClean="0">
                              <a:latin typeface="Cambria Math" panose="02040503050406030204" pitchFamily="18" charset="0"/>
                            </a:rPr>
                          </m:ctrlPr>
                        </m:dPr>
                        <m:e>
                          <m:r>
                            <a:rPr lang="en-US" i="1" smtClean="0">
                              <a:latin typeface="Cambria Math" panose="02040503050406030204" pitchFamily="18" charset="0"/>
                            </a:rPr>
                            <m:t>𝑁</m:t>
                          </m:r>
                          <m:r>
                            <a:rPr lang="en-US" i="1" smtClean="0">
                              <a:latin typeface="Cambria Math" panose="02040503050406030204" pitchFamily="18" charset="0"/>
                            </a:rPr>
                            <m:t> </m:t>
                          </m:r>
                          <m:sSup>
                            <m:sSupPr>
                              <m:ctrlPr>
                                <a:rPr lang="en-US" i="1" smtClean="0">
                                  <a:latin typeface="Cambria Math" panose="02040503050406030204" pitchFamily="18" charset="0"/>
                                </a:rPr>
                              </m:ctrlPr>
                            </m:sSupPr>
                            <m:e>
                              <m:r>
                                <a:rPr lang="en-US" i="1" smtClean="0">
                                  <a:latin typeface="Cambria Math" panose="02040503050406030204" pitchFamily="18" charset="0"/>
                                </a:rPr>
                                <m:t>𝐶</m:t>
                              </m:r>
                            </m:e>
                            <m:sup>
                              <m:r>
                                <a:rPr lang="en-US" i="1" smtClean="0">
                                  <a:latin typeface="Cambria Math" panose="02040503050406030204" pitchFamily="18" charset="0"/>
                                </a:rPr>
                                <m:t>−1</m:t>
                              </m:r>
                            </m:sup>
                          </m:sSup>
                        </m:e>
                      </m:d>
                    </m:oMath>
                  </m:oMathPara>
                </a14:m>
                <a:endParaRPr lang="en-US" i="1" dirty="0">
                  <a:latin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𝐹</m:t>
                      </m:r>
                      <m:r>
                        <a:rPr lang="en-US" i="1" smtClean="0">
                          <a:latin typeface="Cambria Math" panose="02040503050406030204" pitchFamily="18" charset="0"/>
                        </a:rPr>
                        <m:t>=</m:t>
                      </m:r>
                      <m:r>
                        <a:rPr lang="en-US" i="1" smtClean="0">
                          <a:latin typeface="Cambria Math" panose="02040503050406030204" pitchFamily="18" charset="0"/>
                        </a:rPr>
                        <m:t>𝐹𝑜𝑟𝑐𝑒</m:t>
                      </m:r>
                      <m:r>
                        <a:rPr lang="en-US" i="1" smtClean="0">
                          <a:latin typeface="Cambria Math" panose="02040503050406030204" pitchFamily="18" charset="0"/>
                        </a:rPr>
                        <m:t> </m:t>
                      </m:r>
                      <m:d>
                        <m:dPr>
                          <m:ctrlPr>
                            <a:rPr lang="en-US" i="1" smtClean="0">
                              <a:latin typeface="Cambria Math" panose="02040503050406030204" pitchFamily="18" charset="0"/>
                            </a:rPr>
                          </m:ctrlPr>
                        </m:dPr>
                        <m:e>
                          <m:r>
                            <a:rPr lang="en-US" i="1" smtClean="0">
                              <a:latin typeface="Cambria Math" panose="02040503050406030204" pitchFamily="18" charset="0"/>
                            </a:rPr>
                            <m:t>𝑁</m:t>
                          </m:r>
                        </m:e>
                      </m:d>
                    </m:oMath>
                  </m:oMathPara>
                </a14:m>
                <a:endParaRPr lang="en-US" i="1" dirty="0">
                  <a:latin typeface="Cambria Math" panose="02040503050406030204" pitchFamily="18" charset="0"/>
                </a:endParaRP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𝑞</m:t>
                      </m:r>
                      <m:r>
                        <a:rPr lang="en-US" i="1" smtClean="0">
                          <a:latin typeface="Cambria Math" panose="02040503050406030204" pitchFamily="18" charset="0"/>
                        </a:rPr>
                        <m:t>=</m:t>
                      </m:r>
                      <m:r>
                        <a:rPr lang="en-US" i="1" smtClean="0">
                          <a:latin typeface="Cambria Math" panose="02040503050406030204" pitchFamily="18" charset="0"/>
                        </a:rPr>
                        <m:t>𝑐h𝑎𝑟𝑔𝑒</m:t>
                      </m:r>
                      <m:r>
                        <a:rPr lang="en-US" i="1" smtClean="0">
                          <a:latin typeface="Cambria Math" panose="02040503050406030204" pitchFamily="18" charset="0"/>
                        </a:rPr>
                        <m:t> (</m:t>
                      </m:r>
                      <m:r>
                        <a:rPr lang="en-US" i="1" smtClean="0">
                          <a:latin typeface="Cambria Math" panose="02040503050406030204" pitchFamily="18" charset="0"/>
                        </a:rPr>
                        <m:t>𝐶</m:t>
                      </m:r>
                      <m:r>
                        <a:rPr lang="en-US" i="1" smtClean="0">
                          <a:latin typeface="Cambria Math" panose="02040503050406030204" pitchFamily="18" charset="0"/>
                        </a:rPr>
                        <m:t>)</m:t>
                      </m:r>
                    </m:oMath>
                  </m:oMathPara>
                </a14:m>
                <a:endParaRPr lang="en-AU" dirty="0"/>
              </a:p>
              <a:p>
                <a:pPr marL="0" indent="0">
                  <a:buFont typeface="Arial" panose="020B0604020202020204" pitchFamily="34" charset="0"/>
                  <a:buNone/>
                </a:pPr>
                <a:endParaRPr lang="en-AU" dirty="0"/>
              </a:p>
            </p:txBody>
          </p:sp>
        </mc:Choice>
        <mc:Fallback xmlns="">
          <p:sp>
            <p:nvSpPr>
              <p:cNvPr id="5" name="Content Placeholder 2">
                <a:extLst>
                  <a:ext uri="{FF2B5EF4-FFF2-40B4-BE49-F238E27FC236}">
                    <a16:creationId xmlns:a16="http://schemas.microsoft.com/office/drawing/2014/main" id="{EE1C3CB5-9CF6-4F03-AE03-1C707507092C}"/>
                  </a:ext>
                </a:extLst>
              </p:cNvPr>
              <p:cNvSpPr txBox="1">
                <a:spLocks noRot="1" noChangeAspect="1" noMove="1" noResize="1" noEditPoints="1" noAdjustHandles="1" noChangeArrowheads="1" noChangeShapeType="1" noTextEdit="1"/>
              </p:cNvSpPr>
              <p:nvPr/>
            </p:nvSpPr>
            <p:spPr>
              <a:xfrm>
                <a:off x="1293812" y="2401887"/>
                <a:ext cx="5207887" cy="3541714"/>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DD3919AB-4847-4F0F-BB9E-0989E54044D6}"/>
                  </a:ext>
                </a:extLst>
              </p:cNvPr>
              <p:cNvSpPr txBox="1">
                <a:spLocks/>
              </p:cNvSpPr>
              <p:nvPr/>
            </p:nvSpPr>
            <p:spPr>
              <a:xfrm>
                <a:off x="6501699" y="2097088"/>
                <a:ext cx="5207887" cy="3541714"/>
              </a:xfrm>
              <a:prstGeom prst="rect">
                <a:avLst/>
              </a:prstGeom>
            </p:spPr>
            <p:txBody>
              <a:bodyPr vert="horz" wrap="none" lIns="91440" tIns="45720" rIns="91440" bIns="45720" numCol="2" spcCol="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en-AU" dirty="0"/>
                  <a:t>Recall that:</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r>
                            <a:rPr lang="en-US" i="1">
                              <a:latin typeface="Cambria Math" panose="02040503050406030204" pitchFamily="18" charset="0"/>
                            </a:rPr>
                            <m:t>𝑞</m:t>
                          </m:r>
                          <m:r>
                            <a:rPr lang="en-US" i="1" baseline="-25000">
                              <a:latin typeface="Cambria Math" panose="02040503050406030204" pitchFamily="18" charset="0"/>
                            </a:rPr>
                            <m:t>1</m:t>
                          </m:r>
                          <m:r>
                            <a:rPr lang="en-US" i="1">
                              <a:latin typeface="Cambria Math" panose="02040503050406030204" pitchFamily="18" charset="0"/>
                            </a:rPr>
                            <m:t>𝑞</m:t>
                          </m:r>
                          <m:r>
                            <a:rPr lang="en-US" i="1" baseline="-25000">
                              <a:latin typeface="Cambria Math" panose="02040503050406030204" pitchFamily="18" charset="0"/>
                            </a:rPr>
                            <m:t>2</m:t>
                          </m:r>
                        </m:num>
                        <m:den>
                          <m:r>
                            <a:rPr lang="en-US" i="1">
                              <a:latin typeface="Cambria Math" panose="02040503050406030204" pitchFamily="18" charset="0"/>
                            </a:rPr>
                            <m:t>𝑟</m:t>
                          </m:r>
                          <m:r>
                            <a:rPr lang="en-US" i="1" baseline="30000">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𝜋𝜀</m:t>
                          </m:r>
                          <m:r>
                            <a:rPr lang="en-US" i="1" baseline="-25000">
                              <a:latin typeface="Cambria Math" panose="02040503050406030204" pitchFamily="18" charset="0"/>
                              <a:ea typeface="Cambria Math" panose="02040503050406030204" pitchFamily="18" charset="0"/>
                            </a:rPr>
                            <m:t>0</m:t>
                          </m:r>
                        </m:den>
                      </m:f>
                      <m:f>
                        <m:fPr>
                          <m:ctrlPr>
                            <a:rPr lang="en-US" i="1">
                              <a:latin typeface="Cambria Math" panose="02040503050406030204" pitchFamily="18" charset="0"/>
                            </a:rPr>
                          </m:ctrlPr>
                        </m:fPr>
                        <m:num>
                          <m:r>
                            <a:rPr lang="en-US" i="1">
                              <a:latin typeface="Cambria Math" panose="02040503050406030204" pitchFamily="18" charset="0"/>
                            </a:rPr>
                            <m:t>𝑞</m:t>
                          </m:r>
                          <m:r>
                            <a:rPr lang="en-US" i="1" baseline="-25000">
                              <a:latin typeface="Cambria Math" panose="02040503050406030204" pitchFamily="18" charset="0"/>
                            </a:rPr>
                            <m:t>1</m:t>
                          </m:r>
                          <m:r>
                            <a:rPr lang="en-US" i="1">
                              <a:latin typeface="Cambria Math" panose="02040503050406030204" pitchFamily="18" charset="0"/>
                            </a:rPr>
                            <m:t>𝑞</m:t>
                          </m:r>
                          <m:r>
                            <a:rPr lang="en-US" i="1" baseline="-25000">
                              <a:latin typeface="Cambria Math" panose="02040503050406030204" pitchFamily="18" charset="0"/>
                            </a:rPr>
                            <m:t>2</m:t>
                          </m:r>
                        </m:num>
                        <m:den>
                          <m:r>
                            <a:rPr lang="en-US" i="1">
                              <a:latin typeface="Cambria Math" panose="02040503050406030204" pitchFamily="18" charset="0"/>
                            </a:rPr>
                            <m:t>𝑟</m:t>
                          </m:r>
                          <m:r>
                            <a:rPr lang="en-US" i="1" baseline="30000">
                              <a:latin typeface="Cambria Math" panose="02040503050406030204" pitchFamily="18" charset="0"/>
                            </a:rPr>
                            <m:t>2</m:t>
                          </m:r>
                        </m:den>
                      </m:f>
                    </m:oMath>
                  </m:oMathPara>
                </a14:m>
                <a:endParaRPr lang="en-AU" dirty="0"/>
              </a:p>
              <a:p>
                <a:pPr marL="0" indent="0">
                  <a:buFont typeface="Arial" panose="020B0604020202020204" pitchFamily="34" charset="0"/>
                  <a:buNone/>
                </a:pPr>
                <a:r>
                  <a:rPr lang="en-AU" dirty="0"/>
                  <a:t>So:</a:t>
                </a:r>
              </a:p>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𝐸</m:t>
                      </m:r>
                      <m:r>
                        <a:rPr lang="en-US" i="1" smtClean="0">
                          <a:latin typeface="Cambria Math" panose="02040503050406030204" pitchFamily="18" charset="0"/>
                        </a:rPr>
                        <m:t>=</m:t>
                      </m:r>
                      <m:r>
                        <a:rPr lang="en-US" i="1">
                          <a:latin typeface="Cambria Math" panose="02040503050406030204" pitchFamily="18" charset="0"/>
                        </a:rPr>
                        <m:t>𝑘</m:t>
                      </m:r>
                      <m:f>
                        <m:fPr>
                          <m:ctrlPr>
                            <a:rPr lang="en-US" i="1">
                              <a:latin typeface="Cambria Math" panose="02040503050406030204" pitchFamily="18" charset="0"/>
                            </a:rPr>
                          </m:ctrlPr>
                        </m:fPr>
                        <m:num>
                          <m:r>
                            <a:rPr lang="en-US" i="1">
                              <a:latin typeface="Cambria Math" panose="02040503050406030204" pitchFamily="18" charset="0"/>
                            </a:rPr>
                            <m:t>𝑞</m:t>
                          </m:r>
                        </m:num>
                        <m:den>
                          <m:r>
                            <a:rPr lang="en-US" i="1">
                              <a:latin typeface="Cambria Math" panose="02040503050406030204" pitchFamily="18" charset="0"/>
                            </a:rPr>
                            <m:t>𝑟</m:t>
                          </m:r>
                          <m:r>
                            <a:rPr lang="en-US" i="1" baseline="30000">
                              <a:latin typeface="Cambria Math" panose="02040503050406030204" pitchFamily="18" charset="0"/>
                            </a:rPr>
                            <m:t>2</m:t>
                          </m:r>
                        </m:den>
                      </m:f>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𝜋𝜀</m:t>
                          </m:r>
                          <m:r>
                            <a:rPr lang="en-US" i="1" baseline="-25000">
                              <a:latin typeface="Cambria Math" panose="02040503050406030204" pitchFamily="18" charset="0"/>
                              <a:ea typeface="Cambria Math" panose="02040503050406030204" pitchFamily="18" charset="0"/>
                            </a:rPr>
                            <m:t>0</m:t>
                          </m:r>
                        </m:den>
                      </m:f>
                      <m:f>
                        <m:fPr>
                          <m:ctrlPr>
                            <a:rPr lang="en-US" i="1">
                              <a:latin typeface="Cambria Math" panose="02040503050406030204" pitchFamily="18" charset="0"/>
                            </a:rPr>
                          </m:ctrlPr>
                        </m:fPr>
                        <m:num>
                          <m:r>
                            <a:rPr lang="en-US" i="1">
                              <a:latin typeface="Cambria Math" panose="02040503050406030204" pitchFamily="18" charset="0"/>
                            </a:rPr>
                            <m:t>𝑞</m:t>
                          </m:r>
                        </m:num>
                        <m:den>
                          <m:r>
                            <a:rPr lang="en-US" i="1">
                              <a:latin typeface="Cambria Math" panose="02040503050406030204" pitchFamily="18" charset="0"/>
                            </a:rPr>
                            <m:t>𝑟</m:t>
                          </m:r>
                          <m:r>
                            <a:rPr lang="en-US" i="1" baseline="30000">
                              <a:latin typeface="Cambria Math" panose="02040503050406030204" pitchFamily="18" charset="0"/>
                            </a:rPr>
                            <m:t>2</m:t>
                          </m:r>
                        </m:den>
                      </m:f>
                    </m:oMath>
                  </m:oMathPara>
                </a14:m>
                <a:endParaRPr lang="en-AU" dirty="0"/>
              </a:p>
            </p:txBody>
          </p:sp>
        </mc:Choice>
        <mc:Fallback xmlns="">
          <p:sp>
            <p:nvSpPr>
              <p:cNvPr id="8" name="Content Placeholder 2">
                <a:extLst>
                  <a:ext uri="{FF2B5EF4-FFF2-40B4-BE49-F238E27FC236}">
                    <a16:creationId xmlns:a16="http://schemas.microsoft.com/office/drawing/2014/main" id="{DD3919AB-4847-4F0F-BB9E-0989E54044D6}"/>
                  </a:ext>
                </a:extLst>
              </p:cNvPr>
              <p:cNvSpPr txBox="1">
                <a:spLocks noRot="1" noChangeAspect="1" noMove="1" noResize="1" noEditPoints="1" noAdjustHandles="1" noChangeArrowheads="1" noChangeShapeType="1" noTextEdit="1"/>
              </p:cNvSpPr>
              <p:nvPr/>
            </p:nvSpPr>
            <p:spPr>
              <a:xfrm>
                <a:off x="6501699" y="2097088"/>
                <a:ext cx="5207887" cy="3541714"/>
              </a:xfrm>
              <a:prstGeom prst="rect">
                <a:avLst/>
              </a:prstGeom>
              <a:blipFill>
                <a:blip r:embed="rId3"/>
                <a:stretch>
                  <a:fillRect l="-1874" t="-172"/>
                </a:stretch>
              </a:blipFill>
            </p:spPr>
            <p:txBody>
              <a:bodyPr/>
              <a:lstStyle/>
              <a:p>
                <a:r>
                  <a:rPr lang="en-AU">
                    <a:noFill/>
                  </a:rPr>
                  <a:t> </a:t>
                </a:r>
              </a:p>
            </p:txBody>
          </p:sp>
        </mc:Fallback>
      </mc:AlternateContent>
    </p:spTree>
    <p:extLst>
      <p:ext uri="{BB962C8B-B14F-4D97-AF65-F5344CB8AC3E}">
        <p14:creationId xmlns:p14="http://schemas.microsoft.com/office/powerpoint/2010/main" val="711970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CB16F-5C4F-4D3E-93AA-7E0A16130E18}"/>
              </a:ext>
            </a:extLst>
          </p:cNvPr>
          <p:cNvSpPr>
            <a:spLocks noGrp="1"/>
          </p:cNvSpPr>
          <p:nvPr>
            <p:ph type="title"/>
          </p:nvPr>
        </p:nvSpPr>
        <p:spPr/>
        <p:txBody>
          <a:bodyPr/>
          <a:lstStyle/>
          <a:p>
            <a:r>
              <a:rPr lang="en-US" dirty="0"/>
              <a:t>Electric Field Strength Example 1</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EB0ECD-C4E7-4EAA-868A-431BEDC5A1C5}"/>
                  </a:ext>
                </a:extLst>
              </p:cNvPr>
              <p:cNvSpPr>
                <a:spLocks noGrp="1"/>
              </p:cNvSpPr>
              <p:nvPr>
                <p:ph idx="1"/>
              </p:nvPr>
            </p:nvSpPr>
            <p:spPr/>
            <p:txBody>
              <a:bodyPr/>
              <a:lstStyle/>
              <a:p>
                <a:r>
                  <a:rPr lang="en-US" dirty="0"/>
                  <a:t>Calculate the field strength due to a proton at a distance of 8x10</a:t>
                </a:r>
                <a:r>
                  <a:rPr lang="en-US" baseline="30000" dirty="0"/>
                  <a:t>-11</a:t>
                </a:r>
                <a:r>
                  <a:rPr lang="en-US" dirty="0"/>
                  <a:t> m.</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𝜋𝜀</m:t>
                          </m:r>
                          <m:r>
                            <a:rPr lang="en-US" i="1" baseline="-25000">
                              <a:latin typeface="Cambria Math" panose="02040503050406030204" pitchFamily="18" charset="0"/>
                              <a:ea typeface="Cambria Math" panose="02040503050406030204" pitchFamily="18" charset="0"/>
                            </a:rPr>
                            <m:t>0</m:t>
                          </m:r>
                        </m:den>
                      </m:f>
                      <m:f>
                        <m:fPr>
                          <m:ctrlPr>
                            <a:rPr lang="en-US" i="1">
                              <a:latin typeface="Cambria Math" panose="02040503050406030204" pitchFamily="18" charset="0"/>
                            </a:rPr>
                          </m:ctrlPr>
                        </m:fPr>
                        <m:num>
                          <m:r>
                            <a:rPr lang="en-US" i="1">
                              <a:latin typeface="Cambria Math" panose="02040503050406030204" pitchFamily="18" charset="0"/>
                            </a:rPr>
                            <m:t>𝑞</m:t>
                          </m:r>
                        </m:num>
                        <m:den>
                          <m:r>
                            <a:rPr lang="en-US" i="1">
                              <a:latin typeface="Cambria Math" panose="02040503050406030204" pitchFamily="18" charset="0"/>
                            </a:rPr>
                            <m:t>𝑟</m:t>
                          </m:r>
                          <m:r>
                            <a:rPr lang="en-US" i="1" baseline="30000">
                              <a:latin typeface="Cambria Math" panose="02040503050406030204" pitchFamily="18" charset="0"/>
                            </a:rPr>
                            <m:t>2</m:t>
                          </m:r>
                        </m:den>
                      </m:f>
                    </m:oMath>
                  </m:oMathPara>
                </a14:m>
                <a:endParaRPr lang="en-AU"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4</m:t>
                          </m:r>
                          <m:r>
                            <a:rPr lang="en-US" i="1">
                              <a:latin typeface="Cambria Math" panose="02040503050406030204" pitchFamily="18" charset="0"/>
                              <a:ea typeface="Cambria Math" panose="02040503050406030204" pitchFamily="18" charset="0"/>
                            </a:rPr>
                            <m:t>𝜋</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8.85×10</m:t>
                              </m:r>
                            </m:e>
                            <m:sup>
                              <m:r>
                                <a:rPr lang="en-US" b="0" i="1" smtClean="0">
                                  <a:latin typeface="Cambria Math" panose="02040503050406030204" pitchFamily="18" charset="0"/>
                                  <a:ea typeface="Cambria Math" panose="02040503050406030204" pitchFamily="18" charset="0"/>
                                </a:rPr>
                                <m:t>−12</m:t>
                              </m:r>
                            </m:sup>
                          </m:sSup>
                        </m:den>
                      </m:f>
                      <m:f>
                        <m:fPr>
                          <m:ctrlPr>
                            <a:rPr lang="en-US" i="1">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1.6</m:t>
                              </m:r>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rPr>
                                <m:t>−19</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8</m:t>
                                  </m:r>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rPr>
                                    <m:t>−11</m:t>
                                  </m:r>
                                </m:sup>
                              </m:sSup>
                              <m:r>
                                <a:rPr lang="en-US" b="0" i="1" smtClean="0">
                                  <a:latin typeface="Cambria Math" panose="02040503050406030204" pitchFamily="18" charset="0"/>
                                </a:rPr>
                                <m:t>)</m:t>
                              </m:r>
                            </m:e>
                            <m:sup>
                              <m:r>
                                <a:rPr lang="en-US" b="0" i="1" smtClean="0">
                                  <a:latin typeface="Cambria Math" panose="02040503050406030204" pitchFamily="18" charset="0"/>
                                </a:rPr>
                                <m:t>2</m:t>
                              </m:r>
                            </m:sup>
                          </m:sSup>
                        </m:den>
                      </m:f>
                    </m:oMath>
                  </m:oMathPara>
                </a14:m>
                <a:endParaRPr lang="en-US" baseline="30000" dirty="0"/>
              </a:p>
              <a:p>
                <a:pPr marL="0" indent="0">
                  <a:buNone/>
                </a:pPr>
                <a:endParaRPr lang="en-US" baseline="3000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=2.25×</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11</m:t>
                          </m:r>
                        </m:sup>
                      </m:sSup>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𝐶</m:t>
                          </m:r>
                        </m:e>
                        <m:sup>
                          <m:r>
                            <a:rPr lang="en-US" b="0" i="1" smtClean="0">
                              <a:latin typeface="Cambria Math" panose="02040503050406030204" pitchFamily="18" charset="0"/>
                              <a:ea typeface="Cambria Math" panose="02040503050406030204" pitchFamily="18" charset="0"/>
                            </a:rPr>
                            <m:t>−1</m:t>
                          </m:r>
                        </m:sup>
                      </m:sSup>
                    </m:oMath>
                  </m:oMathPara>
                </a14:m>
                <a:endParaRPr lang="en-AU" dirty="0"/>
              </a:p>
              <a:p>
                <a:endParaRPr lang="en-AU" dirty="0"/>
              </a:p>
            </p:txBody>
          </p:sp>
        </mc:Choice>
        <mc:Fallback xmlns="">
          <p:sp>
            <p:nvSpPr>
              <p:cNvPr id="3" name="Content Placeholder 2">
                <a:extLst>
                  <a:ext uri="{FF2B5EF4-FFF2-40B4-BE49-F238E27FC236}">
                    <a16:creationId xmlns:a16="http://schemas.microsoft.com/office/drawing/2014/main" xmlns:a14="http://schemas.microsoft.com/office/drawing/2010/main" xmlns="" id="{BFEB0ECD-C4E7-4EAA-868A-431BEDC5A1C5}"/>
                  </a:ext>
                </a:extLst>
              </p:cNvPr>
              <p:cNvSpPr>
                <a:spLocks noGrp="1" noRot="1" noChangeAspect="1" noMove="1" noResize="1" noEditPoints="1" noAdjustHandles="1" noChangeArrowheads="1" noChangeShapeType="1" noTextEdit="1"/>
              </p:cNvSpPr>
              <p:nvPr>
                <p:ph idx="1"/>
              </p:nvPr>
            </p:nvSpPr>
            <p:spPr>
              <a:blipFill rotWithShape="1">
                <a:blip r:embed="rId2"/>
                <a:stretch>
                  <a:fillRect l="-1231" t="-2238"/>
                </a:stretch>
              </a:blipFill>
            </p:spPr>
            <p:txBody>
              <a:bodyPr/>
              <a:lstStyle/>
              <a:p>
                <a:r>
                  <a:rPr lang="en-AU">
                    <a:noFill/>
                  </a:rPr>
                  <a:t> </a:t>
                </a:r>
              </a:p>
            </p:txBody>
          </p:sp>
        </mc:Fallback>
      </mc:AlternateContent>
    </p:spTree>
    <p:extLst>
      <p:ext uri="{BB962C8B-B14F-4D97-AF65-F5344CB8AC3E}">
        <p14:creationId xmlns:p14="http://schemas.microsoft.com/office/powerpoint/2010/main" val="821364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8375A-E8A5-4CC8-BA59-0A55B08E8E6B}"/>
              </a:ext>
            </a:extLst>
          </p:cNvPr>
          <p:cNvSpPr>
            <a:spLocks noGrp="1"/>
          </p:cNvSpPr>
          <p:nvPr>
            <p:ph type="title"/>
          </p:nvPr>
        </p:nvSpPr>
        <p:spPr/>
        <p:txBody>
          <a:bodyPr/>
          <a:lstStyle/>
          <a:p>
            <a:r>
              <a:rPr lang="en-US" dirty="0"/>
              <a:t>Electric Field Strength Example 2</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83D83D0-A9B9-481A-923E-565FFE8A0441}"/>
                  </a:ext>
                </a:extLst>
              </p:cNvPr>
              <p:cNvSpPr>
                <a:spLocks noGrp="1"/>
              </p:cNvSpPr>
              <p:nvPr>
                <p:ph idx="1"/>
              </p:nvPr>
            </p:nvSpPr>
            <p:spPr/>
            <p:txBody>
              <a:bodyPr/>
              <a:lstStyle/>
              <a:p>
                <a:r>
                  <a:rPr lang="en-US" dirty="0"/>
                  <a:t>A point charge of 3.2 </a:t>
                </a:r>
                <a:r>
                  <a:rPr lang="en-US" dirty="0" err="1"/>
                  <a:t>mC</a:t>
                </a:r>
                <a:r>
                  <a:rPr lang="en-US" dirty="0"/>
                  <a:t> experiences a force of 4.58 x 10</a:t>
                </a:r>
                <a:r>
                  <a:rPr lang="en-US" baseline="30000" dirty="0"/>
                  <a:t>-3</a:t>
                </a:r>
                <a:r>
                  <a:rPr lang="en-US" dirty="0"/>
                  <a:t> N when placed in an electric field. Determine the field strength at that point.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𝑞</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4.58</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m:t>
                              </m:r>
                            </m:sup>
                          </m:sSup>
                        </m:num>
                        <m:den>
                          <m:r>
                            <a:rPr lang="en-US" b="0" i="1" smtClean="0">
                              <a:latin typeface="Cambria Math" panose="02040503050406030204" pitchFamily="18" charset="0"/>
                            </a:rPr>
                            <m:t>3.2</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m:t>
                              </m:r>
                            </m:sup>
                          </m:sSup>
                        </m:den>
                      </m:f>
                      <m:r>
                        <a:rPr lang="en-US" b="0" i="1" smtClean="0">
                          <a:latin typeface="Cambria Math" panose="02040503050406030204" pitchFamily="18" charset="0"/>
                        </a:rPr>
                        <m:t>=1.43 </m:t>
                      </m:r>
                      <m:r>
                        <a:rPr lang="en-US" b="0" i="1" smtClean="0">
                          <a:latin typeface="Cambria Math" panose="02040503050406030204" pitchFamily="18" charset="0"/>
                        </a:rPr>
                        <m:t>𝑁</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−1</m:t>
                          </m:r>
                        </m:sup>
                      </m:sSup>
                    </m:oMath>
                  </m:oMathPara>
                </a14:m>
                <a:endParaRPr lang="en-AU" dirty="0"/>
              </a:p>
            </p:txBody>
          </p:sp>
        </mc:Choice>
        <mc:Fallback xmlns="">
          <p:sp>
            <p:nvSpPr>
              <p:cNvPr id="3" name="Content Placeholder 2">
                <a:extLst>
                  <a:ext uri="{FF2B5EF4-FFF2-40B4-BE49-F238E27FC236}">
                    <a16:creationId xmlns:a16="http://schemas.microsoft.com/office/drawing/2014/main" id="{D83D83D0-A9B9-481A-923E-565FFE8A0441}"/>
                  </a:ext>
                </a:extLst>
              </p:cNvPr>
              <p:cNvSpPr>
                <a:spLocks noGrp="1" noRot="1" noChangeAspect="1" noMove="1" noResize="1" noEditPoints="1" noAdjustHandles="1" noChangeArrowheads="1" noChangeShapeType="1" noTextEdit="1"/>
              </p:cNvSpPr>
              <p:nvPr>
                <p:ph idx="1"/>
              </p:nvPr>
            </p:nvSpPr>
            <p:spPr>
              <a:blipFill>
                <a:blip r:embed="rId2"/>
                <a:stretch>
                  <a:fillRect l="-1231" t="-2238" r="-431"/>
                </a:stretch>
              </a:blipFill>
            </p:spPr>
            <p:txBody>
              <a:bodyPr/>
              <a:lstStyle/>
              <a:p>
                <a:r>
                  <a:rPr lang="en-AU">
                    <a:noFill/>
                  </a:rPr>
                  <a:t> </a:t>
                </a:r>
              </a:p>
            </p:txBody>
          </p:sp>
        </mc:Fallback>
      </mc:AlternateContent>
    </p:spTree>
    <p:extLst>
      <p:ext uri="{BB962C8B-B14F-4D97-AF65-F5344CB8AC3E}">
        <p14:creationId xmlns:p14="http://schemas.microsoft.com/office/powerpoint/2010/main" val="102309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48729-D0E1-4E34-9B74-7C6AB7CDBBEE}"/>
              </a:ext>
            </a:extLst>
          </p:cNvPr>
          <p:cNvSpPr>
            <a:spLocks noGrp="1"/>
          </p:cNvSpPr>
          <p:nvPr>
            <p:ph type="title"/>
          </p:nvPr>
        </p:nvSpPr>
        <p:spPr/>
        <p:txBody>
          <a:bodyPr/>
          <a:lstStyle/>
          <a:p>
            <a:r>
              <a:rPr lang="en-US" dirty="0"/>
              <a:t>Electric Field Strength from potential difference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7E5D5D-84E4-4EE1-8BA7-E48A2D756768}"/>
                  </a:ext>
                </a:extLst>
              </p:cNvPr>
              <p:cNvSpPr>
                <a:spLocks noGrp="1"/>
              </p:cNvSpPr>
              <p:nvPr>
                <p:ph idx="1"/>
              </p:nvPr>
            </p:nvSpPr>
            <p:spPr>
              <a:xfrm>
                <a:off x="1228724" y="2249487"/>
                <a:ext cx="5163937" cy="3541714"/>
              </a:xfrm>
            </p:spPr>
            <p:txBody>
              <a:bodyPr>
                <a:normAutofit fontScale="92500" lnSpcReduction="10000"/>
              </a:bodyPr>
              <a:lstStyle/>
              <a:p>
                <a:r>
                  <a:rPr lang="en-US" dirty="0"/>
                  <a:t>For a uniform electric field caused by a potential difference (voltage), e.g. between parallel charged plates: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num>
                        <m:den>
                          <m:r>
                            <a:rPr lang="en-US" b="0" i="1" smtClean="0">
                              <a:latin typeface="Cambria Math" panose="02040503050406030204" pitchFamily="18" charset="0"/>
                            </a:rPr>
                            <m:t>𝑑</m:t>
                          </m:r>
                        </m:den>
                      </m:f>
                    </m:oMath>
                  </m:oMathPara>
                </a14:m>
                <a:endParaRPr lang="en-AU" dirty="0"/>
              </a:p>
              <a:p>
                <a:pPr marL="0" indent="0">
                  <a:buNone/>
                </a:pPr>
                <a:endParaRPr lang="en-AU" dirty="0"/>
              </a:p>
              <a:p>
                <a:pPr marL="0" indent="0">
                  <a:buNone/>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𝐸</m:t>
                      </m:r>
                      <m:r>
                        <a:rPr lang="en-US" sz="2100" b="0" i="1" smtClean="0">
                          <a:latin typeface="Cambria Math" panose="02040503050406030204" pitchFamily="18" charset="0"/>
                        </a:rPr>
                        <m:t>=</m:t>
                      </m:r>
                      <m:r>
                        <a:rPr lang="en-US" sz="2100" b="0" i="1" smtClean="0">
                          <a:latin typeface="Cambria Math" panose="02040503050406030204" pitchFamily="18" charset="0"/>
                        </a:rPr>
                        <m:t>𝑒𝑙𝑒𝑐𝑡𝑟𝑖𝑐</m:t>
                      </m:r>
                      <m:r>
                        <a:rPr lang="en-US" sz="2100" b="0" i="1" smtClean="0">
                          <a:latin typeface="Cambria Math" panose="02040503050406030204" pitchFamily="18" charset="0"/>
                        </a:rPr>
                        <m:t> </m:t>
                      </m:r>
                      <m:r>
                        <a:rPr lang="en-US" sz="2100" b="0" i="1" smtClean="0">
                          <a:latin typeface="Cambria Math" panose="02040503050406030204" pitchFamily="18" charset="0"/>
                        </a:rPr>
                        <m:t>𝑓𝑖𝑒𝑙𝑑</m:t>
                      </m:r>
                      <m:r>
                        <a:rPr lang="en-US" sz="2100" b="0" i="1" smtClean="0">
                          <a:latin typeface="Cambria Math" panose="02040503050406030204" pitchFamily="18" charset="0"/>
                        </a:rPr>
                        <m:t> </m:t>
                      </m:r>
                      <m:r>
                        <a:rPr lang="en-US" sz="2100" b="0" i="1" smtClean="0">
                          <a:latin typeface="Cambria Math" panose="02040503050406030204" pitchFamily="18" charset="0"/>
                        </a:rPr>
                        <m:t>𝑠𝑡𝑟𝑒𝑛𝑔𝑡h</m:t>
                      </m:r>
                      <m:r>
                        <a:rPr lang="en-US" sz="2100" b="0" i="1" smtClean="0">
                          <a:latin typeface="Cambria Math" panose="02040503050406030204" pitchFamily="18" charset="0"/>
                        </a:rPr>
                        <m:t> (</m:t>
                      </m:r>
                      <m:r>
                        <a:rPr lang="en-US" sz="2100" b="0" i="1" smtClean="0">
                          <a:latin typeface="Cambria Math" panose="02040503050406030204" pitchFamily="18" charset="0"/>
                        </a:rPr>
                        <m:t>𝑁</m:t>
                      </m:r>
                      <m:r>
                        <a:rPr lang="en-US" sz="2100" b="0" i="1" smtClean="0">
                          <a:latin typeface="Cambria Math" panose="02040503050406030204" pitchFamily="18" charset="0"/>
                        </a:rPr>
                        <m:t> </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𝐶</m:t>
                          </m:r>
                        </m:e>
                        <m:sup>
                          <m:r>
                            <a:rPr lang="en-US" sz="2100" b="0" i="1" smtClean="0">
                              <a:latin typeface="Cambria Math" panose="02040503050406030204" pitchFamily="18" charset="0"/>
                            </a:rPr>
                            <m:t>−1</m:t>
                          </m:r>
                        </m:sup>
                      </m:sSup>
                      <m:r>
                        <a:rPr lang="en-US" sz="2100" b="0" i="1" smtClean="0">
                          <a:latin typeface="Cambria Math" panose="02040503050406030204" pitchFamily="18" charset="0"/>
                        </a:rPr>
                        <m:t>  </m:t>
                      </m:r>
                      <m:r>
                        <a:rPr lang="en-US" sz="2100" b="0" i="1" smtClean="0">
                          <a:latin typeface="Cambria Math" panose="02040503050406030204" pitchFamily="18" charset="0"/>
                        </a:rPr>
                        <m:t>𝑂𝑅</m:t>
                      </m:r>
                      <m:r>
                        <a:rPr lang="en-US" sz="2100" b="0" i="1" smtClean="0">
                          <a:latin typeface="Cambria Math" panose="02040503050406030204" pitchFamily="18" charset="0"/>
                        </a:rPr>
                        <m:t>  </m:t>
                      </m:r>
                      <m:r>
                        <a:rPr lang="en-US" sz="2100" b="0" i="1" smtClean="0">
                          <a:latin typeface="Cambria Math" panose="02040503050406030204" pitchFamily="18" charset="0"/>
                        </a:rPr>
                        <m:t>𝑉</m:t>
                      </m:r>
                      <m:sSup>
                        <m:sSupPr>
                          <m:ctrlPr>
                            <a:rPr lang="en-US" sz="2100" b="0" i="1" smtClean="0">
                              <a:latin typeface="Cambria Math" panose="02040503050406030204" pitchFamily="18" charset="0"/>
                            </a:rPr>
                          </m:ctrlPr>
                        </m:sSupPr>
                        <m:e>
                          <m:r>
                            <a:rPr lang="en-US" sz="2100" b="0" i="1" smtClean="0">
                              <a:latin typeface="Cambria Math" panose="02040503050406030204" pitchFamily="18" charset="0"/>
                            </a:rPr>
                            <m:t>𝑚</m:t>
                          </m:r>
                        </m:e>
                        <m:sup>
                          <m:r>
                            <a:rPr lang="en-US" sz="2100" b="0" i="1" smtClean="0">
                              <a:latin typeface="Cambria Math" panose="02040503050406030204" pitchFamily="18" charset="0"/>
                            </a:rPr>
                            <m:t>−1</m:t>
                          </m:r>
                        </m:sup>
                      </m:sSup>
                      <m:r>
                        <a:rPr lang="en-US" sz="2100" b="0" i="1" smtClean="0">
                          <a:latin typeface="Cambria Math" panose="02040503050406030204" pitchFamily="18" charset="0"/>
                        </a:rPr>
                        <m:t>)</m:t>
                      </m:r>
                    </m:oMath>
                  </m:oMathPara>
                </a14:m>
                <a:endParaRPr lang="en-US" sz="21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𝑉</m:t>
                      </m:r>
                      <m:r>
                        <a:rPr lang="en-US" sz="2100" b="0" i="1" smtClean="0">
                          <a:latin typeface="Cambria Math" panose="02040503050406030204" pitchFamily="18" charset="0"/>
                        </a:rPr>
                        <m:t>=</m:t>
                      </m:r>
                      <m:r>
                        <a:rPr lang="en-US" sz="2100" b="0" i="1" smtClean="0">
                          <a:latin typeface="Cambria Math" panose="02040503050406030204" pitchFamily="18" charset="0"/>
                        </a:rPr>
                        <m:t>𝑝𝑜𝑡𝑒𝑛𝑡𝑖𝑎𝑙</m:t>
                      </m:r>
                      <m:r>
                        <a:rPr lang="en-US" sz="2100" b="0" i="1" smtClean="0">
                          <a:latin typeface="Cambria Math" panose="02040503050406030204" pitchFamily="18" charset="0"/>
                        </a:rPr>
                        <m:t> </m:t>
                      </m:r>
                      <m:r>
                        <a:rPr lang="en-US" sz="2100" b="0" i="1" smtClean="0">
                          <a:latin typeface="Cambria Math" panose="02040503050406030204" pitchFamily="18" charset="0"/>
                        </a:rPr>
                        <m:t>𝑑𝑖𝑓𝑓𝑒𝑟𝑒𝑛𝑐𝑒</m:t>
                      </m:r>
                      <m:r>
                        <a:rPr lang="en-US" sz="2100" b="0" i="1" smtClean="0">
                          <a:latin typeface="Cambria Math" panose="02040503050406030204" pitchFamily="18" charset="0"/>
                        </a:rPr>
                        <m:t> </m:t>
                      </m:r>
                      <m:r>
                        <a:rPr lang="en-US" sz="2100" b="0" i="1" smtClean="0">
                          <a:latin typeface="Cambria Math" panose="02040503050406030204" pitchFamily="18" charset="0"/>
                        </a:rPr>
                        <m:t>𝑏𝑒𝑡𝑤𝑒𝑒𝑛</m:t>
                      </m:r>
                      <m:r>
                        <a:rPr lang="en-US" sz="2100" b="0" i="1" smtClean="0">
                          <a:latin typeface="Cambria Math" panose="02040503050406030204" pitchFamily="18" charset="0"/>
                        </a:rPr>
                        <m:t> </m:t>
                      </m:r>
                      <m:r>
                        <a:rPr lang="en-US" sz="2100" b="0" i="1" smtClean="0">
                          <a:latin typeface="Cambria Math" panose="02040503050406030204" pitchFamily="18" charset="0"/>
                        </a:rPr>
                        <m:t>𝑝𝑙𝑎𝑡𝑒𝑠</m:t>
                      </m:r>
                      <m:r>
                        <a:rPr lang="en-US" sz="2100" b="0" i="1" smtClean="0">
                          <a:latin typeface="Cambria Math" panose="02040503050406030204" pitchFamily="18" charset="0"/>
                        </a:rPr>
                        <m:t> </m:t>
                      </m:r>
                      <m:d>
                        <m:dPr>
                          <m:ctrlPr>
                            <a:rPr lang="en-US" sz="2100" b="0" i="1" smtClean="0">
                              <a:latin typeface="Cambria Math" panose="02040503050406030204" pitchFamily="18" charset="0"/>
                            </a:rPr>
                          </m:ctrlPr>
                        </m:dPr>
                        <m:e>
                          <m:r>
                            <a:rPr lang="en-US" sz="2100" b="0" i="1" smtClean="0">
                              <a:latin typeface="Cambria Math" panose="02040503050406030204" pitchFamily="18" charset="0"/>
                            </a:rPr>
                            <m:t>𝑉</m:t>
                          </m:r>
                        </m:e>
                      </m:d>
                    </m:oMath>
                  </m:oMathPara>
                </a14:m>
                <a:endParaRPr lang="en-US" sz="2100"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sz="2100" b="0" i="1" smtClean="0">
                          <a:latin typeface="Cambria Math" panose="02040503050406030204" pitchFamily="18" charset="0"/>
                        </a:rPr>
                        <m:t>𝑑</m:t>
                      </m:r>
                      <m:r>
                        <a:rPr lang="en-US" sz="2100" b="0" i="1" smtClean="0">
                          <a:latin typeface="Cambria Math" panose="02040503050406030204" pitchFamily="18" charset="0"/>
                        </a:rPr>
                        <m:t>=</m:t>
                      </m:r>
                      <m:r>
                        <a:rPr lang="en-US" sz="2100" b="0" i="1" smtClean="0">
                          <a:latin typeface="Cambria Math" panose="02040503050406030204" pitchFamily="18" charset="0"/>
                        </a:rPr>
                        <m:t>𝑑𝑖𝑠𝑡𝑎𝑛𝑐𝑒</m:t>
                      </m:r>
                      <m:r>
                        <a:rPr lang="en-US" sz="2100" b="0" i="1" smtClean="0">
                          <a:latin typeface="Cambria Math" panose="02040503050406030204" pitchFamily="18" charset="0"/>
                        </a:rPr>
                        <m:t> </m:t>
                      </m:r>
                      <m:r>
                        <a:rPr lang="en-US" sz="2100" b="0" i="1" smtClean="0">
                          <a:latin typeface="Cambria Math" panose="02040503050406030204" pitchFamily="18" charset="0"/>
                        </a:rPr>
                        <m:t>𝑏𝑒𝑡𝑤𝑒𝑒𝑛</m:t>
                      </m:r>
                      <m:r>
                        <a:rPr lang="en-US" sz="2100" b="0" i="1" smtClean="0">
                          <a:latin typeface="Cambria Math" panose="02040503050406030204" pitchFamily="18" charset="0"/>
                        </a:rPr>
                        <m:t> </m:t>
                      </m:r>
                      <m:r>
                        <a:rPr lang="en-US" sz="2100" b="0" i="1" smtClean="0">
                          <a:latin typeface="Cambria Math" panose="02040503050406030204" pitchFamily="18" charset="0"/>
                        </a:rPr>
                        <m:t>𝑝𝑙𝑎𝑡𝑒𝑠</m:t>
                      </m:r>
                      <m:r>
                        <a:rPr lang="en-US" sz="2100" b="0" i="1" smtClean="0">
                          <a:latin typeface="Cambria Math" panose="02040503050406030204" pitchFamily="18" charset="0"/>
                        </a:rPr>
                        <m:t> (</m:t>
                      </m:r>
                      <m:r>
                        <a:rPr lang="en-US" sz="2100" b="0" i="1" smtClean="0">
                          <a:latin typeface="Cambria Math" panose="02040503050406030204" pitchFamily="18" charset="0"/>
                        </a:rPr>
                        <m:t>𝑚</m:t>
                      </m:r>
                      <m:r>
                        <a:rPr lang="en-US" sz="2100" b="0" i="1" smtClean="0">
                          <a:latin typeface="Cambria Math" panose="02040503050406030204" pitchFamily="18" charset="0"/>
                        </a:rPr>
                        <m:t>)</m:t>
                      </m:r>
                    </m:oMath>
                  </m:oMathPara>
                </a14:m>
                <a:endParaRPr lang="en-US" sz="2100" b="0"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317E5D5D-84E4-4EE1-8BA7-E48A2D756768}"/>
                  </a:ext>
                </a:extLst>
              </p:cNvPr>
              <p:cNvSpPr>
                <a:spLocks noGrp="1" noRot="1" noChangeAspect="1" noMove="1" noResize="1" noEditPoints="1" noAdjustHandles="1" noChangeArrowheads="1" noChangeShapeType="1" noTextEdit="1"/>
              </p:cNvSpPr>
              <p:nvPr>
                <p:ph idx="1"/>
              </p:nvPr>
            </p:nvSpPr>
            <p:spPr>
              <a:xfrm>
                <a:off x="1228724" y="2249487"/>
                <a:ext cx="5163937" cy="3541714"/>
              </a:xfrm>
              <a:blipFill>
                <a:blip r:embed="rId2"/>
                <a:stretch>
                  <a:fillRect l="-2125" t="-2754" r="-236"/>
                </a:stretch>
              </a:blipFill>
            </p:spPr>
            <p:txBody>
              <a:bodyPr/>
              <a:lstStyle/>
              <a:p>
                <a:r>
                  <a:rPr lang="en-AU">
                    <a:noFill/>
                  </a:rPr>
                  <a:t> </a:t>
                </a:r>
              </a:p>
            </p:txBody>
          </p:sp>
        </mc:Fallback>
      </mc:AlternateContent>
      <p:grpSp>
        <p:nvGrpSpPr>
          <p:cNvPr id="4" name="Group 3">
            <a:extLst>
              <a:ext uri="{FF2B5EF4-FFF2-40B4-BE49-F238E27FC236}">
                <a16:creationId xmlns:a16="http://schemas.microsoft.com/office/drawing/2014/main" id="{0504A300-0E78-4CD9-BAF4-836B59526084}"/>
              </a:ext>
            </a:extLst>
          </p:cNvPr>
          <p:cNvGrpSpPr/>
          <p:nvPr/>
        </p:nvGrpSpPr>
        <p:grpSpPr>
          <a:xfrm>
            <a:off x="5947797" y="2259426"/>
            <a:ext cx="5235399" cy="1539643"/>
            <a:chOff x="6027819" y="3143459"/>
            <a:chExt cx="5235399" cy="1539643"/>
          </a:xfrm>
        </p:grpSpPr>
        <p:grpSp>
          <p:nvGrpSpPr>
            <p:cNvPr id="5" name="Group 4">
              <a:extLst>
                <a:ext uri="{FF2B5EF4-FFF2-40B4-BE49-F238E27FC236}">
                  <a16:creationId xmlns:a16="http://schemas.microsoft.com/office/drawing/2014/main" id="{F4926C69-FC50-4A4D-9CD7-823390950CAF}"/>
                </a:ext>
              </a:extLst>
            </p:cNvPr>
            <p:cNvGrpSpPr/>
            <p:nvPr/>
          </p:nvGrpSpPr>
          <p:grpSpPr>
            <a:xfrm>
              <a:off x="6490853" y="3143459"/>
              <a:ext cx="4309110" cy="1539643"/>
              <a:chOff x="6096000" y="2849880"/>
              <a:chExt cx="4309110" cy="1539643"/>
            </a:xfrm>
          </p:grpSpPr>
          <p:sp>
            <p:nvSpPr>
              <p:cNvPr id="17" name="Rectangle 16">
                <a:extLst>
                  <a:ext uri="{FF2B5EF4-FFF2-40B4-BE49-F238E27FC236}">
                    <a16:creationId xmlns:a16="http://schemas.microsoft.com/office/drawing/2014/main" id="{1F9DD154-57DE-492A-9C0D-B7644F459DD7}"/>
                  </a:ext>
                </a:extLst>
              </p:cNvPr>
              <p:cNvSpPr/>
              <p:nvPr/>
            </p:nvSpPr>
            <p:spPr>
              <a:xfrm>
                <a:off x="6096000" y="2849880"/>
                <a:ext cx="4309110" cy="1485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sp>
            <p:nvSpPr>
              <p:cNvPr id="18" name="Rectangle 17">
                <a:extLst>
                  <a:ext uri="{FF2B5EF4-FFF2-40B4-BE49-F238E27FC236}">
                    <a16:creationId xmlns:a16="http://schemas.microsoft.com/office/drawing/2014/main" id="{0650B62D-7BC4-4F21-B2E8-C14D4E7ACBD6}"/>
                  </a:ext>
                </a:extLst>
              </p:cNvPr>
              <p:cNvSpPr/>
              <p:nvPr/>
            </p:nvSpPr>
            <p:spPr>
              <a:xfrm>
                <a:off x="6096000" y="4240933"/>
                <a:ext cx="4309110" cy="1485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AU" dirty="0"/>
              </a:p>
            </p:txBody>
          </p:sp>
        </p:grpSp>
        <p:cxnSp>
          <p:nvCxnSpPr>
            <p:cNvPr id="6" name="Straight Arrow Connector 5">
              <a:extLst>
                <a:ext uri="{FF2B5EF4-FFF2-40B4-BE49-F238E27FC236}">
                  <a16:creationId xmlns:a16="http://schemas.microsoft.com/office/drawing/2014/main" id="{4B4F5878-5DE0-4064-9DA3-11102806E7BE}"/>
                </a:ext>
              </a:extLst>
            </p:cNvPr>
            <p:cNvCxnSpPr>
              <a:cxnSpLocks/>
              <a:stCxn id="17" idx="2"/>
              <a:endCxn id="18" idx="0"/>
            </p:cNvCxnSpPr>
            <p:nvPr/>
          </p:nvCxnSpPr>
          <p:spPr>
            <a:xfrm>
              <a:off x="8645408" y="3292049"/>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520A21A-22D5-49B5-B00C-DB6C404D8147}"/>
                </a:ext>
              </a:extLst>
            </p:cNvPr>
            <p:cNvCxnSpPr/>
            <p:nvPr/>
          </p:nvCxnSpPr>
          <p:spPr>
            <a:xfrm>
              <a:off x="9102608" y="3292048"/>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3B93DC9-DF3E-412D-B3CE-1E463D08B821}"/>
                </a:ext>
              </a:extLst>
            </p:cNvPr>
            <p:cNvCxnSpPr/>
            <p:nvPr/>
          </p:nvCxnSpPr>
          <p:spPr>
            <a:xfrm>
              <a:off x="9555998" y="3292048"/>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FDCC611-24F3-4CA5-8413-2440D16064FB}"/>
                </a:ext>
              </a:extLst>
            </p:cNvPr>
            <p:cNvCxnSpPr/>
            <p:nvPr/>
          </p:nvCxnSpPr>
          <p:spPr>
            <a:xfrm>
              <a:off x="818820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EA75D4B-5358-48D1-A569-19A79F60D4E6}"/>
                </a:ext>
              </a:extLst>
            </p:cNvPr>
            <p:cNvCxnSpPr/>
            <p:nvPr/>
          </p:nvCxnSpPr>
          <p:spPr>
            <a:xfrm>
              <a:off x="757860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67CAA30-D5E9-4D77-A4E6-ED2A1A732966}"/>
                </a:ext>
              </a:extLst>
            </p:cNvPr>
            <p:cNvCxnSpPr/>
            <p:nvPr/>
          </p:nvCxnSpPr>
          <p:spPr>
            <a:xfrm>
              <a:off x="711759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5E06221-EC9E-4585-89A7-5E3DCE8349E7}"/>
                </a:ext>
              </a:extLst>
            </p:cNvPr>
            <p:cNvCxnSpPr/>
            <p:nvPr/>
          </p:nvCxnSpPr>
          <p:spPr>
            <a:xfrm>
              <a:off x="665277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21A14CC-C679-4953-B30D-D36270FD66BF}"/>
                </a:ext>
              </a:extLst>
            </p:cNvPr>
            <p:cNvCxnSpPr/>
            <p:nvPr/>
          </p:nvCxnSpPr>
          <p:spPr>
            <a:xfrm>
              <a:off x="1001700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E1062BB-3CF7-49AE-B88C-F679B63298E3}"/>
                </a:ext>
              </a:extLst>
            </p:cNvPr>
            <p:cNvCxnSpPr/>
            <p:nvPr/>
          </p:nvCxnSpPr>
          <p:spPr>
            <a:xfrm>
              <a:off x="10466588" y="329176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Arc 14">
              <a:extLst>
                <a:ext uri="{FF2B5EF4-FFF2-40B4-BE49-F238E27FC236}">
                  <a16:creationId xmlns:a16="http://schemas.microsoft.com/office/drawing/2014/main" id="{D67F4860-194E-4059-B0EE-458DA860434B}"/>
                </a:ext>
              </a:extLst>
            </p:cNvPr>
            <p:cNvSpPr/>
            <p:nvPr/>
          </p:nvSpPr>
          <p:spPr>
            <a:xfrm rot="5400000">
              <a:off x="9927209" y="3297006"/>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6" name="Arc 15">
              <a:extLst>
                <a:ext uri="{FF2B5EF4-FFF2-40B4-BE49-F238E27FC236}">
                  <a16:creationId xmlns:a16="http://schemas.microsoft.com/office/drawing/2014/main" id="{30CB0653-CE35-44A8-A13B-EE2294460D1D}"/>
                </a:ext>
              </a:extLst>
            </p:cNvPr>
            <p:cNvSpPr/>
            <p:nvPr/>
          </p:nvSpPr>
          <p:spPr>
            <a:xfrm rot="16200000" flipH="1">
              <a:off x="5919851" y="3297007"/>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19" name="Oval 18">
            <a:extLst>
              <a:ext uri="{FF2B5EF4-FFF2-40B4-BE49-F238E27FC236}">
                <a16:creationId xmlns:a16="http://schemas.microsoft.com/office/drawing/2014/main" id="{3EBCA7D5-CC42-4CFB-A5BB-5490B55FF9F3}"/>
              </a:ext>
            </a:extLst>
          </p:cNvPr>
          <p:cNvSpPr/>
          <p:nvPr/>
        </p:nvSpPr>
        <p:spPr>
          <a:xfrm>
            <a:off x="11394361" y="2690077"/>
            <a:ext cx="536028" cy="52341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V</a:t>
            </a:r>
            <a:endParaRPr lang="en-AU" dirty="0">
              <a:solidFill>
                <a:schemeClr val="bg1"/>
              </a:solidFill>
            </a:endParaRPr>
          </a:p>
        </p:txBody>
      </p:sp>
      <p:cxnSp>
        <p:nvCxnSpPr>
          <p:cNvPr id="21" name="Straight Connector 20">
            <a:extLst>
              <a:ext uri="{FF2B5EF4-FFF2-40B4-BE49-F238E27FC236}">
                <a16:creationId xmlns:a16="http://schemas.microsoft.com/office/drawing/2014/main" id="{3F731953-AA67-4D29-96CD-197791C58BCC}"/>
              </a:ext>
            </a:extLst>
          </p:cNvPr>
          <p:cNvCxnSpPr>
            <a:cxnSpLocks/>
            <a:stCxn id="19" idx="0"/>
          </p:cNvCxnSpPr>
          <p:nvPr/>
        </p:nvCxnSpPr>
        <p:spPr>
          <a:xfrm flipV="1">
            <a:off x="11662375" y="2333721"/>
            <a:ext cx="0" cy="3563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7E6192E-2657-4611-A9EC-4BDBBBF27426}"/>
              </a:ext>
            </a:extLst>
          </p:cNvPr>
          <p:cNvCxnSpPr>
            <a:cxnSpLocks/>
            <a:stCxn id="17" idx="3"/>
          </p:cNvCxnSpPr>
          <p:nvPr/>
        </p:nvCxnSpPr>
        <p:spPr>
          <a:xfrm>
            <a:off x="10719941" y="2333721"/>
            <a:ext cx="9424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EB275DE-CBC4-4EE5-999F-5E8E7B678F00}"/>
              </a:ext>
            </a:extLst>
          </p:cNvPr>
          <p:cNvCxnSpPr>
            <a:cxnSpLocks/>
          </p:cNvCxnSpPr>
          <p:nvPr/>
        </p:nvCxnSpPr>
        <p:spPr>
          <a:xfrm>
            <a:off x="10719941" y="3725562"/>
            <a:ext cx="9424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04B23B70-C131-4227-AFE8-23EBB424382F}"/>
              </a:ext>
            </a:extLst>
          </p:cNvPr>
          <p:cNvCxnSpPr>
            <a:cxnSpLocks/>
            <a:endCxn id="19" idx="4"/>
          </p:cNvCxnSpPr>
          <p:nvPr/>
        </p:nvCxnSpPr>
        <p:spPr>
          <a:xfrm flipV="1">
            <a:off x="11662375" y="3213492"/>
            <a:ext cx="0" cy="5120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14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3A751-0C7D-489E-82DC-C817D8ED8507}"/>
              </a:ext>
            </a:extLst>
          </p:cNvPr>
          <p:cNvSpPr>
            <a:spLocks noGrp="1"/>
          </p:cNvSpPr>
          <p:nvPr>
            <p:ph type="title"/>
          </p:nvPr>
        </p:nvSpPr>
        <p:spPr>
          <a:xfrm>
            <a:off x="1141413" y="501409"/>
            <a:ext cx="9905998" cy="1478570"/>
          </a:xfrm>
        </p:spPr>
        <p:txBody>
          <a:bodyPr>
            <a:normAutofit/>
          </a:bodyPr>
          <a:lstStyle/>
          <a:p>
            <a:r>
              <a:rPr lang="en-US" dirty="0"/>
              <a:t>SCSA ATAR Syllabus </a:t>
            </a:r>
            <a:br>
              <a:rPr lang="en-US" dirty="0"/>
            </a:br>
            <a:r>
              <a:rPr lang="en-US" sz="1200" dirty="0"/>
              <a:t>(last updated 23/5/19; </a:t>
            </a:r>
            <a:r>
              <a:rPr lang="en-US" sz="1200" dirty="0">
                <a:hlinkClick r:id="rId3"/>
              </a:rPr>
              <a:t>https://senior-secondary.scsa.wa.edu.au/syllabus-and-support-materials/science/physics</a:t>
            </a:r>
            <a:r>
              <a:rPr lang="en-US" sz="1200" dirty="0"/>
              <a:t>)</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F560A09-172C-4A4B-B5BB-98362C75C755}"/>
                  </a:ext>
                </a:extLst>
              </p:cNvPr>
              <p:cNvSpPr>
                <a:spLocks noGrp="1"/>
              </p:cNvSpPr>
              <p:nvPr>
                <p:ph idx="1"/>
              </p:nvPr>
            </p:nvSpPr>
            <p:spPr>
              <a:xfrm>
                <a:off x="217713" y="1712181"/>
                <a:ext cx="11854169" cy="4963886"/>
              </a:xfrm>
            </p:spPr>
            <p:txBody>
              <a:bodyPr wrap="square" numCol="2" spcCol="0" anchor="t">
                <a:noAutofit/>
              </a:bodyPr>
              <a:lstStyle/>
              <a:p>
                <a:pPr marL="0" indent="0">
                  <a:lnSpc>
                    <a:spcPct val="100000"/>
                  </a:lnSpc>
                  <a:buNone/>
                </a:pPr>
                <a:r>
                  <a:rPr lang="en-US" sz="800" u="sng" dirty="0"/>
                  <a:t>Science Understanding</a:t>
                </a:r>
              </a:p>
              <a:p>
                <a:pPr>
                  <a:lnSpc>
                    <a:spcPct val="100000"/>
                  </a:lnSpc>
                </a:pPr>
                <a:r>
                  <a:rPr lang="en-US" sz="700" dirty="0"/>
                  <a:t>electrostatically charged objects exert a force upon one another; the magnitude of this force can be calculated using Coulomb’s Law</a:t>
                </a:r>
              </a:p>
              <a:p>
                <a:pPr marL="0" indent="0">
                  <a:lnSpc>
                    <a:spcPct val="100000"/>
                  </a:lnSpc>
                  <a:buNone/>
                </a:pPr>
                <a:r>
                  <a:rPr lang="en-US" sz="700" i="1" dirty="0"/>
                  <a:t>This includes applying the relationship</a:t>
                </a:r>
              </a:p>
              <a:p>
                <a:pPr marL="0" indent="0">
                  <a:lnSpc>
                    <a:spcPct val="100000"/>
                  </a:lnSpc>
                  <a:buNone/>
                </a:pPr>
                <a:r>
                  <a:rPr lang="en-US" sz="700" b="0" dirty="0"/>
                  <a:t> </a:t>
                </a:r>
                <a14:m>
                  <m:oMath xmlns:m="http://schemas.openxmlformats.org/officeDocument/2006/math">
                    <m:r>
                      <a:rPr lang="en-US" sz="700" b="0" i="1" smtClean="0">
                        <a:latin typeface="Cambria Math" panose="02040503050406030204" pitchFamily="18" charset="0"/>
                      </a:rPr>
                      <m:t>𝐹</m:t>
                    </m:r>
                    <m:r>
                      <a:rPr lang="en-US" sz="700" b="0" i="1" smtClean="0">
                        <a:latin typeface="Cambria Math" panose="02040503050406030204" pitchFamily="18" charset="0"/>
                      </a:rPr>
                      <m:t>=</m:t>
                    </m:r>
                    <m:f>
                      <m:fPr>
                        <m:ctrlPr>
                          <a:rPr lang="en-US" sz="700" b="0" i="1" smtClean="0">
                            <a:latin typeface="Cambria Math" panose="02040503050406030204" pitchFamily="18" charset="0"/>
                          </a:rPr>
                        </m:ctrlPr>
                      </m:fPr>
                      <m:num>
                        <m:r>
                          <a:rPr lang="en-US" sz="700" b="0" i="1" smtClean="0">
                            <a:latin typeface="Cambria Math" panose="02040503050406030204" pitchFamily="18" charset="0"/>
                          </a:rPr>
                          <m:t>1</m:t>
                        </m:r>
                      </m:num>
                      <m:den>
                        <m:r>
                          <a:rPr lang="en-US" sz="700" b="0" i="1" smtClean="0">
                            <a:latin typeface="Cambria Math" panose="02040503050406030204" pitchFamily="18" charset="0"/>
                          </a:rPr>
                          <m:t>4</m:t>
                        </m:r>
                        <m:r>
                          <a:rPr lang="en-US" sz="700" b="0" i="1" smtClean="0">
                            <a:latin typeface="Cambria Math" panose="02040503050406030204" pitchFamily="18" charset="0"/>
                            <a:ea typeface="Cambria Math" panose="02040503050406030204" pitchFamily="18" charset="0"/>
                          </a:rPr>
                          <m:t>𝜋𝜀</m:t>
                        </m:r>
                        <m:r>
                          <a:rPr lang="en-US" sz="700" b="0" i="1" baseline="-25000" smtClean="0">
                            <a:latin typeface="Cambria Math" panose="02040503050406030204" pitchFamily="18" charset="0"/>
                            <a:ea typeface="Cambria Math" panose="02040503050406030204" pitchFamily="18" charset="0"/>
                          </a:rPr>
                          <m:t>0</m:t>
                        </m:r>
                      </m:den>
                    </m:f>
                    <m:f>
                      <m:fPr>
                        <m:ctrlPr>
                          <a:rPr lang="en-US" sz="700" b="0" i="1" smtClean="0">
                            <a:latin typeface="Cambria Math" panose="02040503050406030204" pitchFamily="18" charset="0"/>
                          </a:rPr>
                        </m:ctrlPr>
                      </m:fPr>
                      <m:num>
                        <m:r>
                          <a:rPr lang="en-US" sz="700" b="0" i="1" smtClean="0">
                            <a:latin typeface="Cambria Math" panose="02040503050406030204" pitchFamily="18" charset="0"/>
                          </a:rPr>
                          <m:t>𝑞</m:t>
                        </m:r>
                        <m:r>
                          <a:rPr lang="en-US" sz="700" b="0" i="1" baseline="-25000" smtClean="0">
                            <a:latin typeface="Cambria Math" panose="02040503050406030204" pitchFamily="18" charset="0"/>
                          </a:rPr>
                          <m:t>1</m:t>
                        </m:r>
                        <m:r>
                          <a:rPr lang="en-US" sz="700" b="0" i="1" smtClean="0">
                            <a:latin typeface="Cambria Math" panose="02040503050406030204" pitchFamily="18" charset="0"/>
                          </a:rPr>
                          <m:t>𝑞</m:t>
                        </m:r>
                        <m:r>
                          <a:rPr lang="en-US" sz="700" b="0" i="1" baseline="-25000" smtClean="0">
                            <a:latin typeface="Cambria Math" panose="02040503050406030204" pitchFamily="18" charset="0"/>
                          </a:rPr>
                          <m:t>2</m:t>
                        </m:r>
                      </m:num>
                      <m:den>
                        <m:r>
                          <a:rPr lang="en-US" sz="700" b="0" i="1" smtClean="0">
                            <a:latin typeface="Cambria Math" panose="02040503050406030204" pitchFamily="18" charset="0"/>
                          </a:rPr>
                          <m:t>𝑟</m:t>
                        </m:r>
                        <m:r>
                          <a:rPr lang="en-US" sz="700" b="0" i="1" baseline="30000" smtClean="0">
                            <a:latin typeface="Cambria Math" panose="02040503050406030204" pitchFamily="18" charset="0"/>
                          </a:rPr>
                          <m:t>2</m:t>
                        </m:r>
                      </m:den>
                    </m:f>
                  </m:oMath>
                </a14:m>
                <a:endParaRPr lang="en-US" sz="700" i="1" dirty="0"/>
              </a:p>
              <a:p>
                <a:pPr>
                  <a:lnSpc>
                    <a:spcPct val="100000"/>
                  </a:lnSpc>
                </a:pPr>
                <a:r>
                  <a:rPr lang="en-US" sz="700" dirty="0"/>
                  <a:t>point charges and charged objects produce an electric field in the space that surrounds them; field theory attributes the electrostatic force on a point charge or charged body to the presence of an electric field</a:t>
                </a:r>
              </a:p>
              <a:p>
                <a:pPr>
                  <a:lnSpc>
                    <a:spcPct val="100000"/>
                  </a:lnSpc>
                </a:pPr>
                <a:r>
                  <a:rPr lang="en-US" sz="700" dirty="0"/>
                  <a:t>a positively charged body placed in an electric field will experience a force in the direction of the field; the strength of the electric field is defined as the force per unit charge</a:t>
                </a:r>
              </a:p>
              <a:p>
                <a:pPr marL="0" indent="0">
                  <a:lnSpc>
                    <a:spcPct val="100000"/>
                  </a:lnSpc>
                  <a:buNone/>
                </a:pPr>
                <a:r>
                  <a:rPr lang="en-US" sz="700" i="1" dirty="0"/>
                  <a:t>This includes applying the relationship</a:t>
                </a:r>
              </a:p>
              <a:p>
                <a:pPr marL="0" indent="0">
                  <a:lnSpc>
                    <a:spcPct val="100000"/>
                  </a:lnSpc>
                  <a:buNone/>
                </a:pPr>
                <a:r>
                  <a:rPr lang="en-US" sz="700" b="0" dirty="0"/>
                  <a:t> </a:t>
                </a:r>
                <a14:m>
                  <m:oMath xmlns:m="http://schemas.openxmlformats.org/officeDocument/2006/math">
                    <m:r>
                      <a:rPr lang="en-US" sz="700" b="0" i="1" smtClean="0">
                        <a:latin typeface="Cambria Math" panose="02040503050406030204" pitchFamily="18" charset="0"/>
                      </a:rPr>
                      <m:t>𝐸</m:t>
                    </m:r>
                    <m:r>
                      <a:rPr lang="en-US" sz="700" b="0" i="1" smtClean="0">
                        <a:latin typeface="Cambria Math" panose="02040503050406030204" pitchFamily="18" charset="0"/>
                      </a:rPr>
                      <m:t>=</m:t>
                    </m:r>
                    <m:f>
                      <m:fPr>
                        <m:ctrlPr>
                          <a:rPr lang="en-US" sz="700" b="0" i="1" smtClean="0">
                            <a:latin typeface="Cambria Math" panose="02040503050406030204" pitchFamily="18" charset="0"/>
                          </a:rPr>
                        </m:ctrlPr>
                      </m:fPr>
                      <m:num>
                        <m:r>
                          <a:rPr lang="en-US" sz="700" b="0" i="1" smtClean="0">
                            <a:latin typeface="Cambria Math" panose="02040503050406030204" pitchFamily="18" charset="0"/>
                          </a:rPr>
                          <m:t>𝐹</m:t>
                        </m:r>
                      </m:num>
                      <m:den>
                        <m:r>
                          <a:rPr lang="en-US" sz="700" b="0" i="1" smtClean="0">
                            <a:latin typeface="Cambria Math" panose="02040503050406030204" pitchFamily="18" charset="0"/>
                          </a:rPr>
                          <m:t>𝑞</m:t>
                        </m:r>
                      </m:den>
                    </m:f>
                    <m:r>
                      <a:rPr lang="en-US" sz="700" b="0" i="1" smtClean="0">
                        <a:latin typeface="Cambria Math" panose="02040503050406030204" pitchFamily="18" charset="0"/>
                      </a:rPr>
                      <m:t>=</m:t>
                    </m:r>
                    <m:f>
                      <m:fPr>
                        <m:ctrlPr>
                          <a:rPr lang="en-US" sz="700" b="0" i="1" smtClean="0">
                            <a:latin typeface="Cambria Math" panose="02040503050406030204" pitchFamily="18" charset="0"/>
                          </a:rPr>
                        </m:ctrlPr>
                      </m:fPr>
                      <m:num>
                        <m:r>
                          <a:rPr lang="en-US" sz="700" b="0" i="1" smtClean="0">
                            <a:latin typeface="Cambria Math" panose="02040503050406030204" pitchFamily="18" charset="0"/>
                          </a:rPr>
                          <m:t>𝑉</m:t>
                        </m:r>
                      </m:num>
                      <m:den>
                        <m:r>
                          <a:rPr lang="en-US" sz="700" b="0" i="1" smtClean="0">
                            <a:latin typeface="Cambria Math" panose="02040503050406030204" pitchFamily="18" charset="0"/>
                          </a:rPr>
                          <m:t>𝑑</m:t>
                        </m:r>
                      </m:den>
                    </m:f>
                  </m:oMath>
                </a14:m>
                <a:endParaRPr lang="en-US" sz="700" i="1" dirty="0"/>
              </a:p>
              <a:p>
                <a:pPr>
                  <a:lnSpc>
                    <a:spcPct val="100000"/>
                  </a:lnSpc>
                </a:pPr>
                <a:r>
                  <a:rPr lang="en-US" sz="700" dirty="0"/>
                  <a:t>when a charged body moves or is moved from one point to another in an electric field and its potential energy changes, work is done on the charge by the field</a:t>
                </a:r>
              </a:p>
              <a:p>
                <a:pPr marL="0" indent="0">
                  <a:lnSpc>
                    <a:spcPct val="100000"/>
                  </a:lnSpc>
                  <a:buNone/>
                </a:pPr>
                <a:r>
                  <a:rPr lang="en-US" sz="700" i="1" dirty="0"/>
                  <a:t>This includes applying the relationship</a:t>
                </a:r>
              </a:p>
              <a:p>
                <a:pPr marL="0" indent="0">
                  <a:lnSpc>
                    <a:spcPct val="100000"/>
                  </a:lnSpc>
                  <a:buNone/>
                </a:pPr>
                <a:r>
                  <a:rPr lang="en-US" sz="700" b="0" dirty="0"/>
                  <a:t> </a:t>
                </a:r>
                <a14:m>
                  <m:oMath xmlns:m="http://schemas.openxmlformats.org/officeDocument/2006/math">
                    <m:r>
                      <a:rPr lang="en-US" sz="700" b="0" i="1" smtClean="0">
                        <a:latin typeface="Cambria Math" panose="02040503050406030204" pitchFamily="18" charset="0"/>
                      </a:rPr>
                      <m:t>𝑉</m:t>
                    </m:r>
                    <m:r>
                      <a:rPr lang="en-US" sz="700" b="0" i="1" smtClean="0">
                        <a:latin typeface="Cambria Math" panose="02040503050406030204" pitchFamily="18" charset="0"/>
                      </a:rPr>
                      <m:t>=</m:t>
                    </m:r>
                    <m:f>
                      <m:fPr>
                        <m:ctrlPr>
                          <a:rPr lang="en-US" sz="700" b="0" i="1" smtClean="0">
                            <a:latin typeface="Cambria Math" panose="02040503050406030204" pitchFamily="18" charset="0"/>
                          </a:rPr>
                        </m:ctrlPr>
                      </m:fPr>
                      <m:num>
                        <m:r>
                          <a:rPr lang="en-US" sz="700" b="0" i="1" smtClean="0">
                            <a:latin typeface="Cambria Math" panose="02040503050406030204" pitchFamily="18" charset="0"/>
                          </a:rPr>
                          <m:t>𝑊</m:t>
                        </m:r>
                      </m:num>
                      <m:den>
                        <m:r>
                          <a:rPr lang="en-US" sz="700" b="0" i="1" smtClean="0">
                            <a:latin typeface="Cambria Math" panose="02040503050406030204" pitchFamily="18" charset="0"/>
                          </a:rPr>
                          <m:t>𝑞</m:t>
                        </m:r>
                      </m:den>
                    </m:f>
                  </m:oMath>
                </a14:m>
                <a:endParaRPr lang="en-US" sz="700" i="1" dirty="0"/>
              </a:p>
              <a:p>
                <a:pPr>
                  <a:lnSpc>
                    <a:spcPct val="100000"/>
                  </a:lnSpc>
                </a:pPr>
                <a:r>
                  <a:rPr lang="en-US" sz="700" dirty="0"/>
                  <a:t>the direction of conventional current is that in which the flow of positive charges takes place, while the electron flow is in the opposite direction</a:t>
                </a:r>
              </a:p>
              <a:p>
                <a:pPr>
                  <a:lnSpc>
                    <a:spcPct val="100000"/>
                  </a:lnSpc>
                </a:pPr>
                <a:r>
                  <a:rPr lang="en-US" sz="700" dirty="0"/>
                  <a:t>current-carrying wires are surrounded by magnetic fields; these fields are </a:t>
                </a:r>
                <a:r>
                  <a:rPr lang="en-US" sz="700" dirty="0" err="1"/>
                  <a:t>utilised</a:t>
                </a:r>
                <a:r>
                  <a:rPr lang="en-US" sz="700" dirty="0"/>
                  <a:t> in solenoids and electromagnets</a:t>
                </a:r>
              </a:p>
              <a:p>
                <a:pPr>
                  <a:lnSpc>
                    <a:spcPct val="100000"/>
                  </a:lnSpc>
                </a:pPr>
                <a:r>
                  <a:rPr lang="en-US" sz="700" dirty="0"/>
                  <a:t>the strength of the magnetic field produced by a current is a measure of the magnetic flux density</a:t>
                </a:r>
              </a:p>
              <a:p>
                <a:pPr marL="0" indent="0">
                  <a:lnSpc>
                    <a:spcPct val="100000"/>
                  </a:lnSpc>
                  <a:buNone/>
                </a:pPr>
                <a:r>
                  <a:rPr lang="en-US" sz="700" i="1" dirty="0"/>
                  <a:t>This includes applying the relationship</a:t>
                </a:r>
              </a:p>
              <a:p>
                <a:pPr marL="0" indent="0">
                  <a:lnSpc>
                    <a:spcPct val="100000"/>
                  </a:lnSpc>
                  <a:buNone/>
                </a:pPr>
                <a:r>
                  <a:rPr lang="en-US" sz="700" b="0" dirty="0"/>
                  <a:t> </a:t>
                </a:r>
                <a14:m>
                  <m:oMath xmlns:m="http://schemas.openxmlformats.org/officeDocument/2006/math">
                    <m:r>
                      <a:rPr lang="en-US" sz="700" b="0" i="1" smtClean="0">
                        <a:latin typeface="Cambria Math" panose="02040503050406030204" pitchFamily="18" charset="0"/>
                      </a:rPr>
                      <m:t>𝐵</m:t>
                    </m:r>
                    <m:r>
                      <a:rPr lang="en-US" sz="700" b="0" i="1" smtClean="0">
                        <a:latin typeface="Cambria Math" panose="02040503050406030204" pitchFamily="18" charset="0"/>
                      </a:rPr>
                      <m:t>=</m:t>
                    </m:r>
                    <m:f>
                      <m:fPr>
                        <m:ctrlPr>
                          <a:rPr lang="en-US" sz="700" b="0" i="1" smtClean="0">
                            <a:latin typeface="Cambria Math" panose="02040503050406030204" pitchFamily="18" charset="0"/>
                          </a:rPr>
                        </m:ctrlPr>
                      </m:fPr>
                      <m:num>
                        <m:r>
                          <a:rPr lang="en-US" sz="700" b="0" i="1" smtClean="0">
                            <a:latin typeface="Cambria Math" panose="02040503050406030204" pitchFamily="18" charset="0"/>
                            <a:ea typeface="Cambria Math" panose="02040503050406030204" pitchFamily="18" charset="0"/>
                          </a:rPr>
                          <m:t>𝜇</m:t>
                        </m:r>
                        <m:r>
                          <a:rPr lang="en-US" sz="700" b="0" i="1" baseline="-25000" smtClean="0">
                            <a:latin typeface="Cambria Math" panose="02040503050406030204" pitchFamily="18" charset="0"/>
                            <a:ea typeface="Cambria Math" panose="02040503050406030204" pitchFamily="18" charset="0"/>
                          </a:rPr>
                          <m:t>0</m:t>
                        </m:r>
                      </m:num>
                      <m:den>
                        <m:r>
                          <a:rPr lang="en-US" sz="700" b="0" i="1" smtClean="0">
                            <a:latin typeface="Cambria Math" panose="02040503050406030204" pitchFamily="18" charset="0"/>
                          </a:rPr>
                          <m:t>2</m:t>
                        </m:r>
                        <m:r>
                          <a:rPr lang="en-US" sz="700" b="0" i="1" smtClean="0">
                            <a:latin typeface="Cambria Math" panose="02040503050406030204" pitchFamily="18" charset="0"/>
                            <a:ea typeface="Cambria Math" panose="02040503050406030204" pitchFamily="18" charset="0"/>
                          </a:rPr>
                          <m:t>𝜋</m:t>
                        </m:r>
                      </m:den>
                    </m:f>
                    <m:f>
                      <m:fPr>
                        <m:ctrlPr>
                          <a:rPr lang="en-US" sz="700" b="0" i="1" smtClean="0">
                            <a:latin typeface="Cambria Math" panose="02040503050406030204" pitchFamily="18" charset="0"/>
                          </a:rPr>
                        </m:ctrlPr>
                      </m:fPr>
                      <m:num>
                        <m:r>
                          <a:rPr lang="en-US" sz="700" b="0" i="1" smtClean="0">
                            <a:latin typeface="Cambria Math" panose="02040503050406030204" pitchFamily="18" charset="0"/>
                          </a:rPr>
                          <m:t>𝐼</m:t>
                        </m:r>
                      </m:num>
                      <m:den>
                        <m:r>
                          <a:rPr lang="en-US" sz="700" b="0" i="1" smtClean="0">
                            <a:latin typeface="Cambria Math" panose="02040503050406030204" pitchFamily="18" charset="0"/>
                          </a:rPr>
                          <m:t>𝑟</m:t>
                        </m:r>
                      </m:den>
                    </m:f>
                  </m:oMath>
                </a14:m>
                <a:endParaRPr lang="en-US" sz="700" i="1" dirty="0"/>
              </a:p>
              <a:p>
                <a:pPr>
                  <a:lnSpc>
                    <a:spcPct val="100000"/>
                  </a:lnSpc>
                </a:pPr>
                <a:r>
                  <a:rPr lang="en-US" sz="700" dirty="0"/>
                  <a:t>magnets, magnetic materials, moving charges and current-carrying wires experience a force in a magnetic field when they cut flux lines; this force is </a:t>
                </a:r>
                <a:r>
                  <a:rPr lang="en-US" sz="700" dirty="0" err="1"/>
                  <a:t>utilised</a:t>
                </a:r>
                <a:r>
                  <a:rPr lang="en-US" sz="700" dirty="0"/>
                  <a:t> in DC electric motors and particle accelerators</a:t>
                </a:r>
              </a:p>
              <a:p>
                <a:pPr marL="0" indent="0">
                  <a:lnSpc>
                    <a:spcPct val="100000"/>
                  </a:lnSpc>
                  <a:buNone/>
                </a:pPr>
                <a:r>
                  <a:rPr lang="en-US" sz="700" i="1" dirty="0"/>
                  <a:t>This includes applying the relationships</a:t>
                </a:r>
              </a:p>
              <a:p>
                <a:pPr marL="0" indent="0">
                  <a:lnSpc>
                    <a:spcPct val="100000"/>
                  </a:lnSpc>
                  <a:buNone/>
                </a:pPr>
                <a14:m>
                  <m:oMath xmlns:m="http://schemas.openxmlformats.org/officeDocument/2006/math">
                    <m:r>
                      <a:rPr lang="en-US" sz="700" b="0" i="1" smtClean="0">
                        <a:latin typeface="Cambria Math" panose="02040503050406030204" pitchFamily="18" charset="0"/>
                      </a:rPr>
                      <m:t>𝐹</m:t>
                    </m:r>
                    <m:r>
                      <a:rPr lang="en-US" sz="700" b="0" i="1" smtClean="0">
                        <a:latin typeface="Cambria Math" panose="02040503050406030204" pitchFamily="18" charset="0"/>
                      </a:rPr>
                      <m:t>=</m:t>
                    </m:r>
                    <m:r>
                      <a:rPr lang="en-US" sz="700" b="0" i="1" smtClean="0">
                        <a:latin typeface="Cambria Math" panose="02040503050406030204" pitchFamily="18" charset="0"/>
                      </a:rPr>
                      <m:t>𝑞𝑣𝐵</m:t>
                    </m:r>
                    <m:r>
                      <a:rPr lang="en-US" sz="700" b="0" i="1" smtClean="0">
                        <a:latin typeface="Cambria Math" panose="02040503050406030204" pitchFamily="18" charset="0"/>
                      </a:rPr>
                      <m:t> </m:t>
                    </m:r>
                    <m:r>
                      <a:rPr lang="en-US" sz="700" b="0" i="1" smtClean="0">
                        <a:latin typeface="Cambria Math" panose="02040503050406030204" pitchFamily="18" charset="0"/>
                      </a:rPr>
                      <m:t>𝑤h𝑒𝑟𝑒</m:t>
                    </m:r>
                    <m:r>
                      <a:rPr lang="en-US" sz="700" b="0" i="1" smtClean="0">
                        <a:latin typeface="Cambria Math" panose="02040503050406030204" pitchFamily="18" charset="0"/>
                      </a:rPr>
                      <m:t> </m:t>
                    </m:r>
                    <m:r>
                      <a:rPr lang="en-US" sz="700" b="0" i="1" smtClean="0">
                        <a:latin typeface="Cambria Math" panose="02040503050406030204" pitchFamily="18" charset="0"/>
                      </a:rPr>
                      <m:t>𝑣</m:t>
                    </m:r>
                    <m:r>
                      <a:rPr lang="en-US" sz="700" b="0" i="1" smtClean="0">
                        <a:latin typeface="Cambria Math" panose="02040503050406030204" pitchFamily="18" charset="0"/>
                        <a:ea typeface="Cambria Math" panose="02040503050406030204" pitchFamily="18" charset="0"/>
                      </a:rPr>
                      <m:t>⊥</m:t>
                    </m:r>
                    <m:r>
                      <a:rPr lang="en-US" sz="700" b="0" i="1" smtClean="0">
                        <a:latin typeface="Cambria Math" panose="02040503050406030204" pitchFamily="18" charset="0"/>
                        <a:ea typeface="Cambria Math" panose="02040503050406030204" pitchFamily="18" charset="0"/>
                      </a:rPr>
                      <m:t>𝐵</m:t>
                    </m:r>
                    <m:r>
                      <a:rPr lang="en-US" sz="700" b="0" i="1" smtClean="0">
                        <a:latin typeface="Cambria Math" panose="02040503050406030204" pitchFamily="18" charset="0"/>
                        <a:ea typeface="Cambria Math" panose="02040503050406030204" pitchFamily="18" charset="0"/>
                      </a:rPr>
                      <m:t>,</m:t>
                    </m:r>
                  </m:oMath>
                </a14:m>
                <a:r>
                  <a:rPr lang="en-US" sz="700" b="0" i="1" dirty="0">
                    <a:latin typeface="Cambria Math" panose="02040503050406030204" pitchFamily="18" charset="0"/>
                    <a:ea typeface="Cambria Math" panose="02040503050406030204" pitchFamily="18" charset="0"/>
                  </a:rPr>
                  <a:t>  </a:t>
                </a:r>
                <a14:m>
                  <m:oMath xmlns:m="http://schemas.openxmlformats.org/officeDocument/2006/math">
                    <m:r>
                      <a:rPr lang="en-US" sz="700" b="0" i="1" smtClean="0">
                        <a:latin typeface="Cambria Math" panose="02040503050406030204" pitchFamily="18" charset="0"/>
                        <a:ea typeface="Cambria Math" panose="02040503050406030204" pitchFamily="18" charset="0"/>
                      </a:rPr>
                      <m:t>𝐹</m:t>
                    </m:r>
                    <m:r>
                      <a:rPr lang="en-US" sz="700" b="0" i="1" smtClean="0">
                        <a:latin typeface="Cambria Math" panose="02040503050406030204" pitchFamily="18" charset="0"/>
                        <a:ea typeface="Cambria Math" panose="02040503050406030204" pitchFamily="18" charset="0"/>
                      </a:rPr>
                      <m:t>=</m:t>
                    </m:r>
                    <m:r>
                      <a:rPr lang="en-US" sz="700" b="0" i="1" smtClean="0">
                        <a:latin typeface="Cambria Math" panose="02040503050406030204" pitchFamily="18" charset="0"/>
                        <a:ea typeface="Cambria Math" panose="02040503050406030204" pitchFamily="18" charset="0"/>
                      </a:rPr>
                      <m:t>𝐼𝑙𝐵</m:t>
                    </m:r>
                    <m:r>
                      <a:rPr lang="en-US" sz="700" b="0" i="1" smtClean="0">
                        <a:latin typeface="Cambria Math" panose="02040503050406030204" pitchFamily="18" charset="0"/>
                        <a:ea typeface="Cambria Math" panose="02040503050406030204" pitchFamily="18" charset="0"/>
                      </a:rPr>
                      <m:t> </m:t>
                    </m:r>
                    <m:r>
                      <a:rPr lang="en-US" sz="700" b="0" i="1" smtClean="0">
                        <a:latin typeface="Cambria Math" panose="02040503050406030204" pitchFamily="18" charset="0"/>
                        <a:ea typeface="Cambria Math" panose="02040503050406030204" pitchFamily="18" charset="0"/>
                      </a:rPr>
                      <m:t>𝑤h𝑒𝑟𝑒</m:t>
                    </m:r>
                    <m:r>
                      <a:rPr lang="en-US" sz="700" b="0" i="1" smtClean="0">
                        <a:latin typeface="Cambria Math" panose="02040503050406030204" pitchFamily="18" charset="0"/>
                        <a:ea typeface="Cambria Math" panose="02040503050406030204" pitchFamily="18" charset="0"/>
                      </a:rPr>
                      <m:t> </m:t>
                    </m:r>
                    <m:r>
                      <a:rPr lang="en-US" sz="700" b="0" i="1" smtClean="0">
                        <a:latin typeface="Cambria Math" panose="02040503050406030204" pitchFamily="18" charset="0"/>
                        <a:ea typeface="Cambria Math" panose="02040503050406030204" pitchFamily="18" charset="0"/>
                      </a:rPr>
                      <m:t>𝑙</m:t>
                    </m:r>
                    <m:r>
                      <a:rPr lang="en-US" sz="700" b="0" i="1" smtClean="0">
                        <a:latin typeface="Cambria Math" panose="02040503050406030204" pitchFamily="18" charset="0"/>
                        <a:ea typeface="Cambria Math" panose="02040503050406030204" pitchFamily="18" charset="0"/>
                      </a:rPr>
                      <m:t>⊥</m:t>
                    </m:r>
                    <m:r>
                      <a:rPr lang="en-US" sz="700" b="0" i="1" smtClean="0">
                        <a:latin typeface="Cambria Math" panose="02040503050406030204" pitchFamily="18" charset="0"/>
                        <a:ea typeface="Cambria Math" panose="02040503050406030204" pitchFamily="18" charset="0"/>
                      </a:rPr>
                      <m:t>𝐵</m:t>
                    </m:r>
                  </m:oMath>
                </a14:m>
                <a:endParaRPr lang="en-US" sz="700" i="1" dirty="0"/>
              </a:p>
              <a:p>
                <a:pPr>
                  <a:lnSpc>
                    <a:spcPct val="100000"/>
                  </a:lnSpc>
                </a:pPr>
                <a:r>
                  <a:rPr lang="en-US" sz="700" dirty="0"/>
                  <a:t>the force due to a current in a magnetic field in a DC electric motor produces a torque on the coil in the motor</a:t>
                </a:r>
              </a:p>
              <a:p>
                <a:pPr marL="0" indent="0">
                  <a:lnSpc>
                    <a:spcPct val="100000"/>
                  </a:lnSpc>
                  <a:buNone/>
                </a:pPr>
                <a:r>
                  <a:rPr lang="en-US" sz="700" i="1" dirty="0"/>
                  <a:t>This includes applying the relationship</a:t>
                </a:r>
              </a:p>
              <a:p>
                <a:pPr marL="0" indent="0">
                  <a:lnSpc>
                    <a:spcPct val="100000"/>
                  </a:lnSpc>
                  <a:buNone/>
                </a:pPr>
                <a:r>
                  <a:rPr lang="en-US" sz="700" dirty="0">
                    <a:ea typeface="Cambria Math" panose="02040503050406030204" pitchFamily="18" charset="0"/>
                  </a:rPr>
                  <a:t> </a:t>
                </a:r>
                <a14:m>
                  <m:oMath xmlns:m="http://schemas.openxmlformats.org/officeDocument/2006/math">
                    <m:r>
                      <a:rPr lang="en-US" sz="700" i="1" smtClean="0">
                        <a:latin typeface="Cambria Math" panose="02040503050406030204" pitchFamily="18" charset="0"/>
                        <a:ea typeface="Cambria Math" panose="02040503050406030204" pitchFamily="18" charset="0"/>
                      </a:rPr>
                      <m:t>𝜏</m:t>
                    </m:r>
                    <m:r>
                      <a:rPr lang="en-US" sz="700" b="0" i="1" smtClean="0">
                        <a:latin typeface="Cambria Math" panose="02040503050406030204" pitchFamily="18" charset="0"/>
                        <a:ea typeface="Cambria Math" panose="02040503050406030204" pitchFamily="18" charset="0"/>
                      </a:rPr>
                      <m:t>=</m:t>
                    </m:r>
                    <m:r>
                      <a:rPr lang="en-US" sz="700" b="0" i="1" smtClean="0">
                        <a:latin typeface="Cambria Math" panose="02040503050406030204" pitchFamily="18" charset="0"/>
                        <a:ea typeface="Cambria Math" panose="02040503050406030204" pitchFamily="18" charset="0"/>
                      </a:rPr>
                      <m:t>𝑟</m:t>
                    </m:r>
                    <m:r>
                      <a:rPr lang="en-US" sz="700" b="0" i="1" baseline="-25000" smtClean="0">
                        <a:latin typeface="Cambria Math" panose="02040503050406030204" pitchFamily="18" charset="0"/>
                        <a:ea typeface="Cambria Math" panose="02040503050406030204" pitchFamily="18" charset="0"/>
                      </a:rPr>
                      <m:t>⊥</m:t>
                    </m:r>
                    <m:r>
                      <a:rPr lang="en-US" sz="700" b="0" i="1" smtClean="0">
                        <a:latin typeface="Cambria Math" panose="02040503050406030204" pitchFamily="18" charset="0"/>
                        <a:ea typeface="Cambria Math" panose="02040503050406030204" pitchFamily="18" charset="0"/>
                      </a:rPr>
                      <m:t>𝐹</m:t>
                    </m:r>
                  </m:oMath>
                </a14:m>
                <a:endParaRPr lang="en-US" sz="700" i="1" dirty="0"/>
              </a:p>
              <a:p>
                <a:pPr>
                  <a:lnSpc>
                    <a:spcPct val="100000"/>
                  </a:lnSpc>
                </a:pPr>
                <a:r>
                  <a:rPr lang="en-US" sz="700" dirty="0"/>
                  <a:t>an induced emf is produced by the relative motion of a straight conductor in a magnetic field when the conductor cuts flux lines</a:t>
                </a:r>
              </a:p>
              <a:p>
                <a:pPr marL="0" indent="0">
                  <a:lnSpc>
                    <a:spcPct val="100000"/>
                  </a:lnSpc>
                  <a:buNone/>
                </a:pPr>
                <a:r>
                  <a:rPr lang="en-US" sz="700" i="1" dirty="0"/>
                  <a:t>This includes applying the relationship</a:t>
                </a:r>
              </a:p>
              <a:p>
                <a:pPr marL="0" indent="0">
                  <a:lnSpc>
                    <a:spcPct val="100000"/>
                  </a:lnSpc>
                  <a:buNone/>
                </a:pPr>
                <a:r>
                  <a:rPr lang="en-US" sz="700" b="0" dirty="0"/>
                  <a:t> </a:t>
                </a:r>
                <a14:m>
                  <m:oMath xmlns:m="http://schemas.openxmlformats.org/officeDocument/2006/math">
                    <m:r>
                      <a:rPr lang="en-US" sz="700" b="0" i="1" smtClean="0">
                        <a:latin typeface="Cambria Math" panose="02040503050406030204" pitchFamily="18" charset="0"/>
                      </a:rPr>
                      <m:t>𝑖𝑛𝑑𝑢𝑐𝑒𝑑</m:t>
                    </m:r>
                    <m:r>
                      <a:rPr lang="en-US" sz="700" b="0" i="1" smtClean="0">
                        <a:latin typeface="Cambria Math" panose="02040503050406030204" pitchFamily="18" charset="0"/>
                      </a:rPr>
                      <m:t> </m:t>
                    </m:r>
                    <m:r>
                      <a:rPr lang="en-US" sz="700" b="0" i="1" smtClean="0">
                        <a:latin typeface="Cambria Math" panose="02040503050406030204" pitchFamily="18" charset="0"/>
                      </a:rPr>
                      <m:t>𝑒𝑚𝑓</m:t>
                    </m:r>
                    <m:r>
                      <a:rPr lang="en-US" sz="700" b="0" i="1" smtClean="0">
                        <a:latin typeface="Cambria Math" panose="02040503050406030204" pitchFamily="18" charset="0"/>
                      </a:rPr>
                      <m:t>=</m:t>
                    </m:r>
                    <m:r>
                      <a:rPr lang="en-US" sz="700" b="0" i="1" smtClean="0">
                        <a:latin typeface="Cambria Math" panose="02040503050406030204" pitchFamily="18" charset="0"/>
                      </a:rPr>
                      <m:t>𝑙𝑣𝐵</m:t>
                    </m:r>
                    <m:r>
                      <a:rPr lang="en-US" sz="700" b="0" i="1" smtClean="0">
                        <a:latin typeface="Cambria Math" panose="02040503050406030204" pitchFamily="18" charset="0"/>
                      </a:rPr>
                      <m:t> </m:t>
                    </m:r>
                    <m:r>
                      <a:rPr lang="en-US" sz="700" b="0" i="1" smtClean="0">
                        <a:latin typeface="Cambria Math" panose="02040503050406030204" pitchFamily="18" charset="0"/>
                      </a:rPr>
                      <m:t>𝑤h𝑒𝑟𝑒</m:t>
                    </m:r>
                    <m:r>
                      <a:rPr lang="en-US" sz="700" b="0" i="1" smtClean="0">
                        <a:latin typeface="Cambria Math" panose="02040503050406030204" pitchFamily="18" charset="0"/>
                      </a:rPr>
                      <m:t> </m:t>
                    </m:r>
                    <m:r>
                      <a:rPr lang="en-US" sz="700" b="0" i="1" smtClean="0">
                        <a:latin typeface="Cambria Math" panose="02040503050406030204" pitchFamily="18" charset="0"/>
                      </a:rPr>
                      <m:t>𝑣</m:t>
                    </m:r>
                    <m:r>
                      <a:rPr lang="en-US" sz="700" b="0" i="1" smtClean="0">
                        <a:latin typeface="Cambria Math" panose="02040503050406030204" pitchFamily="18" charset="0"/>
                        <a:ea typeface="Cambria Math" panose="02040503050406030204" pitchFamily="18" charset="0"/>
                      </a:rPr>
                      <m:t>⊥</m:t>
                    </m:r>
                    <m:r>
                      <a:rPr lang="en-US" sz="700" b="0" i="1" smtClean="0">
                        <a:latin typeface="Cambria Math" panose="02040503050406030204" pitchFamily="18" charset="0"/>
                      </a:rPr>
                      <m:t>𝐵</m:t>
                    </m:r>
                  </m:oMath>
                </a14:m>
                <a:endParaRPr lang="en-US" sz="700" i="1" dirty="0"/>
              </a:p>
              <a:p>
                <a:pPr>
                  <a:lnSpc>
                    <a:spcPct val="100000"/>
                  </a:lnSpc>
                </a:pPr>
                <a:r>
                  <a:rPr lang="en-US" sz="700" dirty="0"/>
                  <a:t>magnetic flux is defined in terms of magnetic flux density and area</a:t>
                </a:r>
              </a:p>
              <a:p>
                <a:pPr marL="0" indent="0">
                  <a:lnSpc>
                    <a:spcPct val="100000"/>
                  </a:lnSpc>
                  <a:buNone/>
                </a:pPr>
                <a:r>
                  <a:rPr lang="en-US" sz="700" i="1" dirty="0"/>
                  <a:t>This includes applying the relationship</a:t>
                </a:r>
              </a:p>
              <a:p>
                <a:pPr marL="0" indent="0">
                  <a:lnSpc>
                    <a:spcPct val="100000"/>
                  </a:lnSpc>
                  <a:buNone/>
                </a:pPr>
                <a:r>
                  <a:rPr lang="en-US" sz="700" dirty="0">
                    <a:ea typeface="Cambria Math" panose="02040503050406030204" pitchFamily="18" charset="0"/>
                  </a:rPr>
                  <a:t> </a:t>
                </a:r>
                <a14:m>
                  <m:oMath xmlns:m="http://schemas.openxmlformats.org/officeDocument/2006/math">
                    <m:r>
                      <a:rPr lang="en-US" sz="700" i="1" smtClean="0">
                        <a:latin typeface="Cambria Math" panose="02040503050406030204" pitchFamily="18" charset="0"/>
                        <a:ea typeface="Cambria Math" panose="02040503050406030204" pitchFamily="18" charset="0"/>
                      </a:rPr>
                      <m:t>𝜙</m:t>
                    </m:r>
                    <m:r>
                      <a:rPr lang="en-US" sz="700" b="0" i="1" smtClean="0">
                        <a:latin typeface="Cambria Math" panose="02040503050406030204" pitchFamily="18" charset="0"/>
                        <a:ea typeface="Cambria Math" panose="02040503050406030204" pitchFamily="18" charset="0"/>
                      </a:rPr>
                      <m:t>=</m:t>
                    </m:r>
                    <m:r>
                      <a:rPr lang="en-US" sz="700" b="0" i="1" smtClean="0">
                        <a:latin typeface="Cambria Math" panose="02040503050406030204" pitchFamily="18" charset="0"/>
                        <a:ea typeface="Cambria Math" panose="02040503050406030204" pitchFamily="18" charset="0"/>
                      </a:rPr>
                      <m:t>𝐵𝐴</m:t>
                    </m:r>
                    <m:r>
                      <a:rPr lang="en-US" sz="700" b="0" i="1" baseline="-25000" smtClean="0">
                        <a:latin typeface="Cambria Math" panose="02040503050406030204" pitchFamily="18" charset="0"/>
                        <a:ea typeface="Cambria Math" panose="02040503050406030204" pitchFamily="18" charset="0"/>
                      </a:rPr>
                      <m:t>⊥</m:t>
                    </m:r>
                  </m:oMath>
                </a14:m>
                <a:endParaRPr lang="en-US" sz="700" i="1" baseline="-25000" dirty="0"/>
              </a:p>
              <a:p>
                <a:pPr>
                  <a:lnSpc>
                    <a:spcPct val="100000"/>
                  </a:lnSpc>
                </a:pPr>
                <a:r>
                  <a:rPr lang="en-US" sz="700" dirty="0"/>
                  <a:t>a changing magnetic flux induces a potential difference; this process of electromagnetic induction is used in step-up and step-down transformers, DC and AC generators</a:t>
                </a:r>
              </a:p>
              <a:p>
                <a:pPr marL="0" indent="0">
                  <a:lnSpc>
                    <a:spcPct val="100000"/>
                  </a:lnSpc>
                  <a:buNone/>
                </a:pPr>
                <a:r>
                  <a:rPr lang="en-US" sz="700" i="1" dirty="0"/>
                  <a:t>This includes applying the relationships</a:t>
                </a:r>
              </a:p>
              <a:p>
                <a:pPr marL="0" indent="0">
                  <a:lnSpc>
                    <a:spcPct val="100000"/>
                  </a:lnSpc>
                  <a:buNone/>
                </a:pPr>
                <a:r>
                  <a:rPr lang="en-US" sz="700" b="0" dirty="0"/>
                  <a:t> </a:t>
                </a:r>
                <a14:m>
                  <m:oMath xmlns:m="http://schemas.openxmlformats.org/officeDocument/2006/math">
                    <m:r>
                      <a:rPr lang="en-US" sz="700" b="0" i="1" smtClean="0">
                        <a:latin typeface="Cambria Math" panose="02040503050406030204" pitchFamily="18" charset="0"/>
                      </a:rPr>
                      <m:t>𝑖𝑛𝑑𝑢𝑐𝑒𝑑</m:t>
                    </m:r>
                    <m:r>
                      <a:rPr lang="en-US" sz="700" b="0" i="1" smtClean="0">
                        <a:latin typeface="Cambria Math" panose="02040503050406030204" pitchFamily="18" charset="0"/>
                      </a:rPr>
                      <m:t> </m:t>
                    </m:r>
                    <m:r>
                      <a:rPr lang="en-US" sz="700" b="0" i="1" smtClean="0">
                        <a:latin typeface="Cambria Math" panose="02040503050406030204" pitchFamily="18" charset="0"/>
                      </a:rPr>
                      <m:t>𝑒𝑚𝑓</m:t>
                    </m:r>
                    <m:r>
                      <a:rPr lang="en-US" sz="700" b="0" i="1" smtClean="0">
                        <a:latin typeface="Cambria Math" panose="02040503050406030204" pitchFamily="18" charset="0"/>
                      </a:rPr>
                      <m:t>=−</m:t>
                    </m:r>
                    <m:r>
                      <a:rPr lang="en-US" sz="700" b="0" i="1" smtClean="0">
                        <a:latin typeface="Cambria Math" panose="02040503050406030204" pitchFamily="18" charset="0"/>
                      </a:rPr>
                      <m:t>𝑁</m:t>
                    </m:r>
                    <m:f>
                      <m:fPr>
                        <m:ctrlPr>
                          <a:rPr lang="en-US" sz="700" b="0" i="1" smtClean="0">
                            <a:latin typeface="Cambria Math" panose="02040503050406030204" pitchFamily="18" charset="0"/>
                          </a:rPr>
                        </m:ctrlPr>
                      </m:fPr>
                      <m:num>
                        <m:d>
                          <m:dPr>
                            <m:ctrlPr>
                              <a:rPr lang="en-US" sz="700" b="0" i="1" smtClean="0">
                                <a:latin typeface="Cambria Math" panose="02040503050406030204" pitchFamily="18" charset="0"/>
                                <a:ea typeface="Cambria Math" panose="02040503050406030204" pitchFamily="18" charset="0"/>
                              </a:rPr>
                            </m:ctrlPr>
                          </m:dPr>
                          <m:e>
                            <m:r>
                              <m:rPr>
                                <m:sty m:val="p"/>
                              </m:rPr>
                              <a:rPr lang="el-GR" sz="700" b="0" i="0" smtClean="0">
                                <a:latin typeface="Cambria Math" panose="02040503050406030204" pitchFamily="18" charset="0"/>
                                <a:ea typeface="Cambria Math" panose="02040503050406030204" pitchFamily="18" charset="0"/>
                              </a:rPr>
                              <m:t>Φ</m:t>
                            </m:r>
                            <m:r>
                              <a:rPr lang="en-US" sz="700" b="0" i="1" baseline="-25000" smtClean="0">
                                <a:latin typeface="Cambria Math" panose="02040503050406030204" pitchFamily="18" charset="0"/>
                                <a:ea typeface="Cambria Math" panose="02040503050406030204" pitchFamily="18" charset="0"/>
                              </a:rPr>
                              <m:t>2</m:t>
                            </m:r>
                            <m:r>
                              <a:rPr lang="en-US" sz="700" b="0" i="1" smtClean="0">
                                <a:latin typeface="Cambria Math" panose="02040503050406030204" pitchFamily="18" charset="0"/>
                                <a:ea typeface="Cambria Math" panose="02040503050406030204" pitchFamily="18" charset="0"/>
                              </a:rPr>
                              <m:t>−</m:t>
                            </m:r>
                            <m:r>
                              <m:rPr>
                                <m:sty m:val="p"/>
                              </m:rPr>
                              <a:rPr lang="el-GR" sz="700" i="0">
                                <a:latin typeface="Cambria Math" panose="02040503050406030204" pitchFamily="18" charset="0"/>
                                <a:ea typeface="Cambria Math" panose="02040503050406030204" pitchFamily="18" charset="0"/>
                              </a:rPr>
                              <m:t>Φ</m:t>
                            </m:r>
                            <m:r>
                              <a:rPr lang="en-US" sz="700" b="0" i="1" baseline="-25000" smtClean="0">
                                <a:latin typeface="Cambria Math" panose="02040503050406030204" pitchFamily="18" charset="0"/>
                                <a:ea typeface="Cambria Math" panose="02040503050406030204" pitchFamily="18" charset="0"/>
                              </a:rPr>
                              <m:t>1</m:t>
                            </m:r>
                          </m:e>
                        </m:d>
                      </m:num>
                      <m:den>
                        <m:r>
                          <a:rPr lang="en-US" sz="700" b="0" i="1" smtClean="0">
                            <a:latin typeface="Cambria Math" panose="02040503050406030204" pitchFamily="18" charset="0"/>
                          </a:rPr>
                          <m:t>𝑡</m:t>
                        </m:r>
                      </m:den>
                    </m:f>
                    <m:r>
                      <a:rPr lang="en-US" sz="700" b="0" i="1" smtClean="0">
                        <a:latin typeface="Cambria Math" panose="02040503050406030204" pitchFamily="18" charset="0"/>
                      </a:rPr>
                      <m:t>=−</m:t>
                    </m:r>
                    <m:r>
                      <a:rPr lang="en-US" sz="700" b="0" i="1" smtClean="0">
                        <a:latin typeface="Cambria Math" panose="02040503050406030204" pitchFamily="18" charset="0"/>
                      </a:rPr>
                      <m:t>𝑁</m:t>
                    </m:r>
                    <m:f>
                      <m:fPr>
                        <m:ctrlPr>
                          <a:rPr lang="en-US" sz="700" b="0" i="1" smtClean="0">
                            <a:latin typeface="Cambria Math" panose="02040503050406030204" pitchFamily="18" charset="0"/>
                          </a:rPr>
                        </m:ctrlPr>
                      </m:fPr>
                      <m:num>
                        <m:r>
                          <m:rPr>
                            <m:sty m:val="p"/>
                          </m:rPr>
                          <a:rPr lang="el-GR" sz="700" b="0" i="1" smtClean="0">
                            <a:latin typeface="Cambria Math" panose="02040503050406030204" pitchFamily="18" charset="0"/>
                            <a:ea typeface="Cambria Math" panose="02040503050406030204" pitchFamily="18" charset="0"/>
                          </a:rPr>
                          <m:t>Δ</m:t>
                        </m:r>
                        <m:r>
                          <a:rPr lang="el-GR" sz="700" b="0" i="1" smtClean="0">
                            <a:latin typeface="Cambria Math" panose="02040503050406030204" pitchFamily="18" charset="0"/>
                            <a:ea typeface="Cambria Math" panose="02040503050406030204" pitchFamily="18" charset="0"/>
                          </a:rPr>
                          <m:t>𝜙</m:t>
                        </m:r>
                      </m:num>
                      <m:den>
                        <m:r>
                          <a:rPr lang="en-US" sz="700" b="0" i="1" smtClean="0">
                            <a:latin typeface="Cambria Math" panose="02040503050406030204" pitchFamily="18" charset="0"/>
                          </a:rPr>
                          <m:t>𝑡</m:t>
                        </m:r>
                      </m:den>
                    </m:f>
                    <m:r>
                      <a:rPr lang="en-US" sz="700" b="0" i="1" smtClean="0">
                        <a:latin typeface="Cambria Math" panose="02040503050406030204" pitchFamily="18" charset="0"/>
                      </a:rPr>
                      <m:t>=−</m:t>
                    </m:r>
                    <m:r>
                      <a:rPr lang="en-US" sz="700" b="0" i="1" smtClean="0">
                        <a:latin typeface="Cambria Math" panose="02040503050406030204" pitchFamily="18" charset="0"/>
                      </a:rPr>
                      <m:t>𝑁</m:t>
                    </m:r>
                    <m:f>
                      <m:fPr>
                        <m:ctrlPr>
                          <a:rPr lang="en-US" sz="700" b="0" i="1" smtClean="0">
                            <a:latin typeface="Cambria Math" panose="02040503050406030204" pitchFamily="18" charset="0"/>
                          </a:rPr>
                        </m:ctrlPr>
                      </m:fPr>
                      <m:num>
                        <m:r>
                          <m:rPr>
                            <m:sty m:val="p"/>
                          </m:rPr>
                          <a:rPr lang="el-GR" sz="700" b="0" i="1" smtClean="0">
                            <a:latin typeface="Cambria Math" panose="02040503050406030204" pitchFamily="18" charset="0"/>
                            <a:ea typeface="Cambria Math" panose="02040503050406030204" pitchFamily="18" charset="0"/>
                          </a:rPr>
                          <m:t>Δ</m:t>
                        </m:r>
                        <m:r>
                          <a:rPr lang="en-US" sz="700" b="0" i="1" smtClean="0">
                            <a:latin typeface="Cambria Math" panose="02040503050406030204" pitchFamily="18" charset="0"/>
                            <a:ea typeface="Cambria Math" panose="02040503050406030204" pitchFamily="18" charset="0"/>
                          </a:rPr>
                          <m:t>(</m:t>
                        </m:r>
                        <m:r>
                          <a:rPr lang="en-US" sz="700" b="0" i="1" smtClean="0">
                            <a:latin typeface="Cambria Math" panose="02040503050406030204" pitchFamily="18" charset="0"/>
                            <a:ea typeface="Cambria Math" panose="02040503050406030204" pitchFamily="18" charset="0"/>
                          </a:rPr>
                          <m:t>𝐵𝐴</m:t>
                        </m:r>
                        <m:r>
                          <a:rPr lang="en-US" sz="700" b="0" i="1" baseline="-25000" smtClean="0">
                            <a:latin typeface="Cambria Math" panose="02040503050406030204" pitchFamily="18" charset="0"/>
                            <a:ea typeface="Cambria Math" panose="02040503050406030204" pitchFamily="18" charset="0"/>
                          </a:rPr>
                          <m:t>⊥</m:t>
                        </m:r>
                        <m:r>
                          <a:rPr lang="en-US" sz="700" b="0" i="1" smtClean="0">
                            <a:latin typeface="Cambria Math" panose="02040503050406030204" pitchFamily="18" charset="0"/>
                            <a:ea typeface="Cambria Math" panose="02040503050406030204" pitchFamily="18" charset="0"/>
                          </a:rPr>
                          <m:t>)</m:t>
                        </m:r>
                      </m:num>
                      <m:den>
                        <m:r>
                          <a:rPr lang="en-US" sz="700" b="0" i="1" smtClean="0">
                            <a:latin typeface="Cambria Math" panose="02040503050406030204" pitchFamily="18" charset="0"/>
                          </a:rPr>
                          <m:t>𝑡</m:t>
                        </m:r>
                      </m:den>
                    </m:f>
                  </m:oMath>
                </a14:m>
                <a:endParaRPr lang="en-US" sz="700" i="1" dirty="0"/>
              </a:p>
              <a:p>
                <a:pPr marL="0" indent="0">
                  <a:lnSpc>
                    <a:spcPct val="100000"/>
                  </a:lnSpc>
                  <a:buNone/>
                </a:pPr>
                <a14:m>
                  <m:oMath xmlns:m="http://schemas.openxmlformats.org/officeDocument/2006/math">
                    <m:r>
                      <a:rPr lang="en-US" sz="700" b="0" i="1" smtClean="0">
                        <a:latin typeface="Cambria Math" panose="02040503050406030204" pitchFamily="18" charset="0"/>
                      </a:rPr>
                      <m:t>𝐴𝐶</m:t>
                    </m:r>
                    <m:r>
                      <a:rPr lang="en-US" sz="700" b="0" i="1" smtClean="0">
                        <a:latin typeface="Cambria Math" panose="02040503050406030204" pitchFamily="18" charset="0"/>
                      </a:rPr>
                      <m:t> </m:t>
                    </m:r>
                    <m:r>
                      <a:rPr lang="en-US" sz="700" b="0" i="1" smtClean="0">
                        <a:latin typeface="Cambria Math" panose="02040503050406030204" pitchFamily="18" charset="0"/>
                      </a:rPr>
                      <m:t>𝑔𝑒𝑛𝑒𝑟𝑎𝑡𝑜𝑟</m:t>
                    </m:r>
                    <m:r>
                      <a:rPr lang="en-US" sz="700" b="0" i="1" smtClean="0">
                        <a:latin typeface="Cambria Math" panose="02040503050406030204" pitchFamily="18" charset="0"/>
                      </a:rPr>
                      <m:t> </m:t>
                    </m:r>
                    <m:r>
                      <a:rPr lang="en-US" sz="700" b="0" i="1" smtClean="0">
                        <a:latin typeface="Cambria Math" panose="02040503050406030204" pitchFamily="18" charset="0"/>
                      </a:rPr>
                      <m:t>𝑒𝑚𝑓𝑚𝑎𝑥</m:t>
                    </m:r>
                    <m:r>
                      <a:rPr lang="en-US" sz="700" b="0" i="1" smtClean="0">
                        <a:latin typeface="Cambria Math" panose="02040503050406030204" pitchFamily="18" charset="0"/>
                      </a:rPr>
                      <m:t>=2</m:t>
                    </m:r>
                    <m:r>
                      <a:rPr lang="en-US" sz="700" b="0" i="1" smtClean="0">
                        <a:latin typeface="Cambria Math" panose="02040503050406030204" pitchFamily="18" charset="0"/>
                      </a:rPr>
                      <m:t>𝑁𝑙𝑣𝐵</m:t>
                    </m:r>
                    <m:r>
                      <a:rPr lang="en-US" sz="700" b="0" i="1" smtClean="0">
                        <a:latin typeface="Cambria Math" panose="02040503050406030204" pitchFamily="18" charset="0"/>
                      </a:rPr>
                      <m:t>=2</m:t>
                    </m:r>
                    <m:r>
                      <a:rPr lang="en-US" sz="700" b="0" i="1" smtClean="0">
                        <a:latin typeface="Cambria Math" panose="02040503050406030204" pitchFamily="18" charset="0"/>
                        <a:ea typeface="Cambria Math" panose="02040503050406030204" pitchFamily="18" charset="0"/>
                      </a:rPr>
                      <m:t>𝜋</m:t>
                    </m:r>
                    <m:r>
                      <a:rPr lang="en-US" sz="700" b="0" i="1" smtClean="0">
                        <a:latin typeface="Cambria Math" panose="02040503050406030204" pitchFamily="18" charset="0"/>
                        <a:ea typeface="Cambria Math" panose="02040503050406030204" pitchFamily="18" charset="0"/>
                      </a:rPr>
                      <m:t>𝑁𝐵𝐴</m:t>
                    </m:r>
                    <m:r>
                      <a:rPr lang="en-US" sz="700" b="0" i="1" baseline="-25000" smtClean="0">
                        <a:latin typeface="Cambria Math" panose="02040503050406030204" pitchFamily="18" charset="0"/>
                        <a:ea typeface="Cambria Math" panose="02040503050406030204" pitchFamily="18" charset="0"/>
                      </a:rPr>
                      <m:t>⊥</m:t>
                    </m:r>
                    <m:r>
                      <a:rPr lang="en-US" sz="700" b="0" i="1" smtClean="0">
                        <a:latin typeface="Cambria Math" panose="02040503050406030204" pitchFamily="18" charset="0"/>
                        <a:ea typeface="Cambria Math" panose="02040503050406030204" pitchFamily="18" charset="0"/>
                      </a:rPr>
                      <m:t>𝑓</m:t>
                    </m:r>
                    <m:r>
                      <a:rPr lang="en-US" sz="700" b="0" i="1" smtClean="0">
                        <a:latin typeface="Cambria Math" panose="02040503050406030204" pitchFamily="18" charset="0"/>
                        <a:ea typeface="Cambria Math" panose="02040503050406030204" pitchFamily="18" charset="0"/>
                      </a:rPr>
                      <m:t>,   </m:t>
                    </m:r>
                    <m:r>
                      <a:rPr lang="en-US" sz="700" b="0" i="1" smtClean="0">
                        <a:latin typeface="Cambria Math" panose="02040503050406030204" pitchFamily="18" charset="0"/>
                        <a:ea typeface="Cambria Math" panose="02040503050406030204" pitchFamily="18" charset="0"/>
                      </a:rPr>
                      <m:t>𝑒𝑚𝑓𝑟𝑚𝑠</m:t>
                    </m:r>
                    <m:r>
                      <a:rPr lang="en-US" sz="700" b="0" i="1" smtClean="0">
                        <a:latin typeface="Cambria Math" panose="02040503050406030204" pitchFamily="18" charset="0"/>
                        <a:ea typeface="Cambria Math" panose="02040503050406030204" pitchFamily="18" charset="0"/>
                      </a:rPr>
                      <m:t>=</m:t>
                    </m:r>
                    <m:f>
                      <m:fPr>
                        <m:ctrlPr>
                          <a:rPr lang="en-US" sz="700" b="0" i="1" smtClean="0">
                            <a:latin typeface="Cambria Math" panose="02040503050406030204" pitchFamily="18" charset="0"/>
                            <a:ea typeface="Cambria Math" panose="02040503050406030204" pitchFamily="18" charset="0"/>
                          </a:rPr>
                        </m:ctrlPr>
                      </m:fPr>
                      <m:num>
                        <m:r>
                          <a:rPr lang="en-US" sz="700" b="0" i="1" smtClean="0">
                            <a:latin typeface="Cambria Math" panose="02040503050406030204" pitchFamily="18" charset="0"/>
                            <a:ea typeface="Cambria Math" panose="02040503050406030204" pitchFamily="18" charset="0"/>
                          </a:rPr>
                          <m:t>𝑒𝑚𝑓</m:t>
                        </m:r>
                        <m:r>
                          <a:rPr lang="en-US" sz="700" b="0" i="1" baseline="-25000" smtClean="0">
                            <a:latin typeface="Cambria Math" panose="02040503050406030204" pitchFamily="18" charset="0"/>
                            <a:ea typeface="Cambria Math" panose="02040503050406030204" pitchFamily="18" charset="0"/>
                          </a:rPr>
                          <m:t>𝑚𝑎𝑥</m:t>
                        </m:r>
                      </m:num>
                      <m:den>
                        <m:rad>
                          <m:radPr>
                            <m:degHide m:val="on"/>
                            <m:ctrlPr>
                              <a:rPr lang="en-US" sz="700" b="0" i="1" smtClean="0">
                                <a:latin typeface="Cambria Math" panose="02040503050406030204" pitchFamily="18" charset="0"/>
                                <a:ea typeface="Cambria Math" panose="02040503050406030204" pitchFamily="18" charset="0"/>
                              </a:rPr>
                            </m:ctrlPr>
                          </m:radPr>
                          <m:deg/>
                          <m:e>
                            <m:r>
                              <a:rPr lang="en-US" sz="700" b="0" i="1" smtClean="0">
                                <a:latin typeface="Cambria Math" panose="02040503050406030204" pitchFamily="18" charset="0"/>
                                <a:ea typeface="Cambria Math" panose="02040503050406030204" pitchFamily="18" charset="0"/>
                              </a:rPr>
                              <m:t>2</m:t>
                            </m:r>
                          </m:e>
                        </m:rad>
                      </m:den>
                    </m:f>
                  </m:oMath>
                </a14:m>
                <a:r>
                  <a:rPr lang="en-US" sz="700" i="1" dirty="0"/>
                  <a:t> </a:t>
                </a:r>
              </a:p>
              <a:p>
                <a:pPr marL="0" indent="0">
                  <a:lnSpc>
                    <a:spcPct val="100000"/>
                  </a:lnSpc>
                  <a:buNone/>
                </a:pPr>
                <a:r>
                  <a:rPr lang="en-US" sz="700" dirty="0"/>
                  <a:t> </a:t>
                </a:r>
                <a14:m>
                  <m:oMath xmlns:m="http://schemas.openxmlformats.org/officeDocument/2006/math">
                    <m:f>
                      <m:fPr>
                        <m:ctrlPr>
                          <a:rPr lang="en-US" sz="700" i="1" smtClean="0">
                            <a:latin typeface="Cambria Math" panose="02040503050406030204" pitchFamily="18" charset="0"/>
                          </a:rPr>
                        </m:ctrlPr>
                      </m:fPr>
                      <m:num>
                        <m:r>
                          <a:rPr lang="en-US" sz="700" b="0" i="1" smtClean="0">
                            <a:latin typeface="Cambria Math" panose="02040503050406030204" pitchFamily="18" charset="0"/>
                          </a:rPr>
                          <m:t>𝑉</m:t>
                        </m:r>
                        <m:r>
                          <a:rPr lang="en-US" sz="700" b="0" i="1" baseline="-25000" smtClean="0">
                            <a:latin typeface="Cambria Math" panose="02040503050406030204" pitchFamily="18" charset="0"/>
                          </a:rPr>
                          <m:t>𝑝</m:t>
                        </m:r>
                      </m:num>
                      <m:den>
                        <m:r>
                          <a:rPr lang="en-US" sz="700" b="0" i="1" smtClean="0">
                            <a:latin typeface="Cambria Math" panose="02040503050406030204" pitchFamily="18" charset="0"/>
                          </a:rPr>
                          <m:t>𝑉</m:t>
                        </m:r>
                        <m:r>
                          <a:rPr lang="en-US" sz="700" b="0" i="1" baseline="-25000" smtClean="0">
                            <a:latin typeface="Cambria Math" panose="02040503050406030204" pitchFamily="18" charset="0"/>
                          </a:rPr>
                          <m:t>𝑠</m:t>
                        </m:r>
                      </m:den>
                    </m:f>
                    <m:r>
                      <a:rPr lang="en-US" sz="700" b="0" i="1" smtClean="0">
                        <a:latin typeface="Cambria Math" panose="02040503050406030204" pitchFamily="18" charset="0"/>
                      </a:rPr>
                      <m:t>=</m:t>
                    </m:r>
                    <m:f>
                      <m:fPr>
                        <m:ctrlPr>
                          <a:rPr lang="en-US" sz="700" b="0" i="1" smtClean="0">
                            <a:latin typeface="Cambria Math" panose="02040503050406030204" pitchFamily="18" charset="0"/>
                          </a:rPr>
                        </m:ctrlPr>
                      </m:fPr>
                      <m:num>
                        <m:r>
                          <a:rPr lang="en-US" sz="700" b="0" i="1" smtClean="0">
                            <a:latin typeface="Cambria Math" panose="02040503050406030204" pitchFamily="18" charset="0"/>
                          </a:rPr>
                          <m:t>𝑁</m:t>
                        </m:r>
                        <m:r>
                          <a:rPr lang="en-US" sz="700" b="0" i="1" baseline="-25000" smtClean="0">
                            <a:latin typeface="Cambria Math" panose="02040503050406030204" pitchFamily="18" charset="0"/>
                          </a:rPr>
                          <m:t>𝑝</m:t>
                        </m:r>
                      </m:num>
                      <m:den>
                        <m:r>
                          <a:rPr lang="en-US" sz="700" b="0" i="1" smtClean="0">
                            <a:latin typeface="Cambria Math" panose="02040503050406030204" pitchFamily="18" charset="0"/>
                          </a:rPr>
                          <m:t>𝑁</m:t>
                        </m:r>
                        <m:r>
                          <a:rPr lang="en-US" sz="700" b="0" i="1" baseline="-25000" smtClean="0">
                            <a:latin typeface="Cambria Math" panose="02040503050406030204" pitchFamily="18" charset="0"/>
                          </a:rPr>
                          <m:t>𝑠</m:t>
                        </m:r>
                      </m:den>
                    </m:f>
                  </m:oMath>
                </a14:m>
                <a:endParaRPr lang="en-US" sz="700" i="1" dirty="0"/>
              </a:p>
              <a:p>
                <a:pPr marL="0" indent="0">
                  <a:lnSpc>
                    <a:spcPct val="100000"/>
                  </a:lnSpc>
                  <a:buNone/>
                </a:pPr>
                <a:r>
                  <a:rPr lang="en-US" sz="700" i="1" dirty="0"/>
                  <a:t> </a:t>
                </a:r>
                <a14:m>
                  <m:oMath xmlns:m="http://schemas.openxmlformats.org/officeDocument/2006/math">
                    <m:r>
                      <a:rPr lang="en-US" sz="700" b="0" i="1" smtClean="0">
                        <a:latin typeface="Cambria Math" panose="02040503050406030204" pitchFamily="18" charset="0"/>
                      </a:rPr>
                      <m:t>𝑃</m:t>
                    </m:r>
                    <m:r>
                      <a:rPr lang="en-US" sz="700" b="0" i="1" smtClean="0">
                        <a:latin typeface="Cambria Math" panose="02040503050406030204" pitchFamily="18" charset="0"/>
                      </a:rPr>
                      <m:t>=</m:t>
                    </m:r>
                    <m:r>
                      <a:rPr lang="en-US" sz="700" b="0" i="1" smtClean="0">
                        <a:latin typeface="Cambria Math" panose="02040503050406030204" pitchFamily="18" charset="0"/>
                      </a:rPr>
                      <m:t>𝑉𝐼</m:t>
                    </m:r>
                    <m:r>
                      <a:rPr lang="en-US" sz="700" b="0" i="1" smtClean="0">
                        <a:latin typeface="Cambria Math" panose="02040503050406030204" pitchFamily="18" charset="0"/>
                      </a:rPr>
                      <m:t>=</m:t>
                    </m:r>
                    <m:r>
                      <a:rPr lang="en-US" sz="700" b="0" i="1" smtClean="0">
                        <a:latin typeface="Cambria Math" panose="02040503050406030204" pitchFamily="18" charset="0"/>
                      </a:rPr>
                      <m:t>𝐼</m:t>
                    </m:r>
                    <m:r>
                      <a:rPr lang="en-US" sz="700" b="0" i="1" baseline="30000" smtClean="0">
                        <a:latin typeface="Cambria Math" panose="02040503050406030204" pitchFamily="18" charset="0"/>
                      </a:rPr>
                      <m:t>2</m:t>
                    </m:r>
                    <m:r>
                      <a:rPr lang="en-US" sz="700" b="0" i="1" smtClean="0">
                        <a:latin typeface="Cambria Math" panose="02040503050406030204" pitchFamily="18" charset="0"/>
                      </a:rPr>
                      <m:t>𝑅</m:t>
                    </m:r>
                    <m:r>
                      <a:rPr lang="en-US" sz="700" b="0" i="1" smtClean="0">
                        <a:latin typeface="Cambria Math" panose="02040503050406030204" pitchFamily="18" charset="0"/>
                      </a:rPr>
                      <m:t>=</m:t>
                    </m:r>
                    <m:f>
                      <m:fPr>
                        <m:ctrlPr>
                          <a:rPr lang="en-US" sz="700" b="0" i="1" smtClean="0">
                            <a:latin typeface="Cambria Math" panose="02040503050406030204" pitchFamily="18" charset="0"/>
                          </a:rPr>
                        </m:ctrlPr>
                      </m:fPr>
                      <m:num>
                        <m:r>
                          <a:rPr lang="en-US" sz="700" b="0" i="1" smtClean="0">
                            <a:latin typeface="Cambria Math" panose="02040503050406030204" pitchFamily="18" charset="0"/>
                          </a:rPr>
                          <m:t>𝑉</m:t>
                        </m:r>
                        <m:r>
                          <a:rPr lang="en-US" sz="700" b="0" i="1" baseline="30000" smtClean="0">
                            <a:latin typeface="Cambria Math" panose="02040503050406030204" pitchFamily="18" charset="0"/>
                          </a:rPr>
                          <m:t>2</m:t>
                        </m:r>
                      </m:num>
                      <m:den>
                        <m:r>
                          <a:rPr lang="en-US" sz="700" b="0" i="1" smtClean="0">
                            <a:latin typeface="Cambria Math" panose="02040503050406030204" pitchFamily="18" charset="0"/>
                          </a:rPr>
                          <m:t>𝑅</m:t>
                        </m:r>
                      </m:den>
                    </m:f>
                  </m:oMath>
                </a14:m>
                <a:endParaRPr lang="en-US" sz="700" i="1" dirty="0"/>
              </a:p>
              <a:p>
                <a:pPr>
                  <a:lnSpc>
                    <a:spcPct val="100000"/>
                  </a:lnSpc>
                </a:pPr>
                <a:r>
                  <a:rPr lang="en-US" sz="700" dirty="0"/>
                  <a:t>conservation of energy, expressed as Lenz’s Law of electromagnetic induction, is used to determine the direction of induced current</a:t>
                </a:r>
              </a:p>
              <a:p>
                <a:pPr marL="0" indent="0">
                  <a:lnSpc>
                    <a:spcPct val="100000"/>
                  </a:lnSpc>
                  <a:buNone/>
                </a:pPr>
                <a:r>
                  <a:rPr lang="en-US" sz="800" u="sng" dirty="0"/>
                  <a:t>Science as a Human Endeavour</a:t>
                </a:r>
              </a:p>
              <a:p>
                <a:pPr marL="0" indent="0">
                  <a:lnSpc>
                    <a:spcPct val="100000"/>
                  </a:lnSpc>
                  <a:buNone/>
                </a:pPr>
                <a:r>
                  <a:rPr lang="en-AU" sz="700" dirty="0"/>
                  <a:t>Electromagnetism is utilised in a range of technological applications, including:</a:t>
                </a:r>
              </a:p>
              <a:p>
                <a:pPr marL="0" lvl="0" indent="0">
                  <a:lnSpc>
                    <a:spcPct val="100000"/>
                  </a:lnSpc>
                  <a:buNone/>
                </a:pPr>
                <a:r>
                  <a:rPr lang="en-AU" sz="700" dirty="0"/>
                  <a:t>DC electric motor with commutator, and back emf; AC and DC generators; transformers; regenerative braking; induction hotplates; large scale AC power distribution systems</a:t>
                </a:r>
                <a:endParaRPr lang="en-US" sz="700" dirty="0"/>
              </a:p>
            </p:txBody>
          </p:sp>
        </mc:Choice>
        <mc:Fallback xmlns="">
          <p:sp>
            <p:nvSpPr>
              <p:cNvPr id="3" name="Content Placeholder 2">
                <a:extLst>
                  <a:ext uri="{FF2B5EF4-FFF2-40B4-BE49-F238E27FC236}">
                    <a16:creationId xmlns:a16="http://schemas.microsoft.com/office/drawing/2014/main" id="{6F560A09-172C-4A4B-B5BB-98362C75C755}"/>
                  </a:ext>
                </a:extLst>
              </p:cNvPr>
              <p:cNvSpPr>
                <a:spLocks noGrp="1" noRot="1" noChangeAspect="1" noMove="1" noResize="1" noEditPoints="1" noAdjustHandles="1" noChangeArrowheads="1" noChangeShapeType="1" noTextEdit="1"/>
              </p:cNvSpPr>
              <p:nvPr>
                <p:ph idx="1"/>
              </p:nvPr>
            </p:nvSpPr>
            <p:spPr>
              <a:xfrm>
                <a:off x="217713" y="1712181"/>
                <a:ext cx="11854169" cy="4963886"/>
              </a:xfrm>
              <a:blipFill>
                <a:blip r:embed="rId4"/>
                <a:stretch>
                  <a:fillRect b="-1597"/>
                </a:stretch>
              </a:blipFill>
            </p:spPr>
            <p:txBody>
              <a:bodyPr/>
              <a:lstStyle/>
              <a:p>
                <a:r>
                  <a:rPr lang="en-AU">
                    <a:noFill/>
                  </a:rPr>
                  <a:t> </a:t>
                </a:r>
              </a:p>
            </p:txBody>
          </p:sp>
        </mc:Fallback>
      </mc:AlternateContent>
    </p:spTree>
    <p:extLst>
      <p:ext uri="{BB962C8B-B14F-4D97-AF65-F5344CB8AC3E}">
        <p14:creationId xmlns:p14="http://schemas.microsoft.com/office/powerpoint/2010/main" val="1433220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701A84F4-4E1E-4CC8-8BF7-C9B98937AF36}"/>
                  </a:ext>
                </a:extLst>
              </p:cNvPr>
              <p:cNvSpPr>
                <a:spLocks noGrp="1"/>
              </p:cNvSpPr>
              <p:nvPr>
                <p:ph type="title"/>
              </p:nvPr>
            </p:nvSpPr>
            <p:spPr/>
            <p:txBody>
              <a:bodyPr/>
              <a:lstStyle/>
              <a:p>
                <a:r>
                  <a:rPr lang="en-US" dirty="0"/>
                  <a:t>Sidebar – Derivation of </a:t>
                </a:r>
                <a14:m>
                  <m:oMath xmlns:m="http://schemas.openxmlformats.org/officeDocument/2006/math">
                    <m:r>
                      <a:rPr lang="en-US" i="1" dirty="0" smtClean="0">
                        <a:latin typeface="Cambria Math" panose="02040503050406030204" pitchFamily="18" charset="0"/>
                      </a:rPr>
                      <m:t>𝐸</m:t>
                    </m:r>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𝑉</m:t>
                        </m:r>
                      </m:num>
                      <m:den>
                        <m:r>
                          <a:rPr lang="en-US" b="0" i="1" dirty="0" smtClean="0">
                            <a:latin typeface="Cambria Math" panose="02040503050406030204" pitchFamily="18" charset="0"/>
                          </a:rPr>
                          <m:t>𝑑</m:t>
                        </m:r>
                      </m:den>
                    </m:f>
                  </m:oMath>
                </a14:m>
                <a:endParaRPr lang="en-AU" dirty="0"/>
              </a:p>
            </p:txBody>
          </p:sp>
        </mc:Choice>
        <mc:Fallback xmlns="">
          <p:sp>
            <p:nvSpPr>
              <p:cNvPr id="2" name="Title 1">
                <a:extLst>
                  <a:ext uri="{FF2B5EF4-FFF2-40B4-BE49-F238E27FC236}">
                    <a16:creationId xmlns:a16="http://schemas.microsoft.com/office/drawing/2014/main" id="{701A84F4-4E1E-4CC8-8BF7-C9B98937AF36}"/>
                  </a:ext>
                </a:extLst>
              </p:cNvPr>
              <p:cNvSpPr>
                <a:spLocks noGrp="1" noRot="1" noChangeAspect="1" noMove="1" noResize="1" noEditPoints="1" noAdjustHandles="1" noChangeArrowheads="1" noChangeShapeType="1" noTextEdit="1"/>
              </p:cNvSpPr>
              <p:nvPr>
                <p:ph type="title"/>
              </p:nvPr>
            </p:nvSpPr>
            <p:spPr>
              <a:blipFill>
                <a:blip r:embed="rId2"/>
                <a:stretch>
                  <a:fillRect l="-184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634B100-27C0-4416-8C2A-ED1FFB9035E2}"/>
                  </a:ext>
                </a:extLst>
              </p:cNvPr>
              <p:cNvSpPr>
                <a:spLocks noGrp="1"/>
              </p:cNvSpPr>
              <p:nvPr>
                <p:ph idx="1"/>
              </p:nvPr>
            </p:nvSpPr>
            <p:spPr/>
            <p:txBody>
              <a:bodyPr/>
              <a:lstStyle/>
              <a:p>
                <a:r>
                  <a:rPr lang="en-US" dirty="0"/>
                  <a:t>A charged object is accelerated between 2 plates a distance d</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𝐹𝑠</m:t>
                      </m:r>
                      <m:r>
                        <a:rPr lang="en-US" b="0" i="1" smtClean="0">
                          <a:latin typeface="Cambria Math" panose="02040503050406030204" pitchFamily="18" charset="0"/>
                        </a:rPr>
                        <m:t>=</m:t>
                      </m:r>
                      <m:r>
                        <a:rPr lang="en-US" b="0" i="1" smtClean="0">
                          <a:latin typeface="Cambria Math" panose="02040503050406030204" pitchFamily="18" charset="0"/>
                        </a:rPr>
                        <m:t>𝐹𝑑</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𝐸𝑞</m:t>
                      </m:r>
                      <m:r>
                        <a:rPr lang="en-US" b="0" i="1" smtClean="0">
                          <a:latin typeface="Cambria Math" panose="02040503050406030204" pitchFamily="18" charset="0"/>
                        </a:rPr>
                        <m:t> </m:t>
                      </m:r>
                      <m:r>
                        <a:rPr lang="en-US" b="0" i="1" smtClean="0">
                          <a:latin typeface="Cambria Math" panose="02040503050406030204" pitchFamily="18" charset="0"/>
                        </a:rPr>
                        <m:t>𝑠𝑜</m:t>
                      </m:r>
                      <m:r>
                        <a:rPr lang="en-US" b="0" i="1" smtClean="0">
                          <a:latin typeface="Cambria Math" panose="02040503050406030204" pitchFamily="18" charset="0"/>
                        </a:rPr>
                        <m:t> </m:t>
                      </m:r>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𝐸𝑞𝑑</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𝑉𝑞</m:t>
                      </m:r>
                      <m:r>
                        <a:rPr lang="en-US" b="0" i="0" smtClean="0">
                          <a:latin typeface="Cambria Math" panose="02040503050406030204" pitchFamily="18" charset="0"/>
                        </a:rPr>
                        <m:t> </m:t>
                      </m:r>
                      <m:r>
                        <m:rPr>
                          <m:sty m:val="p"/>
                        </m:rPr>
                        <a:rPr lang="en-US" b="0" i="0" smtClean="0">
                          <a:latin typeface="Cambria Math" panose="02040503050406030204" pitchFamily="18" charset="0"/>
                        </a:rPr>
                        <m:t>so</m:t>
                      </m:r>
                      <m:r>
                        <a:rPr lang="en-US" b="0" i="0" smtClean="0">
                          <a:latin typeface="Cambria Math" panose="02040503050406030204" pitchFamily="18" charset="0"/>
                        </a:rPr>
                        <m:t> </m:t>
                      </m:r>
                      <m:r>
                        <m:rPr>
                          <m:sty m:val="p"/>
                        </m:rPr>
                        <a:rPr lang="en-US" b="0" i="0" smtClean="0">
                          <a:latin typeface="Cambria Math" panose="02040503050406030204" pitchFamily="18" charset="0"/>
                        </a:rPr>
                        <m:t>Vq</m:t>
                      </m:r>
                      <m:r>
                        <a:rPr lang="en-US" b="0" i="0" smtClean="0">
                          <a:latin typeface="Cambria Math" panose="02040503050406030204" pitchFamily="18" charset="0"/>
                        </a:rPr>
                        <m:t>=</m:t>
                      </m:r>
                      <m:r>
                        <m:rPr>
                          <m:sty m:val="p"/>
                        </m:rPr>
                        <a:rPr lang="en-US" b="0" i="0" smtClean="0">
                          <a:latin typeface="Cambria Math" panose="02040503050406030204" pitchFamily="18" charset="0"/>
                        </a:rPr>
                        <m:t>Eqd</m:t>
                      </m:r>
                    </m:oMath>
                  </m:oMathPara>
                </a14:m>
                <a:endParaRPr lang="en-US" b="0" i="0"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V</m:t>
                      </m:r>
                      <m:r>
                        <a:rPr lang="en-US" b="0" i="0" smtClean="0">
                          <a:latin typeface="Cambria Math" panose="02040503050406030204" pitchFamily="18" charset="0"/>
                        </a:rPr>
                        <m:t>=</m:t>
                      </m:r>
                      <m:r>
                        <m:rPr>
                          <m:sty m:val="p"/>
                        </m:rPr>
                        <a:rPr lang="en-US" b="0" i="0" smtClean="0">
                          <a:latin typeface="Cambria Math" panose="02040503050406030204" pitchFamily="18" charset="0"/>
                        </a:rPr>
                        <m:t>Ed</m:t>
                      </m:r>
                    </m:oMath>
                  </m:oMathPara>
                </a14:m>
                <a:endParaRPr lang="en-AU" dirty="0"/>
              </a:p>
            </p:txBody>
          </p:sp>
        </mc:Choice>
        <mc:Fallback xmlns="">
          <p:sp>
            <p:nvSpPr>
              <p:cNvPr id="3" name="Content Placeholder 2">
                <a:extLst>
                  <a:ext uri="{FF2B5EF4-FFF2-40B4-BE49-F238E27FC236}">
                    <a16:creationId xmlns:a16="http://schemas.microsoft.com/office/drawing/2014/main" id="{3634B100-27C0-4416-8C2A-ED1FFB9035E2}"/>
                  </a:ext>
                </a:extLst>
              </p:cNvPr>
              <p:cNvSpPr>
                <a:spLocks noGrp="1" noRot="1" noChangeAspect="1" noMove="1" noResize="1" noEditPoints="1" noAdjustHandles="1" noChangeArrowheads="1" noChangeShapeType="1" noTextEdit="1"/>
              </p:cNvSpPr>
              <p:nvPr>
                <p:ph idx="1"/>
              </p:nvPr>
            </p:nvSpPr>
            <p:spPr>
              <a:blipFill>
                <a:blip r:embed="rId3"/>
                <a:stretch>
                  <a:fillRect l="-1231" t="-2238"/>
                </a:stretch>
              </a:blipFill>
            </p:spPr>
            <p:txBody>
              <a:bodyPr/>
              <a:lstStyle/>
              <a:p>
                <a:r>
                  <a:rPr lang="en-AU">
                    <a:noFill/>
                  </a:rPr>
                  <a:t> </a:t>
                </a:r>
              </a:p>
            </p:txBody>
          </p:sp>
        </mc:Fallback>
      </mc:AlternateContent>
    </p:spTree>
    <p:extLst>
      <p:ext uri="{BB962C8B-B14F-4D97-AF65-F5344CB8AC3E}">
        <p14:creationId xmlns:p14="http://schemas.microsoft.com/office/powerpoint/2010/main" val="3764544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D91CC-C215-4EBF-AC25-5D9A5B697D27}"/>
              </a:ext>
            </a:extLst>
          </p:cNvPr>
          <p:cNvSpPr>
            <a:spLocks noGrp="1"/>
          </p:cNvSpPr>
          <p:nvPr>
            <p:ph type="title"/>
          </p:nvPr>
        </p:nvSpPr>
        <p:spPr/>
        <p:txBody>
          <a:bodyPr/>
          <a:lstStyle/>
          <a:p>
            <a:r>
              <a:rPr lang="en-US" dirty="0"/>
              <a:t>Electric Field Strength Example 3</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F3EC14-0718-4441-9803-364F9655B46B}"/>
                  </a:ext>
                </a:extLst>
              </p:cNvPr>
              <p:cNvSpPr>
                <a:spLocks noGrp="1"/>
              </p:cNvSpPr>
              <p:nvPr>
                <p:ph idx="1"/>
              </p:nvPr>
            </p:nvSpPr>
            <p:spPr/>
            <p:txBody>
              <a:bodyPr>
                <a:normAutofit fontScale="92500" lnSpcReduction="10000"/>
              </a:bodyPr>
              <a:lstStyle/>
              <a:p>
                <a:pPr marL="0" indent="0">
                  <a:buNone/>
                </a:pPr>
                <a:r>
                  <a:rPr lang="en-US" dirty="0"/>
                  <a:t>Two parallel plates are 10 cm apart with a potential difference of 120 V.</a:t>
                </a:r>
                <a:r>
                  <a:rPr lang="en-AU" dirty="0"/>
                  <a:t> Determine:</a:t>
                </a:r>
              </a:p>
              <a:p>
                <a:pPr marL="457200" indent="-457200">
                  <a:buFont typeface="+mj-lt"/>
                  <a:buAutoNum type="alphaLcParenR"/>
                </a:pPr>
                <a:r>
                  <a:rPr lang="en-US" dirty="0"/>
                  <a:t>The field strength directly between the two plates.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num>
                        <m:den>
                          <m:r>
                            <a:rPr lang="en-US" b="0" i="1" smtClean="0">
                              <a:latin typeface="Cambria Math" panose="02040503050406030204" pitchFamily="18" charset="0"/>
                            </a:rPr>
                            <m:t>𝑑</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120</m:t>
                          </m:r>
                        </m:num>
                        <m:den>
                          <m:r>
                            <a:rPr lang="en-US" b="0" i="1" smtClean="0">
                              <a:latin typeface="Cambria Math" panose="02040503050406030204" pitchFamily="18" charset="0"/>
                            </a:rPr>
                            <m:t>0.1</m:t>
                          </m:r>
                        </m:den>
                      </m:f>
                      <m:r>
                        <a:rPr lang="en-US" b="0" i="1" smtClean="0">
                          <a:latin typeface="Cambria Math" panose="02040503050406030204" pitchFamily="18" charset="0"/>
                        </a:rPr>
                        <m:t>=1200 </m:t>
                      </m:r>
                      <m:r>
                        <a:rPr lang="en-US" b="0" i="1" smtClean="0">
                          <a:latin typeface="Cambria Math" panose="02040503050406030204" pitchFamily="18" charset="0"/>
                        </a:rPr>
                        <m:t>𝑉</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−1</m:t>
                          </m:r>
                        </m:sup>
                      </m:sSup>
                    </m:oMath>
                  </m:oMathPara>
                </a14:m>
                <a:endParaRPr lang="en-US" dirty="0"/>
              </a:p>
              <a:p>
                <a:pPr marL="457200" indent="-457200">
                  <a:buFont typeface="+mj-lt"/>
                  <a:buAutoNum type="alphaLcParenR" startAt="2"/>
                </a:pPr>
                <a:r>
                  <a:rPr lang="en-US" dirty="0"/>
                  <a:t>The force on a proton at this point.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𝐸𝑞</m:t>
                      </m:r>
                      <m:r>
                        <a:rPr lang="en-US" b="0" i="1" smtClean="0">
                          <a:latin typeface="Cambria Math" panose="02040503050406030204" pitchFamily="18" charset="0"/>
                        </a:rPr>
                        <m:t>=1200×1.6×</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r>
                        <a:rPr lang="en-US" b="0" i="1" smtClean="0">
                          <a:latin typeface="Cambria Math" panose="02040503050406030204" pitchFamily="18" charset="0"/>
                          <a:ea typeface="Cambria Math" panose="02040503050406030204" pitchFamily="18" charset="0"/>
                        </a:rPr>
                        <m:t>=1.92×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−16</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𝑡𝑜𝑤𝑎𝑟𝑑𝑠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𝑛𝑒𝑔𝑎𝑡𝑖𝑣𝑒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𝑝𝑙𝑎𝑡𝑒</m:t>
                      </m:r>
                    </m:oMath>
                  </m:oMathPara>
                </a14:m>
                <a:endParaRPr lang="en-US" dirty="0"/>
              </a:p>
              <a:p>
                <a:pPr marL="457200" indent="-457200">
                  <a:buFont typeface="+mj-lt"/>
                  <a:buAutoNum type="alphaLcParenR" startAt="3"/>
                </a:pPr>
                <a:r>
                  <a:rPr lang="en-US" dirty="0"/>
                  <a:t>The force on an electron at this point.</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𝐸𝑞</m:t>
                      </m:r>
                      <m:r>
                        <a:rPr lang="en-US" i="1">
                          <a:latin typeface="Cambria Math" panose="02040503050406030204" pitchFamily="18" charset="0"/>
                        </a:rPr>
                        <m:t>=1200×−1.6×</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−19</m:t>
                          </m:r>
                        </m:sup>
                      </m:sSup>
                      <m:r>
                        <a:rPr lang="en-US" i="1">
                          <a:latin typeface="Cambria Math" panose="02040503050406030204" pitchFamily="18" charset="0"/>
                          <a:ea typeface="Cambria Math" panose="02040503050406030204" pitchFamily="18" charset="0"/>
                        </a:rPr>
                        <m:t>=1.92×</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−16</m:t>
                          </m:r>
                        </m:sup>
                      </m:sSup>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𝑡𝑜𝑤𝑎𝑟𝑑𝑠</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𝑡h𝑒</m:t>
                      </m:r>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𝑝𝑜𝑠𝑖</m:t>
                      </m:r>
                      <m:r>
                        <a:rPr lang="en-US" i="1">
                          <a:latin typeface="Cambria Math" panose="02040503050406030204" pitchFamily="18" charset="0"/>
                          <a:ea typeface="Cambria Math" panose="02040503050406030204" pitchFamily="18" charset="0"/>
                        </a:rPr>
                        <m:t>𝑡𝑖𝑣𝑒</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𝑝𝑙𝑎𝑡𝑒</m:t>
                      </m:r>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1BF3EC14-0718-4441-9803-364F9655B46B}"/>
                  </a:ext>
                </a:extLst>
              </p:cNvPr>
              <p:cNvSpPr>
                <a:spLocks noGrp="1" noRot="1" noChangeAspect="1" noMove="1" noResize="1" noEditPoints="1" noAdjustHandles="1" noChangeArrowheads="1" noChangeShapeType="1" noTextEdit="1"/>
              </p:cNvSpPr>
              <p:nvPr>
                <p:ph idx="1"/>
              </p:nvPr>
            </p:nvSpPr>
            <p:spPr>
              <a:blipFill>
                <a:blip r:embed="rId2"/>
                <a:stretch>
                  <a:fillRect l="-985" t="-861"/>
                </a:stretch>
              </a:blipFill>
            </p:spPr>
            <p:txBody>
              <a:bodyPr/>
              <a:lstStyle/>
              <a:p>
                <a:r>
                  <a:rPr lang="en-AU">
                    <a:noFill/>
                  </a:rPr>
                  <a:t> </a:t>
                </a:r>
              </a:p>
            </p:txBody>
          </p:sp>
        </mc:Fallback>
      </mc:AlternateContent>
    </p:spTree>
    <p:extLst>
      <p:ext uri="{BB962C8B-B14F-4D97-AF65-F5344CB8AC3E}">
        <p14:creationId xmlns:p14="http://schemas.microsoft.com/office/powerpoint/2010/main" val="47113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1941-1BA2-4EF9-B411-B377CEB5934B}"/>
              </a:ext>
            </a:extLst>
          </p:cNvPr>
          <p:cNvSpPr>
            <a:spLocks noGrp="1"/>
          </p:cNvSpPr>
          <p:nvPr>
            <p:ph type="title"/>
          </p:nvPr>
        </p:nvSpPr>
        <p:spPr/>
        <p:txBody>
          <a:bodyPr/>
          <a:lstStyle/>
          <a:p>
            <a:r>
              <a:rPr lang="en-US" dirty="0"/>
              <a:t>Electric Field strength Example 4</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50C135-4291-463E-889E-146F57E7455B}"/>
                  </a:ext>
                </a:extLst>
              </p:cNvPr>
              <p:cNvSpPr>
                <a:spLocks noGrp="1"/>
              </p:cNvSpPr>
              <p:nvPr>
                <p:ph idx="1"/>
              </p:nvPr>
            </p:nvSpPr>
            <p:spPr>
              <a:xfrm>
                <a:off x="1141412" y="2249487"/>
                <a:ext cx="9905999" cy="3541714"/>
              </a:xfrm>
            </p:spPr>
            <p:txBody>
              <a:bodyPr>
                <a:normAutofit fontScale="77500" lnSpcReduction="20000"/>
              </a:bodyPr>
              <a:lstStyle/>
              <a:p>
                <a:r>
                  <a:rPr lang="en-US" dirty="0"/>
                  <a:t>A bubble of mass m, charge +q and initial velocity u moves between charged plates. The bubble is initially traveling parallel to the plates. Find the acceleration of the bubble ignoring gravity.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𝐸𝑞</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𝑚</m:t>
                          </m:r>
                        </m:den>
                      </m:f>
                      <m:r>
                        <a:rPr lang="en-US" b="0" i="1" smtClean="0">
                          <a:latin typeface="Cambria Math" panose="02040503050406030204" pitchFamily="18" charset="0"/>
                        </a:rPr>
                        <m:t> </m:t>
                      </m:r>
                      <m:r>
                        <a:rPr lang="en-US" b="0" i="1" smtClean="0">
                          <a:latin typeface="Cambria Math" panose="02040503050406030204" pitchFamily="18" charset="0"/>
                        </a:rPr>
                        <m:t>𝑠𝑜</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𝐸𝑞</m:t>
                          </m:r>
                        </m:num>
                        <m:den>
                          <m:r>
                            <a:rPr lang="en-US" b="0" i="1" smtClean="0">
                              <a:latin typeface="Cambria Math" panose="02040503050406030204" pitchFamily="18" charset="0"/>
                            </a:rPr>
                            <m:t>𝑚</m:t>
                          </m:r>
                        </m:den>
                      </m:f>
                    </m:oMath>
                  </m:oMathPara>
                </a14:m>
                <a:endParaRPr lang="en-AU" dirty="0"/>
              </a:p>
              <a:p>
                <a:pPr marL="0" indent="0">
                  <a:buNone/>
                </a:pPr>
                <a:r>
                  <a:rPr lang="en-AU" dirty="0"/>
                  <a:t>Write an expression relating the position of the bubble to time. Consider components.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𝑢𝑡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𝑝𝑒𝑟𝑝𝑒𝑛𝑑𝑖𝑐𝑢𝑙𝑎𝑟</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𝐸𝑞</m:t>
                          </m:r>
                        </m:num>
                        <m:den>
                          <m:r>
                            <a:rPr lang="en-US" b="0" i="1" smtClean="0">
                              <a:latin typeface="Cambria Math" panose="02040503050406030204" pitchFamily="18" charset="0"/>
                            </a:rPr>
                            <m:t>𝑚</m:t>
                          </m:r>
                        </m:den>
                      </m:f>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oMath>
                  </m:oMathPara>
                </a14:m>
                <a:endParaRPr lang="en-AU"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𝑝</m:t>
                          </m:r>
                          <m:r>
                            <a:rPr lang="en-US" b="0" i="1" smtClean="0">
                              <a:latin typeface="Cambria Math" panose="02040503050406030204" pitchFamily="18" charset="0"/>
                            </a:rPr>
                            <m:t>𝑎𝑟𝑎𝑙𝑙𝑒𝑙</m:t>
                          </m:r>
                        </m:sub>
                      </m:sSub>
                      <m:r>
                        <a:rPr lang="en-US" i="1">
                          <a:latin typeface="Cambria Math" panose="02040503050406030204" pitchFamily="18" charset="0"/>
                        </a:rPr>
                        <m:t>=</m:t>
                      </m:r>
                      <m:r>
                        <a:rPr lang="en-US" b="0" i="1" smtClean="0">
                          <a:latin typeface="Cambria Math" panose="02040503050406030204" pitchFamily="18" charset="0"/>
                        </a:rPr>
                        <m:t>𝑢</m:t>
                      </m:r>
                      <m:r>
                        <a:rPr lang="en-US" i="1">
                          <a:latin typeface="Cambria Math" panose="02040503050406030204" pitchFamily="18" charset="0"/>
                        </a:rPr>
                        <m:t>𝑡</m:t>
                      </m:r>
                    </m:oMath>
                  </m:oMathPara>
                </a14:m>
                <a:endParaRPr lang="en-AU" dirty="0"/>
              </a:p>
            </p:txBody>
          </p:sp>
        </mc:Choice>
        <mc:Fallback xmlns="">
          <p:sp>
            <p:nvSpPr>
              <p:cNvPr id="3" name="Content Placeholder 2">
                <a:extLst>
                  <a:ext uri="{FF2B5EF4-FFF2-40B4-BE49-F238E27FC236}">
                    <a16:creationId xmlns:a16="http://schemas.microsoft.com/office/drawing/2014/main" id="{8C50C135-4291-463E-889E-146F57E7455B}"/>
                  </a:ext>
                </a:extLst>
              </p:cNvPr>
              <p:cNvSpPr>
                <a:spLocks noGrp="1" noRot="1" noChangeAspect="1" noMove="1" noResize="1" noEditPoints="1" noAdjustHandles="1" noChangeArrowheads="1" noChangeShapeType="1" noTextEdit="1"/>
              </p:cNvSpPr>
              <p:nvPr>
                <p:ph idx="1"/>
              </p:nvPr>
            </p:nvSpPr>
            <p:spPr>
              <a:xfrm>
                <a:off x="1141412" y="2249487"/>
                <a:ext cx="9905999" cy="3541714"/>
              </a:xfrm>
              <a:blipFill>
                <a:blip r:embed="rId2"/>
                <a:stretch>
                  <a:fillRect l="-738" t="-2238"/>
                </a:stretch>
              </a:blipFill>
            </p:spPr>
            <p:txBody>
              <a:bodyPr/>
              <a:lstStyle/>
              <a:p>
                <a:r>
                  <a:rPr lang="en-AU">
                    <a:noFill/>
                  </a:rPr>
                  <a:t> </a:t>
                </a:r>
              </a:p>
            </p:txBody>
          </p:sp>
        </mc:Fallback>
      </mc:AlternateContent>
    </p:spTree>
    <p:extLst>
      <p:ext uri="{BB962C8B-B14F-4D97-AF65-F5344CB8AC3E}">
        <p14:creationId xmlns:p14="http://schemas.microsoft.com/office/powerpoint/2010/main" val="2645229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11941-1BA2-4EF9-B411-B377CEB5934B}"/>
              </a:ext>
            </a:extLst>
          </p:cNvPr>
          <p:cNvSpPr>
            <a:spLocks noGrp="1"/>
          </p:cNvSpPr>
          <p:nvPr>
            <p:ph type="title"/>
          </p:nvPr>
        </p:nvSpPr>
        <p:spPr/>
        <p:txBody>
          <a:bodyPr/>
          <a:lstStyle/>
          <a:p>
            <a:r>
              <a:rPr lang="en-US" dirty="0"/>
              <a:t>Electric Field strength Example 5</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50C135-4291-463E-889E-146F57E7455B}"/>
                  </a:ext>
                </a:extLst>
              </p:cNvPr>
              <p:cNvSpPr>
                <a:spLocks noGrp="1"/>
              </p:cNvSpPr>
              <p:nvPr>
                <p:ph idx="1"/>
              </p:nvPr>
            </p:nvSpPr>
            <p:spPr>
              <a:xfrm>
                <a:off x="1141412" y="2249486"/>
                <a:ext cx="9905999" cy="3989995"/>
              </a:xfrm>
            </p:spPr>
            <p:txBody>
              <a:bodyPr>
                <a:normAutofit fontScale="85000" lnSpcReduction="20000"/>
              </a:bodyPr>
              <a:lstStyle/>
              <a:p>
                <a:r>
                  <a:rPr lang="en-US" dirty="0"/>
                  <a:t>A bubble of mass m, charge +q and initial velocity u moves between charged plates. The bubble is initially traveling perpendicular to the plates. Find the acceleration of the bubble ignoring gravity.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𝐸𝑞</m:t>
                      </m:r>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𝐹</m:t>
                          </m:r>
                        </m:num>
                        <m:den>
                          <m:r>
                            <a:rPr lang="en-US" b="0" i="1" smtClean="0">
                              <a:latin typeface="Cambria Math" panose="02040503050406030204" pitchFamily="18" charset="0"/>
                            </a:rPr>
                            <m:t>𝑚</m:t>
                          </m:r>
                        </m:den>
                      </m:f>
                      <m:r>
                        <a:rPr lang="en-US" b="0" i="1" smtClean="0">
                          <a:latin typeface="Cambria Math" panose="02040503050406030204" pitchFamily="18" charset="0"/>
                        </a:rPr>
                        <m:t> </m:t>
                      </m:r>
                      <m:r>
                        <a:rPr lang="en-US" b="0" i="1" smtClean="0">
                          <a:latin typeface="Cambria Math" panose="02040503050406030204" pitchFamily="18" charset="0"/>
                        </a:rPr>
                        <m:t>𝑠𝑜</m:t>
                      </m:r>
                      <m:r>
                        <a:rPr lang="en-US" b="0" i="1" smtClean="0">
                          <a:latin typeface="Cambria Math" panose="02040503050406030204" pitchFamily="18" charset="0"/>
                        </a:rPr>
                        <m:t> </m:t>
                      </m:r>
                      <m:r>
                        <a:rPr lang="en-US" b="0" i="1" smtClean="0">
                          <a:latin typeface="Cambria Math" panose="02040503050406030204" pitchFamily="18" charset="0"/>
                        </a:rPr>
                        <m:t>𝑎</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𝐸𝑞</m:t>
                          </m:r>
                        </m:num>
                        <m:den>
                          <m:r>
                            <a:rPr lang="en-US" b="0" i="1" smtClean="0">
                              <a:latin typeface="Cambria Math" panose="02040503050406030204" pitchFamily="18" charset="0"/>
                            </a:rPr>
                            <m:t>𝑚</m:t>
                          </m:r>
                        </m:den>
                      </m:f>
                    </m:oMath>
                  </m:oMathPara>
                </a14:m>
                <a:endParaRPr lang="en-AU" dirty="0"/>
              </a:p>
              <a:p>
                <a:pPr marL="0" indent="0">
                  <a:buNone/>
                </a:pPr>
                <a:r>
                  <a:rPr lang="en-AU" dirty="0"/>
                  <a:t>Write an expression relating the position of the bubble to time. Consider components.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𝑢𝑡</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𝑡</m:t>
                          </m:r>
                        </m:e>
                        <m:sup>
                          <m:r>
                            <a:rPr lang="en-US" b="0" i="1" smtClean="0">
                              <a:latin typeface="Cambria Math" panose="02040503050406030204" pitchFamily="18" charset="0"/>
                            </a:rPr>
                            <m:t>2</m:t>
                          </m:r>
                        </m:sup>
                      </m:sSup>
                    </m:oMath>
                  </m:oMathPara>
                </a14:m>
                <a:endParaRPr lang="en-US" b="0" dirty="0"/>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𝑝𝑒𝑟𝑝𝑒𝑛𝑑𝑖𝑐𝑢𝑙𝑎𝑟</m:t>
                          </m:r>
                        </m:sub>
                      </m:sSub>
                      <m:r>
                        <a:rPr lang="en-US" i="1">
                          <a:latin typeface="Cambria Math" panose="02040503050406030204" pitchFamily="18" charset="0"/>
                        </a:rPr>
                        <m:t>=</m:t>
                      </m:r>
                      <m:r>
                        <a:rPr lang="en-US" b="0" i="1" smtClean="0">
                          <a:latin typeface="Cambria Math" panose="02040503050406030204" pitchFamily="18" charset="0"/>
                        </a:rPr>
                        <m:t>𝑢𝑡</m:t>
                      </m:r>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𝐸𝑞</m:t>
                          </m:r>
                        </m:num>
                        <m:den>
                          <m:r>
                            <a:rPr lang="en-US" b="0" i="1" smtClean="0">
                              <a:latin typeface="Cambria Math" panose="02040503050406030204" pitchFamily="18" charset="0"/>
                            </a:rPr>
                            <m:t>𝑚</m:t>
                          </m:r>
                        </m:den>
                      </m:f>
                      <m:r>
                        <a:rPr lang="en-US" b="0" i="1" smtClean="0">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𝑡</m:t>
                          </m:r>
                        </m:e>
                        <m:sup>
                          <m:r>
                            <a:rPr lang="en-US" i="1">
                              <a:latin typeface="Cambria Math" panose="02040503050406030204" pitchFamily="18" charset="0"/>
                            </a:rPr>
                            <m:t>2</m:t>
                          </m:r>
                        </m:sup>
                      </m:sSup>
                    </m:oMath>
                  </m:oMathPara>
                </a14:m>
                <a:endParaRPr lang="en-AU" dirty="0"/>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𝑝</m:t>
                          </m:r>
                          <m:r>
                            <a:rPr lang="en-US" b="0" i="1" smtClean="0">
                              <a:latin typeface="Cambria Math" panose="02040503050406030204" pitchFamily="18" charset="0"/>
                            </a:rPr>
                            <m:t>𝑎𝑟𝑎𝑙𝑙𝑒𝑙</m:t>
                          </m:r>
                        </m:sub>
                      </m:sSub>
                      <m:r>
                        <a:rPr lang="en-US" i="1">
                          <a:latin typeface="Cambria Math" panose="02040503050406030204" pitchFamily="18" charset="0"/>
                        </a:rPr>
                        <m:t>=</m:t>
                      </m:r>
                      <m:r>
                        <a:rPr lang="en-US" b="0" i="1" smtClean="0">
                          <a:latin typeface="Cambria Math" panose="02040503050406030204" pitchFamily="18" charset="0"/>
                        </a:rPr>
                        <m:t>𝑐𝑜𝑛𝑠𝑡𝑎𝑛𝑡</m:t>
                      </m:r>
                    </m:oMath>
                  </m:oMathPara>
                </a14:m>
                <a:endParaRPr lang="en-AU" dirty="0"/>
              </a:p>
            </p:txBody>
          </p:sp>
        </mc:Choice>
        <mc:Fallback xmlns="">
          <p:sp>
            <p:nvSpPr>
              <p:cNvPr id="3" name="Content Placeholder 2">
                <a:extLst>
                  <a:ext uri="{FF2B5EF4-FFF2-40B4-BE49-F238E27FC236}">
                    <a16:creationId xmlns:a16="http://schemas.microsoft.com/office/drawing/2014/main" xmlns:a14="http://schemas.microsoft.com/office/drawing/2010/main" xmlns="" id="{8C50C135-4291-463E-889E-146F57E7455B}"/>
                  </a:ext>
                </a:extLst>
              </p:cNvPr>
              <p:cNvSpPr>
                <a:spLocks noGrp="1" noRot="1" noChangeAspect="1" noMove="1" noResize="1" noEditPoints="1" noAdjustHandles="1" noChangeArrowheads="1" noChangeShapeType="1" noTextEdit="1"/>
              </p:cNvSpPr>
              <p:nvPr>
                <p:ph idx="1"/>
              </p:nvPr>
            </p:nvSpPr>
            <p:spPr>
              <a:xfrm>
                <a:off x="1141412" y="2249486"/>
                <a:ext cx="9905999" cy="3989995"/>
              </a:xfrm>
              <a:blipFill rotWithShape="1">
                <a:blip r:embed="rId2"/>
                <a:stretch>
                  <a:fillRect l="-862" t="-2290"/>
                </a:stretch>
              </a:blipFill>
            </p:spPr>
            <p:txBody>
              <a:bodyPr/>
              <a:lstStyle/>
              <a:p>
                <a:r>
                  <a:rPr lang="en-AU">
                    <a:noFill/>
                  </a:rPr>
                  <a:t> </a:t>
                </a:r>
              </a:p>
            </p:txBody>
          </p:sp>
        </mc:Fallback>
      </mc:AlternateContent>
    </p:spTree>
    <p:extLst>
      <p:ext uri="{BB962C8B-B14F-4D97-AF65-F5344CB8AC3E}">
        <p14:creationId xmlns:p14="http://schemas.microsoft.com/office/powerpoint/2010/main" val="104217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930C-DE8D-461C-A9B4-A48255E0FA29}"/>
              </a:ext>
            </a:extLst>
          </p:cNvPr>
          <p:cNvSpPr>
            <a:spLocks noGrp="1"/>
          </p:cNvSpPr>
          <p:nvPr>
            <p:ph type="title"/>
          </p:nvPr>
        </p:nvSpPr>
        <p:spPr>
          <a:xfrm>
            <a:off x="1141413" y="618518"/>
            <a:ext cx="9905998" cy="1478570"/>
          </a:xfrm>
        </p:spPr>
        <p:txBody>
          <a:bodyPr>
            <a:normAutofit/>
          </a:bodyPr>
          <a:lstStyle/>
          <a:p>
            <a:r>
              <a:rPr lang="en-US" dirty="0"/>
              <a:t>Cathode rays</a:t>
            </a:r>
            <a:endParaRPr lang="en-AU" dirty="0"/>
          </a:p>
        </p:txBody>
      </p:sp>
      <p:pic>
        <p:nvPicPr>
          <p:cNvPr id="8194" name="Picture 2">
            <a:extLst>
              <a:ext uri="{FF2B5EF4-FFF2-40B4-BE49-F238E27FC236}">
                <a16:creationId xmlns:a16="http://schemas.microsoft.com/office/drawing/2014/main" id="{91A489A8-1EC8-4F6A-AD75-1B55A68B42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411" y="2459280"/>
            <a:ext cx="4689234" cy="3130063"/>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0F563CE-493F-4725-AB5C-3F3C0D638D0C}"/>
              </a:ext>
            </a:extLst>
          </p:cNvPr>
          <p:cNvSpPr>
            <a:spLocks noGrp="1"/>
          </p:cNvSpPr>
          <p:nvPr>
            <p:ph idx="1"/>
          </p:nvPr>
        </p:nvSpPr>
        <p:spPr>
          <a:xfrm>
            <a:off x="6336727" y="2249487"/>
            <a:ext cx="4710683" cy="3541714"/>
          </a:xfrm>
        </p:spPr>
        <p:txBody>
          <a:bodyPr>
            <a:normAutofit/>
          </a:bodyPr>
          <a:lstStyle/>
          <a:p>
            <a:pPr>
              <a:lnSpc>
                <a:spcPct val="110000"/>
              </a:lnSpc>
            </a:pPr>
            <a:r>
              <a:rPr lang="en-US" sz="2000" dirty="0"/>
              <a:t>Discovered that electricity could pass through a vacuum at high enough voltage – had to be something carrying the current – cathode rays</a:t>
            </a:r>
          </a:p>
          <a:p>
            <a:pPr>
              <a:lnSpc>
                <a:spcPct val="110000"/>
              </a:lnSpc>
            </a:pPr>
            <a:r>
              <a:rPr lang="en-US" sz="2000" dirty="0"/>
              <a:t>If phosphor was placed along the path of the current through the vacuum it would light up</a:t>
            </a:r>
          </a:p>
          <a:p>
            <a:pPr>
              <a:lnSpc>
                <a:spcPct val="110000"/>
              </a:lnSpc>
            </a:pPr>
            <a:r>
              <a:rPr lang="en-US" sz="2000" dirty="0"/>
              <a:t>Turned out to be a beam of electrons that excite the phosphor as they pass by</a:t>
            </a:r>
            <a:endParaRPr lang="en-AU" sz="2000" dirty="0"/>
          </a:p>
        </p:txBody>
      </p:sp>
      <p:sp>
        <p:nvSpPr>
          <p:cNvPr id="4" name="TextBox 3">
            <a:extLst>
              <a:ext uri="{FF2B5EF4-FFF2-40B4-BE49-F238E27FC236}">
                <a16:creationId xmlns:a16="http://schemas.microsoft.com/office/drawing/2014/main" id="{D48A57AB-BA30-4A65-9ECE-4C109A878D10}"/>
              </a:ext>
            </a:extLst>
          </p:cNvPr>
          <p:cNvSpPr txBox="1"/>
          <p:nvPr/>
        </p:nvSpPr>
        <p:spPr>
          <a:xfrm>
            <a:off x="1733785" y="5575757"/>
            <a:ext cx="3504486" cy="215444"/>
          </a:xfrm>
          <a:prstGeom prst="rect">
            <a:avLst/>
          </a:prstGeom>
          <a:noFill/>
        </p:spPr>
        <p:txBody>
          <a:bodyPr wrap="none" rtlCol="0">
            <a:spAutoFit/>
          </a:bodyPr>
          <a:lstStyle/>
          <a:p>
            <a:r>
              <a:rPr lang="en-AU" sz="800" dirty="0"/>
              <a:t>https://people.chem.ucsb.edu/feldwinn/darby/DemoLibrary/Images/Demo8.jpg</a:t>
            </a:r>
            <a:endParaRPr lang="en-AU" dirty="0"/>
          </a:p>
        </p:txBody>
      </p:sp>
    </p:spTree>
    <p:extLst>
      <p:ext uri="{BB962C8B-B14F-4D97-AF65-F5344CB8AC3E}">
        <p14:creationId xmlns:p14="http://schemas.microsoft.com/office/powerpoint/2010/main" val="4022770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Cathode Ray Tube</a:t>
            </a:r>
            <a:endParaRPr lang="en-AU" dirty="0"/>
          </a:p>
        </p:txBody>
      </p:sp>
      <p:sp>
        <p:nvSpPr>
          <p:cNvPr id="3" name="Content Placeholder 2"/>
          <p:cNvSpPr>
            <a:spLocks noGrp="1"/>
          </p:cNvSpPr>
          <p:nvPr>
            <p:ph idx="1"/>
          </p:nvPr>
        </p:nvSpPr>
        <p:spPr/>
        <p:txBody>
          <a:bodyPr/>
          <a:lstStyle/>
          <a:p>
            <a:r>
              <a:rPr lang="en-US" dirty="0"/>
              <a:t>Watch the video:</a:t>
            </a:r>
          </a:p>
          <a:p>
            <a:r>
              <a:rPr lang="en-US" dirty="0"/>
              <a:t>Study.com/academy/lesson/jj-thomsons-cathose-ray-tube-crt-definition-experiment-diagram.html</a:t>
            </a:r>
          </a:p>
          <a:p>
            <a:endParaRPr lang="en-AU" dirty="0"/>
          </a:p>
        </p:txBody>
      </p:sp>
    </p:spTree>
    <p:extLst>
      <p:ext uri="{BB962C8B-B14F-4D97-AF65-F5344CB8AC3E}">
        <p14:creationId xmlns:p14="http://schemas.microsoft.com/office/powerpoint/2010/main" val="984361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73CF-B28B-4FB4-AD00-CFE981A32121}"/>
              </a:ext>
            </a:extLst>
          </p:cNvPr>
          <p:cNvSpPr>
            <a:spLocks noGrp="1"/>
          </p:cNvSpPr>
          <p:nvPr>
            <p:ph type="title"/>
          </p:nvPr>
        </p:nvSpPr>
        <p:spPr>
          <a:xfrm>
            <a:off x="1141413" y="618518"/>
            <a:ext cx="9905998" cy="1478570"/>
          </a:xfrm>
        </p:spPr>
        <p:txBody>
          <a:bodyPr>
            <a:normAutofit/>
          </a:bodyPr>
          <a:lstStyle/>
          <a:p>
            <a:r>
              <a:rPr lang="en-US" dirty="0"/>
              <a:t>Cathode ray Tube</a:t>
            </a:r>
            <a:endParaRPr lang="en-AU" dirty="0"/>
          </a:p>
        </p:txBody>
      </p:sp>
      <p:pic>
        <p:nvPicPr>
          <p:cNvPr id="9218" name="Picture 2" descr="Image result for cathode ray oscilloscope">
            <a:extLst>
              <a:ext uri="{FF2B5EF4-FFF2-40B4-BE49-F238E27FC236}">
                <a16:creationId xmlns:a16="http://schemas.microsoft.com/office/drawing/2014/main" id="{C89049D3-FF32-43EA-A8C4-598F200516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411" y="3080118"/>
            <a:ext cx="4689234" cy="1888388"/>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B3B772D-5263-48FB-A643-578EDCBD2485}"/>
              </a:ext>
            </a:extLst>
          </p:cNvPr>
          <p:cNvSpPr>
            <a:spLocks noGrp="1"/>
          </p:cNvSpPr>
          <p:nvPr>
            <p:ph idx="1"/>
          </p:nvPr>
        </p:nvSpPr>
        <p:spPr>
          <a:xfrm>
            <a:off x="6336727" y="2249487"/>
            <a:ext cx="4710683" cy="3541714"/>
          </a:xfrm>
        </p:spPr>
        <p:txBody>
          <a:bodyPr>
            <a:normAutofit/>
          </a:bodyPr>
          <a:lstStyle/>
          <a:p>
            <a:r>
              <a:rPr lang="en-US" dirty="0"/>
              <a:t>Cathode ray beam controlled by two sets of charged plates - one to control x position, one for y</a:t>
            </a:r>
            <a:endParaRPr lang="en-AU" dirty="0"/>
          </a:p>
        </p:txBody>
      </p:sp>
    </p:spTree>
    <p:extLst>
      <p:ext uri="{BB962C8B-B14F-4D97-AF65-F5344CB8AC3E}">
        <p14:creationId xmlns:p14="http://schemas.microsoft.com/office/powerpoint/2010/main" val="4186129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903A-9C17-4763-A233-1A4EB1D300DB}"/>
              </a:ext>
            </a:extLst>
          </p:cNvPr>
          <p:cNvSpPr>
            <a:spLocks noGrp="1"/>
          </p:cNvSpPr>
          <p:nvPr>
            <p:ph type="title"/>
          </p:nvPr>
        </p:nvSpPr>
        <p:spPr>
          <a:xfrm>
            <a:off x="8036041" y="618518"/>
            <a:ext cx="3281003" cy="1478570"/>
          </a:xfrm>
        </p:spPr>
        <p:txBody>
          <a:bodyPr anchor="b">
            <a:normAutofit/>
          </a:bodyPr>
          <a:lstStyle/>
          <a:p>
            <a:r>
              <a:rPr lang="en-US" sz="2200" dirty="0" err="1"/>
              <a:t>Milikan’s</a:t>
            </a:r>
            <a:r>
              <a:rPr lang="en-US" sz="2200" dirty="0"/>
              <a:t> oil drop experiment – determination of charge of an electron</a:t>
            </a:r>
            <a:endParaRPr lang="en-AU" sz="2200" dirty="0"/>
          </a:p>
        </p:txBody>
      </p:sp>
      <p:sp>
        <p:nvSpPr>
          <p:cNvPr id="71"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a:extLst>
              <a:ext uri="{FF2B5EF4-FFF2-40B4-BE49-F238E27FC236}">
                <a16:creationId xmlns:a16="http://schemas.microsoft.com/office/drawing/2014/main" id="{CC4C0A46-F26B-4F39-AEC4-538FEF4A01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8988" y="2234355"/>
            <a:ext cx="6112382" cy="238382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4A7E3AA-C388-457A-8222-A41745E73E50}"/>
              </a:ext>
            </a:extLst>
          </p:cNvPr>
          <p:cNvSpPr>
            <a:spLocks noGrp="1"/>
          </p:cNvSpPr>
          <p:nvPr>
            <p:ph idx="1"/>
          </p:nvPr>
        </p:nvSpPr>
        <p:spPr>
          <a:xfrm>
            <a:off x="8036041" y="2235197"/>
            <a:ext cx="3281004" cy="3846513"/>
          </a:xfrm>
        </p:spPr>
        <p:txBody>
          <a:bodyPr>
            <a:normAutofit fontScale="85000" lnSpcReduction="20000"/>
          </a:bodyPr>
          <a:lstStyle/>
          <a:p>
            <a:r>
              <a:rPr lang="en-US" sz="1800" dirty="0"/>
              <a:t>Drops of oil charged by x-rays</a:t>
            </a:r>
          </a:p>
          <a:p>
            <a:r>
              <a:rPr lang="en-US" sz="1800" dirty="0"/>
              <a:t>Electric field adjusted until drops would sit suspended above the charged plate</a:t>
            </a:r>
          </a:p>
          <a:p>
            <a:r>
              <a:rPr lang="en-US" sz="1800" dirty="0"/>
              <a:t>From size of drop and strength of electric field to suspend it the charge of the drop could be determined</a:t>
            </a:r>
          </a:p>
          <a:p>
            <a:r>
              <a:rPr lang="en-US" sz="1800" dirty="0"/>
              <a:t>All values of charge turned out to be integer multiples of a certain number – the charge of a single electron</a:t>
            </a:r>
          </a:p>
          <a:p>
            <a:r>
              <a:rPr lang="en-US" sz="1800" dirty="0"/>
              <a:t>Watch: Millikan oil drop</a:t>
            </a:r>
          </a:p>
          <a:p>
            <a:r>
              <a:rPr lang="en-AU" sz="1800" dirty="0">
                <a:hlinkClick r:id="rId4"/>
              </a:rPr>
              <a:t>https://www.youtube.com/watch?v=nwnjYERS66U</a:t>
            </a:r>
            <a:endParaRPr lang="en-AU" sz="1800" dirty="0"/>
          </a:p>
          <a:p>
            <a:endParaRPr lang="en-AU" sz="1800" dirty="0"/>
          </a:p>
        </p:txBody>
      </p:sp>
    </p:spTree>
    <p:extLst>
      <p:ext uri="{BB962C8B-B14F-4D97-AF65-F5344CB8AC3E}">
        <p14:creationId xmlns:p14="http://schemas.microsoft.com/office/powerpoint/2010/main" val="1851755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B327F-AA91-4EAB-8970-3B37689CA2AB}"/>
              </a:ext>
            </a:extLst>
          </p:cNvPr>
          <p:cNvSpPr>
            <a:spLocks noGrp="1"/>
          </p:cNvSpPr>
          <p:nvPr>
            <p:ph type="title"/>
          </p:nvPr>
        </p:nvSpPr>
        <p:spPr/>
        <p:txBody>
          <a:bodyPr/>
          <a:lstStyle/>
          <a:p>
            <a:r>
              <a:rPr lang="en-US" dirty="0"/>
              <a:t>Electric Potential (V)</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A388010-41AC-44C1-A01B-54112B9A9524}"/>
                  </a:ext>
                </a:extLst>
              </p:cNvPr>
              <p:cNvSpPr>
                <a:spLocks noGrp="1"/>
              </p:cNvSpPr>
              <p:nvPr>
                <p:ph idx="1"/>
              </p:nvPr>
            </p:nvSpPr>
            <p:spPr>
              <a:xfrm>
                <a:off x="1141412" y="2249486"/>
                <a:ext cx="9905999" cy="4089401"/>
              </a:xfrm>
            </p:spPr>
            <p:txBody>
              <a:bodyPr>
                <a:normAutofit fontScale="85000" lnSpcReduction="10000"/>
              </a:bodyPr>
              <a:lstStyle/>
              <a:p>
                <a:r>
                  <a:rPr lang="en-US" dirty="0"/>
                  <a:t>Electric potential energy per unit charge (J C</a:t>
                </a:r>
                <a:r>
                  <a:rPr lang="en-US" baseline="30000" dirty="0"/>
                  <a:t>-1</a:t>
                </a:r>
                <a:r>
                  <a:rPr lang="en-US" dirty="0"/>
                  <a:t> or V)</a:t>
                </a:r>
              </a:p>
              <a:p>
                <a:r>
                  <a:rPr lang="en-US" dirty="0"/>
                  <a:t>This is the work that must be done per unit charge to bring a positive charge from infinity to the point.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𝑊</m:t>
                          </m:r>
                        </m:num>
                        <m:den>
                          <m:r>
                            <a:rPr lang="en-US" b="0" i="1" smtClean="0">
                              <a:latin typeface="Cambria Math" panose="02040503050406030204" pitchFamily="18" charset="0"/>
                            </a:rPr>
                            <m:t>𝑞</m:t>
                          </m:r>
                        </m:den>
                      </m:f>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𝑒𝑙𝑒𝑐𝑡𝑟𝑖𝑐</m:t>
                      </m:r>
                      <m:r>
                        <a:rPr lang="en-US" b="0" i="1" smtClean="0">
                          <a:latin typeface="Cambria Math" panose="02040503050406030204" pitchFamily="18" charset="0"/>
                        </a:rPr>
                        <m:t> </m:t>
                      </m:r>
                      <m:r>
                        <a:rPr lang="en-US" b="0" i="1" smtClean="0">
                          <a:latin typeface="Cambria Math" panose="02040503050406030204" pitchFamily="18" charset="0"/>
                        </a:rPr>
                        <m:t>𝑝𝑜𝑡𝑒𝑛𝑡𝑖𝑎𝑙</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𝑉</m:t>
                          </m:r>
                        </m:e>
                      </m:d>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𝑤𝑜𝑟𝑘</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𝐽</m:t>
                          </m:r>
                        </m:e>
                      </m:d>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𝑐h𝑎𝑟𝑔𝑒</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buNone/>
                </a:pPr>
                <a:r>
                  <a:rPr lang="en-US" b="0" dirty="0"/>
                  <a:t>Given on the datasheet as: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𝑉𝑞</m:t>
                      </m:r>
                    </m:oMath>
                  </m:oMathPara>
                </a14:m>
                <a:endParaRPr lang="en-AU" dirty="0"/>
              </a:p>
            </p:txBody>
          </p:sp>
        </mc:Choice>
        <mc:Fallback xmlns="">
          <p:sp>
            <p:nvSpPr>
              <p:cNvPr id="3" name="Content Placeholder 2">
                <a:extLst>
                  <a:ext uri="{FF2B5EF4-FFF2-40B4-BE49-F238E27FC236}">
                    <a16:creationId xmlns:a16="http://schemas.microsoft.com/office/drawing/2014/main" id="{EA388010-41AC-44C1-A01B-54112B9A9524}"/>
                  </a:ext>
                </a:extLst>
              </p:cNvPr>
              <p:cNvSpPr>
                <a:spLocks noGrp="1" noRot="1" noChangeAspect="1" noMove="1" noResize="1" noEditPoints="1" noAdjustHandles="1" noChangeArrowheads="1" noChangeShapeType="1" noTextEdit="1"/>
              </p:cNvSpPr>
              <p:nvPr>
                <p:ph idx="1"/>
              </p:nvPr>
            </p:nvSpPr>
            <p:spPr>
              <a:xfrm>
                <a:off x="1141412" y="2249486"/>
                <a:ext cx="9905999" cy="4089401"/>
              </a:xfrm>
              <a:blipFill>
                <a:blip r:embed="rId2"/>
                <a:stretch>
                  <a:fillRect l="-862" t="-1937"/>
                </a:stretch>
              </a:blipFill>
            </p:spPr>
            <p:txBody>
              <a:bodyPr/>
              <a:lstStyle/>
              <a:p>
                <a:r>
                  <a:rPr lang="en-AU">
                    <a:noFill/>
                  </a:rPr>
                  <a:t> </a:t>
                </a:r>
              </a:p>
            </p:txBody>
          </p:sp>
        </mc:Fallback>
      </mc:AlternateContent>
    </p:spTree>
    <p:extLst>
      <p:ext uri="{BB962C8B-B14F-4D97-AF65-F5344CB8AC3E}">
        <p14:creationId xmlns:p14="http://schemas.microsoft.com/office/powerpoint/2010/main" val="2179890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B52C4-80A6-4D93-AC65-1D8E77438087}"/>
              </a:ext>
            </a:extLst>
          </p:cNvPr>
          <p:cNvSpPr>
            <a:spLocks noGrp="1"/>
          </p:cNvSpPr>
          <p:nvPr>
            <p:ph type="title"/>
          </p:nvPr>
        </p:nvSpPr>
        <p:spPr/>
        <p:txBody>
          <a:bodyPr/>
          <a:lstStyle/>
          <a:p>
            <a:r>
              <a:rPr lang="en-US" dirty="0"/>
              <a:t>Electric potential Difference (V)</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8515D0-873D-409F-9969-A47B4CBED78E}"/>
                  </a:ext>
                </a:extLst>
              </p:cNvPr>
              <p:cNvSpPr>
                <a:spLocks noGrp="1"/>
              </p:cNvSpPr>
              <p:nvPr>
                <p:ph idx="1"/>
              </p:nvPr>
            </p:nvSpPr>
            <p:spPr/>
            <p:txBody>
              <a:bodyPr>
                <a:normAutofit fontScale="92500" lnSpcReduction="20000"/>
              </a:bodyPr>
              <a:lstStyle/>
              <a:p>
                <a:r>
                  <a:rPr lang="en-US" dirty="0"/>
                  <a:t>Difference in potential energy between two points in an electric field</a:t>
                </a:r>
              </a:p>
              <a:p>
                <a:r>
                  <a:rPr lang="en-US" dirty="0"/>
                  <a:t>Commonly referred to as voltage</a:t>
                </a:r>
              </a:p>
              <a:p>
                <a:r>
                  <a:rPr lang="en-US" dirty="0"/>
                  <a:t>If a charged object is moved through an electric field, work is done, the work is equal to the change in energy</a:t>
                </a:r>
              </a:p>
              <a:p>
                <a:r>
                  <a:rPr lang="en-US" dirty="0"/>
                  <a:t>If an object is pushed against the field the work done is the gain in potential energy</a:t>
                </a:r>
              </a:p>
              <a:p>
                <a:r>
                  <a:rPr lang="en-US" dirty="0"/>
                  <a:t>If an object moves with the field the work done is the gain in kinetic energy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𝑞𝑉</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𝐾</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oMath>
                  </m:oMathPara>
                </a14:m>
                <a:endParaRPr lang="en-US" dirty="0"/>
              </a:p>
              <a:p>
                <a:endParaRPr lang="en-AU" dirty="0"/>
              </a:p>
            </p:txBody>
          </p:sp>
        </mc:Choice>
        <mc:Fallback xmlns="">
          <p:sp>
            <p:nvSpPr>
              <p:cNvPr id="3" name="Content Placeholder 2">
                <a:extLst>
                  <a:ext uri="{FF2B5EF4-FFF2-40B4-BE49-F238E27FC236}">
                    <a16:creationId xmlns:a16="http://schemas.microsoft.com/office/drawing/2014/main" id="{8C8515D0-873D-409F-9969-A47B4CBED78E}"/>
                  </a:ext>
                </a:extLst>
              </p:cNvPr>
              <p:cNvSpPr>
                <a:spLocks noGrp="1" noRot="1" noChangeAspect="1" noMove="1" noResize="1" noEditPoints="1" noAdjustHandles="1" noChangeArrowheads="1" noChangeShapeType="1" noTextEdit="1"/>
              </p:cNvSpPr>
              <p:nvPr>
                <p:ph idx="1"/>
              </p:nvPr>
            </p:nvSpPr>
            <p:spPr>
              <a:blipFill>
                <a:blip r:embed="rId2"/>
                <a:stretch>
                  <a:fillRect l="-1046" t="-3098"/>
                </a:stretch>
              </a:blipFill>
            </p:spPr>
            <p:txBody>
              <a:bodyPr/>
              <a:lstStyle/>
              <a:p>
                <a:r>
                  <a:rPr lang="en-AU">
                    <a:noFill/>
                  </a:rPr>
                  <a:t> </a:t>
                </a:r>
              </a:p>
            </p:txBody>
          </p:sp>
        </mc:Fallback>
      </mc:AlternateContent>
    </p:spTree>
    <p:extLst>
      <p:ext uri="{BB962C8B-B14F-4D97-AF65-F5344CB8AC3E}">
        <p14:creationId xmlns:p14="http://schemas.microsoft.com/office/powerpoint/2010/main" val="372508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F0F34-546A-4CCD-B5BF-62A8A266FE8E}"/>
              </a:ext>
            </a:extLst>
          </p:cNvPr>
          <p:cNvSpPr>
            <a:spLocks noGrp="1"/>
          </p:cNvSpPr>
          <p:nvPr>
            <p:ph type="title"/>
          </p:nvPr>
        </p:nvSpPr>
        <p:spPr/>
        <p:txBody>
          <a:bodyPr/>
          <a:lstStyle/>
          <a:p>
            <a:r>
              <a:rPr lang="en-US" dirty="0"/>
              <a:t>Drawing electric field lines</a:t>
            </a:r>
            <a:endParaRPr lang="en-AU" dirty="0"/>
          </a:p>
        </p:txBody>
      </p:sp>
      <p:sp>
        <p:nvSpPr>
          <p:cNvPr id="3" name="Content Placeholder 2">
            <a:extLst>
              <a:ext uri="{FF2B5EF4-FFF2-40B4-BE49-F238E27FC236}">
                <a16:creationId xmlns:a16="http://schemas.microsoft.com/office/drawing/2014/main" id="{E247682F-6E0D-4D27-AE6C-E9D89AEDE03F}"/>
              </a:ext>
            </a:extLst>
          </p:cNvPr>
          <p:cNvSpPr>
            <a:spLocks noGrp="1"/>
          </p:cNvSpPr>
          <p:nvPr>
            <p:ph idx="1"/>
          </p:nvPr>
        </p:nvSpPr>
        <p:spPr/>
        <p:txBody>
          <a:bodyPr numCol="2">
            <a:normAutofit fontScale="85000" lnSpcReduction="10000"/>
          </a:bodyPr>
          <a:lstStyle/>
          <a:p>
            <a:pPr marL="0" indent="0">
              <a:buNone/>
            </a:pPr>
            <a:r>
              <a:rPr lang="en-US" dirty="0"/>
              <a:t>Field lines start and end on charges</a:t>
            </a:r>
          </a:p>
          <a:p>
            <a:pPr marL="0" indent="0">
              <a:buNone/>
            </a:pPr>
            <a:r>
              <a:rPr lang="en-US" dirty="0"/>
              <a:t>Field lines must not cross</a:t>
            </a:r>
          </a:p>
          <a:p>
            <a:pPr marL="0" indent="0">
              <a:buNone/>
            </a:pPr>
            <a:r>
              <a:rPr lang="en-US" dirty="0"/>
              <a:t>Field lines at the surface of a charged object must be perpendicular to the surface</a:t>
            </a:r>
          </a:p>
          <a:p>
            <a:pPr marL="0" indent="0">
              <a:buNone/>
            </a:pPr>
            <a:r>
              <a:rPr lang="en-US" dirty="0"/>
              <a:t>Density of field lines shows strength of field</a:t>
            </a:r>
          </a:p>
          <a:p>
            <a:pPr marL="0" indent="0">
              <a:buNone/>
            </a:pPr>
            <a:endParaRPr lang="en-US" dirty="0"/>
          </a:p>
          <a:p>
            <a:pPr marL="0" indent="0">
              <a:buNone/>
            </a:pPr>
            <a:r>
              <a:rPr lang="en-AU" dirty="0">
                <a:hlinkClick r:id="rId2"/>
              </a:rPr>
              <a:t>http://www.flashphysics.org/electricField.html</a:t>
            </a:r>
            <a:endParaRPr lang="en-US" dirty="0"/>
          </a:p>
          <a:p>
            <a:pPr marL="0" indent="0">
              <a:buNone/>
            </a:pPr>
            <a:endParaRPr lang="en-US" dirty="0"/>
          </a:p>
          <a:p>
            <a:pPr marL="0" indent="0">
              <a:buNone/>
            </a:pPr>
            <a:r>
              <a:rPr lang="en-US" dirty="0"/>
              <a:t>Must be able to draw the following scenarios</a:t>
            </a:r>
          </a:p>
          <a:p>
            <a:r>
              <a:rPr lang="en-US" dirty="0"/>
              <a:t>Point charge</a:t>
            </a:r>
          </a:p>
          <a:p>
            <a:r>
              <a:rPr lang="en-AU" dirty="0"/>
              <a:t>Like point charges</a:t>
            </a:r>
          </a:p>
          <a:p>
            <a:r>
              <a:rPr lang="en-AU" dirty="0"/>
              <a:t>Unlike point charges</a:t>
            </a:r>
          </a:p>
          <a:p>
            <a:r>
              <a:rPr lang="en-AU" dirty="0"/>
              <a:t>Parallel plates</a:t>
            </a:r>
          </a:p>
          <a:p>
            <a:r>
              <a:rPr lang="en-AU" dirty="0"/>
              <a:t>Parallel plate and point charge</a:t>
            </a:r>
          </a:p>
          <a:p>
            <a:r>
              <a:rPr lang="en-AU" dirty="0"/>
              <a:t>3 point charges</a:t>
            </a:r>
          </a:p>
          <a:p>
            <a:endParaRPr lang="en-AU" dirty="0"/>
          </a:p>
        </p:txBody>
      </p:sp>
    </p:spTree>
    <p:extLst>
      <p:ext uri="{BB962C8B-B14F-4D97-AF65-F5344CB8AC3E}">
        <p14:creationId xmlns:p14="http://schemas.microsoft.com/office/powerpoint/2010/main" val="2268458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C881-7975-4F2F-A3F9-52FAD0C0B89D}"/>
              </a:ext>
            </a:extLst>
          </p:cNvPr>
          <p:cNvSpPr>
            <a:spLocks noGrp="1"/>
          </p:cNvSpPr>
          <p:nvPr>
            <p:ph type="title"/>
          </p:nvPr>
        </p:nvSpPr>
        <p:spPr/>
        <p:txBody>
          <a:bodyPr>
            <a:normAutofit fontScale="90000"/>
          </a:bodyPr>
          <a:lstStyle/>
          <a:p>
            <a:r>
              <a:rPr lang="en-US" dirty="0"/>
              <a:t>Work from electric potential difference analogous to work from vertical movement</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D601D66-009F-4216-8A2B-C6AA035DB445}"/>
                  </a:ext>
                </a:extLst>
              </p:cNvPr>
              <p:cNvSpPr>
                <a:spLocks noGrp="1"/>
              </p:cNvSpPr>
              <p:nvPr>
                <p:ph sz="half" idx="1"/>
              </p:nvPr>
            </p:nvSpPr>
            <p:spPr>
              <a:xfrm>
                <a:off x="1141410" y="2249486"/>
                <a:ext cx="4878389" cy="3989996"/>
              </a:xfrm>
            </p:spPr>
            <p:txBody>
              <a:bodyPr>
                <a:normAutofit fontScale="92500" lnSpcReduction="10000"/>
              </a:bodyPr>
              <a:lstStyle/>
              <a:p>
                <a:r>
                  <a:rPr lang="en-US" dirty="0"/>
                  <a:t>An object lifted off the ground will gain gravitational potential energy</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𝑚𝑔h</m:t>
                      </m:r>
                    </m:oMath>
                  </m:oMathPara>
                </a14:m>
                <a:endParaRPr lang="en-AU" dirty="0"/>
              </a:p>
              <a:p>
                <a:r>
                  <a:rPr lang="en-AU" dirty="0"/>
                  <a:t>If released it will fall towards the ground converting the gravitational potential energy to kinetic energy</a:t>
                </a:r>
              </a:p>
              <a:p>
                <a:endParaRPr lang="en-AU"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𝐾𝐸</m:t>
                      </m:r>
                      <m:r>
                        <a:rPr lang="en-US" i="1">
                          <a:latin typeface="Cambria Math" panose="02040503050406030204" pitchFamily="18" charset="0"/>
                        </a:rPr>
                        <m:t>=</m:t>
                      </m:r>
                      <m:r>
                        <a:rPr lang="en-US" i="1">
                          <a:latin typeface="Cambria Math" panose="02040503050406030204" pitchFamily="18" charset="0"/>
                        </a:rPr>
                        <m:t>𝑊</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𝐸</m:t>
                      </m:r>
                    </m:oMath>
                  </m:oMathPara>
                </a14:m>
                <a:endParaRPr lang="en-AU"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7D601D66-009F-4216-8A2B-C6AA035DB445}"/>
                  </a:ext>
                </a:extLst>
              </p:cNvPr>
              <p:cNvSpPr>
                <a:spLocks noGrp="1" noRot="1" noChangeAspect="1" noMove="1" noResize="1" noEditPoints="1" noAdjustHandles="1" noChangeArrowheads="1" noChangeShapeType="1" noTextEdit="1"/>
              </p:cNvSpPr>
              <p:nvPr>
                <p:ph sz="half" idx="1"/>
              </p:nvPr>
            </p:nvSpPr>
            <p:spPr>
              <a:xfrm>
                <a:off x="1141410" y="2249486"/>
                <a:ext cx="4878389" cy="3989996"/>
              </a:xfrm>
              <a:blipFill>
                <a:blip r:embed="rId2"/>
                <a:stretch>
                  <a:fillRect l="-2125" t="-2443" r="-225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1C73717E-6EC2-43EB-9991-3BBACE11DF93}"/>
                  </a:ext>
                </a:extLst>
              </p:cNvPr>
              <p:cNvSpPr>
                <a:spLocks noGrp="1"/>
              </p:cNvSpPr>
              <p:nvPr>
                <p:ph sz="half" idx="2"/>
              </p:nvPr>
            </p:nvSpPr>
            <p:spPr>
              <a:xfrm>
                <a:off x="6172200" y="2249486"/>
                <a:ext cx="4875211" cy="3989996"/>
              </a:xfrm>
            </p:spPr>
            <p:txBody>
              <a:bodyPr>
                <a:normAutofit fontScale="92500" lnSpcReduction="10000"/>
              </a:bodyPr>
              <a:lstStyle/>
              <a:p>
                <a:r>
                  <a:rPr lang="en-US" dirty="0"/>
                  <a:t>A positively charged object pulled away from a negatively charged object will gain electric potential energy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𝐸</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𝑉𝑞</m:t>
                      </m:r>
                    </m:oMath>
                  </m:oMathPara>
                </a14:m>
                <a:endParaRPr lang="en-AU" dirty="0"/>
              </a:p>
              <a:p>
                <a:r>
                  <a:rPr lang="en-AU" dirty="0"/>
                  <a:t>If released it will ‘fall’ towards the negatively charged object converting the electric potential energy to kinetic energy</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𝐾𝐸</m:t>
                      </m:r>
                      <m:r>
                        <a:rPr lang="en-US" b="0" i="1" smtClean="0">
                          <a:latin typeface="Cambria Math" panose="02040503050406030204" pitchFamily="18" charset="0"/>
                        </a:rPr>
                        <m:t>=</m:t>
                      </m:r>
                      <m:r>
                        <a:rPr lang="en-US" b="0" i="1" smtClean="0">
                          <a:latin typeface="Cambria Math" panose="02040503050406030204" pitchFamily="18" charset="0"/>
                        </a:rPr>
                        <m:t>𝑊</m:t>
                      </m:r>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𝐸</m:t>
                      </m:r>
                    </m:oMath>
                  </m:oMathPara>
                </a14:m>
                <a:endParaRPr lang="en-AU" dirty="0"/>
              </a:p>
            </p:txBody>
          </p:sp>
        </mc:Choice>
        <mc:Fallback xmlns="">
          <p:sp>
            <p:nvSpPr>
              <p:cNvPr id="4" name="Content Placeholder 3">
                <a:extLst>
                  <a:ext uri="{FF2B5EF4-FFF2-40B4-BE49-F238E27FC236}">
                    <a16:creationId xmlns:a16="http://schemas.microsoft.com/office/drawing/2014/main" id="{1C73717E-6EC2-43EB-9991-3BBACE11DF93}"/>
                  </a:ext>
                </a:extLst>
              </p:cNvPr>
              <p:cNvSpPr>
                <a:spLocks noGrp="1" noRot="1" noChangeAspect="1" noMove="1" noResize="1" noEditPoints="1" noAdjustHandles="1" noChangeArrowheads="1" noChangeShapeType="1" noTextEdit="1"/>
              </p:cNvSpPr>
              <p:nvPr>
                <p:ph sz="half" idx="2"/>
              </p:nvPr>
            </p:nvSpPr>
            <p:spPr>
              <a:xfrm>
                <a:off x="6172200" y="2249486"/>
                <a:ext cx="4875211" cy="3989996"/>
              </a:xfrm>
              <a:blipFill>
                <a:blip r:embed="rId3"/>
                <a:stretch>
                  <a:fillRect l="-2253" t="-2443" r="-2753"/>
                </a:stretch>
              </a:blipFill>
            </p:spPr>
            <p:txBody>
              <a:bodyPr/>
              <a:lstStyle/>
              <a:p>
                <a:r>
                  <a:rPr lang="en-AU">
                    <a:noFill/>
                  </a:rPr>
                  <a:t> </a:t>
                </a:r>
              </a:p>
            </p:txBody>
          </p:sp>
        </mc:Fallback>
      </mc:AlternateContent>
    </p:spTree>
    <p:extLst>
      <p:ext uri="{BB962C8B-B14F-4D97-AF65-F5344CB8AC3E}">
        <p14:creationId xmlns:p14="http://schemas.microsoft.com/office/powerpoint/2010/main" val="1297022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F98F9-E823-47AC-B324-630AD55CF915}"/>
              </a:ext>
            </a:extLst>
          </p:cNvPr>
          <p:cNvSpPr>
            <a:spLocks noGrp="1"/>
          </p:cNvSpPr>
          <p:nvPr>
            <p:ph type="title"/>
          </p:nvPr>
        </p:nvSpPr>
        <p:spPr/>
        <p:txBody>
          <a:bodyPr/>
          <a:lstStyle/>
          <a:p>
            <a:r>
              <a:rPr lang="en-US" dirty="0"/>
              <a:t>Electric potential Difference Example 1</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D3313C-F2AB-48A7-9197-62B3A093D2D3}"/>
                  </a:ext>
                </a:extLst>
              </p:cNvPr>
              <p:cNvSpPr>
                <a:spLocks noGrp="1"/>
              </p:cNvSpPr>
              <p:nvPr>
                <p:ph idx="1"/>
              </p:nvPr>
            </p:nvSpPr>
            <p:spPr>
              <a:xfrm>
                <a:off x="1141412" y="2249486"/>
                <a:ext cx="9905999" cy="4208463"/>
              </a:xfrm>
            </p:spPr>
            <p:txBody>
              <a:bodyPr>
                <a:normAutofit fontScale="85000" lnSpcReduction="20000"/>
              </a:bodyPr>
              <a:lstStyle/>
              <a:p>
                <a:pPr marL="0" indent="0">
                  <a:buNone/>
                </a:pPr>
                <a:r>
                  <a:rPr lang="en-US" dirty="0"/>
                  <a:t>Two parallel charged plates 15 cm apart create an electric field of 2.4 </a:t>
                </a:r>
                <a:r>
                  <a:rPr lang="en-US" dirty="0" err="1"/>
                  <a:t>kN</a:t>
                </a:r>
                <a:r>
                  <a:rPr lang="en-US" dirty="0"/>
                  <a:t> C</a:t>
                </a:r>
                <a:r>
                  <a:rPr lang="en-US" baseline="30000" dirty="0"/>
                  <a:t>-1</a:t>
                </a:r>
                <a:r>
                  <a:rPr lang="en-US" dirty="0"/>
                  <a:t>. Determine:</a:t>
                </a:r>
              </a:p>
              <a:p>
                <a:pPr marL="457200" indent="-457200">
                  <a:buFont typeface="+mj-lt"/>
                  <a:buAutoNum type="alphaLcParenR"/>
                </a:pPr>
                <a:r>
                  <a:rPr lang="en-US" dirty="0"/>
                  <a:t>Potential difference between the plates.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𝐸𝑑</m:t>
                      </m:r>
                      <m:r>
                        <a:rPr lang="en-US" b="0" i="1" smtClean="0">
                          <a:latin typeface="Cambria Math" panose="02040503050406030204" pitchFamily="18" charset="0"/>
                        </a:rPr>
                        <m:t>=2400×0.15=360 </m:t>
                      </m:r>
                      <m:r>
                        <a:rPr lang="en-US" b="0" i="1" smtClean="0">
                          <a:latin typeface="Cambria Math" panose="02040503050406030204" pitchFamily="18" charset="0"/>
                          <a:ea typeface="Cambria Math" panose="02040503050406030204" pitchFamily="18" charset="0"/>
                        </a:rPr>
                        <m:t>𝑉</m:t>
                      </m:r>
                    </m:oMath>
                  </m:oMathPara>
                </a14:m>
                <a:endParaRPr lang="en-US" dirty="0"/>
              </a:p>
              <a:p>
                <a:pPr marL="457200" indent="-457200">
                  <a:buFont typeface="+mj-lt"/>
                  <a:buAutoNum type="alphaLcParenR" startAt="2"/>
                </a:pPr>
                <a:r>
                  <a:rPr lang="en-US" dirty="0"/>
                  <a:t>The gain in kinetic energy if an electron moves from the negative to the positive plate.</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𝑊</m:t>
                      </m:r>
                      <m:r>
                        <a:rPr lang="en-US" b="0" i="1" smtClean="0">
                          <a:latin typeface="Cambria Math" panose="02040503050406030204" pitchFamily="18" charset="0"/>
                        </a:rPr>
                        <m:t>=</m:t>
                      </m:r>
                      <m:r>
                        <a:rPr lang="en-US" b="0" i="1" smtClean="0">
                          <a:latin typeface="Cambria Math" panose="02040503050406030204" pitchFamily="18" charset="0"/>
                        </a:rPr>
                        <m:t>𝑉𝑞</m:t>
                      </m:r>
                      <m:r>
                        <a:rPr lang="en-US" b="0" i="1" smtClean="0">
                          <a:latin typeface="Cambria Math" panose="02040503050406030204" pitchFamily="18" charset="0"/>
                        </a:rPr>
                        <m:t>=360×1.6×</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r>
                        <a:rPr lang="en-US" b="0" i="1" smtClean="0">
                          <a:latin typeface="Cambria Math" panose="02040503050406030204" pitchFamily="18" charset="0"/>
                          <a:ea typeface="Cambria Math" panose="02040503050406030204" pitchFamily="18" charset="0"/>
                        </a:rPr>
                        <m:t>=5.76×</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−17</m:t>
                          </m:r>
                        </m:sup>
                      </m:sSup>
                      <m:r>
                        <a:rPr lang="en-US" b="0" i="1" smtClean="0">
                          <a:latin typeface="Cambria Math" panose="02040503050406030204" pitchFamily="18" charset="0"/>
                          <a:ea typeface="Cambria Math" panose="02040503050406030204" pitchFamily="18" charset="0"/>
                        </a:rPr>
                        <m:t>𝐽</m:t>
                      </m:r>
                    </m:oMath>
                  </m:oMathPara>
                </a14:m>
                <a:endParaRPr lang="en-US" dirty="0"/>
              </a:p>
              <a:p>
                <a:pPr marL="457200" indent="-457200">
                  <a:buFont typeface="+mj-lt"/>
                  <a:buAutoNum type="alphaLcParenR" startAt="3"/>
                </a:pPr>
                <a:r>
                  <a:rPr lang="en-US" dirty="0"/>
                  <a:t>The final velocity of the electron if it was initially stationary.</a:t>
                </a:r>
              </a:p>
              <a:p>
                <a:pPr marL="0" indent="0">
                  <a:buNone/>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US" b="0" i="1" smtClean="0">
                              <a:latin typeface="Cambria Math" panose="02040503050406030204" pitchFamily="18" charset="0"/>
                            </a:rPr>
                            <m:t>𝐸</m:t>
                          </m:r>
                        </m:e>
                        <m:sub>
                          <m:r>
                            <a:rPr lang="en-US" b="0" i="1" smtClean="0">
                              <a:latin typeface="Cambria Math" panose="02040503050406030204" pitchFamily="18" charset="0"/>
                            </a:rPr>
                            <m:t>𝐾</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5.76×</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−17</m:t>
                          </m:r>
                        </m:sup>
                      </m:sSup>
                      <m:r>
                        <a:rPr lang="en-US" i="1">
                          <a:latin typeface="Cambria Math" panose="02040503050406030204" pitchFamily="18" charset="0"/>
                          <a:ea typeface="Cambria Math" panose="02040503050406030204" pitchFamily="18" charset="0"/>
                        </a:rPr>
                        <m:t>𝐽</m:t>
                      </m:r>
                    </m:oMath>
                  </m:oMathPara>
                </a14:m>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i="1" smtClean="0">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2×5.76×</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−17</m:t>
                                  </m:r>
                                </m:sup>
                              </m:sSup>
                            </m:num>
                            <m:den>
                              <m:r>
                                <a:rPr lang="en-US" b="0" i="1" smtClean="0">
                                  <a:latin typeface="Cambria Math" panose="02040503050406030204" pitchFamily="18" charset="0"/>
                                  <a:ea typeface="Cambria Math" panose="02040503050406030204" pitchFamily="18" charset="0"/>
                                </a:rPr>
                                <m:t>9.11×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−31</m:t>
                                  </m:r>
                                </m:sup>
                              </m:sSup>
                            </m:den>
                          </m:f>
                          <m:r>
                            <m:rPr>
                              <m:nor/>
                            </m:rPr>
                            <a:rPr lang="en-US" dirty="0"/>
                            <m:t> </m:t>
                          </m:r>
                        </m:e>
                      </m:rad>
                      <m:r>
                        <a:rPr lang="en-US" b="0" i="1" smtClean="0">
                          <a:latin typeface="Cambria Math" panose="02040503050406030204" pitchFamily="18" charset="0"/>
                          <a:ea typeface="Cambria Math" panose="02040503050406030204" pitchFamily="18" charset="0"/>
                        </a:rPr>
                        <m:t>=1.12×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7</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−1</m:t>
                          </m:r>
                        </m:sup>
                      </m:sSup>
                    </m:oMath>
                  </m:oMathPara>
                </a14:m>
                <a:endParaRPr lang="en-US"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70D3313C-F2AB-48A7-9197-62B3A093D2D3}"/>
                  </a:ext>
                </a:extLst>
              </p:cNvPr>
              <p:cNvSpPr>
                <a:spLocks noGrp="1" noRot="1" noChangeAspect="1" noMove="1" noResize="1" noEditPoints="1" noAdjustHandles="1" noChangeArrowheads="1" noChangeShapeType="1" noTextEdit="1"/>
              </p:cNvSpPr>
              <p:nvPr>
                <p:ph idx="1"/>
              </p:nvPr>
            </p:nvSpPr>
            <p:spPr>
              <a:xfrm>
                <a:off x="1141412" y="2249486"/>
                <a:ext cx="9905999" cy="4208463"/>
              </a:xfrm>
              <a:blipFill>
                <a:blip r:embed="rId2"/>
                <a:stretch>
                  <a:fillRect l="-862" t="-725"/>
                </a:stretch>
              </a:blipFill>
            </p:spPr>
            <p:txBody>
              <a:bodyPr/>
              <a:lstStyle/>
              <a:p>
                <a:r>
                  <a:rPr lang="en-AU">
                    <a:noFill/>
                  </a:rPr>
                  <a:t> </a:t>
                </a:r>
              </a:p>
            </p:txBody>
          </p:sp>
        </mc:Fallback>
      </mc:AlternateContent>
    </p:spTree>
    <p:extLst>
      <p:ext uri="{BB962C8B-B14F-4D97-AF65-F5344CB8AC3E}">
        <p14:creationId xmlns:p14="http://schemas.microsoft.com/office/powerpoint/2010/main" val="1938189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B560-7FBF-4490-9207-0E9E3B072A5D}"/>
              </a:ext>
            </a:extLst>
          </p:cNvPr>
          <p:cNvSpPr>
            <a:spLocks noGrp="1"/>
          </p:cNvSpPr>
          <p:nvPr>
            <p:ph type="title"/>
          </p:nvPr>
        </p:nvSpPr>
        <p:spPr/>
        <p:txBody>
          <a:bodyPr/>
          <a:lstStyle/>
          <a:p>
            <a:r>
              <a:rPr lang="en-US" dirty="0"/>
              <a:t>Electric potential Difference Example 2</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44579-1886-41C6-9B21-E55F4985B91F}"/>
                  </a:ext>
                </a:extLst>
              </p:cNvPr>
              <p:cNvSpPr>
                <a:spLocks noGrp="1"/>
              </p:cNvSpPr>
              <p:nvPr>
                <p:ph idx="1"/>
              </p:nvPr>
            </p:nvSpPr>
            <p:spPr/>
            <p:txBody>
              <a:bodyPr>
                <a:normAutofit lnSpcReduction="10000"/>
              </a:bodyPr>
              <a:lstStyle/>
              <a:p>
                <a:r>
                  <a:rPr lang="en-US" dirty="0"/>
                  <a:t>A proton is accelerated between two parallel plates 50 mm apart, with an electric field strength of 2.4x10</a:t>
                </a:r>
                <a:r>
                  <a:rPr lang="en-US" baseline="30000" dirty="0"/>
                  <a:t>3</a:t>
                </a:r>
                <a:r>
                  <a:rPr lang="en-US" dirty="0"/>
                  <a:t> N C</a:t>
                </a:r>
                <a:r>
                  <a:rPr lang="en-US" baseline="30000" dirty="0"/>
                  <a:t>-1</a:t>
                </a:r>
                <a:r>
                  <a:rPr lang="en-US" dirty="0"/>
                  <a:t>, what is the final velocity of the proton assuming it is initially stationary? </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𝐸𝑑</m:t>
                      </m:r>
                      <m:r>
                        <a:rPr lang="en-US" b="0" i="1" smtClean="0">
                          <a:latin typeface="Cambria Math" panose="02040503050406030204" pitchFamily="18" charset="0"/>
                        </a:rPr>
                        <m:t>=2400×0.05=120 </m:t>
                      </m:r>
                      <m:r>
                        <a:rPr lang="en-US" b="0" i="1" smtClean="0">
                          <a:latin typeface="Cambria Math" panose="02040503050406030204" pitchFamily="18" charset="0"/>
                          <a:ea typeface="Cambria Math" panose="02040503050406030204" pitchFamily="18" charset="0"/>
                        </a:rPr>
                        <m:t>𝑉</m:t>
                      </m:r>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𝑊</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𝑉𝑞</m:t>
                      </m:r>
                      <m:r>
                        <a:rPr lang="en-US" b="0" i="1" smtClean="0">
                          <a:latin typeface="Cambria Math" panose="02040503050406030204" pitchFamily="18" charset="0"/>
                          <a:ea typeface="Cambria Math" panose="02040503050406030204" pitchFamily="18" charset="0"/>
                        </a:rPr>
                        <m:t>=120×1.6×</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r>
                        <a:rPr lang="en-US" b="0" i="1" smtClean="0">
                          <a:latin typeface="Cambria Math" panose="02040503050406030204" pitchFamily="18" charset="0"/>
                          <a:ea typeface="Cambria Math" panose="02040503050406030204" pitchFamily="18" charset="0"/>
                        </a:rPr>
                        <m:t>=1.92×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−17</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𝐽</m:t>
                      </m:r>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𝐸</m:t>
                                  </m:r>
                                </m:e>
                                <m:sub>
                                  <m:r>
                                    <a:rPr lang="en-US" b="0" i="1" smtClean="0">
                                      <a:latin typeface="Cambria Math" panose="02040503050406030204" pitchFamily="18" charset="0"/>
                                      <a:ea typeface="Cambria Math" panose="02040503050406030204" pitchFamily="18" charset="0"/>
                                    </a:rPr>
                                    <m:t>𝐾</m:t>
                                  </m:r>
                                </m:sub>
                              </m:sSub>
                            </m:num>
                            <m:den>
                              <m:r>
                                <a:rPr lang="en-US" b="0" i="1" smtClean="0">
                                  <a:latin typeface="Cambria Math" panose="02040503050406030204" pitchFamily="18" charset="0"/>
                                  <a:ea typeface="Cambria Math" panose="02040503050406030204" pitchFamily="18" charset="0"/>
                                </a:rPr>
                                <m:t>𝑚</m:t>
                              </m:r>
                            </m:den>
                          </m:f>
                        </m:e>
                      </m:rad>
                      <m:r>
                        <a:rPr lang="en-US" b="0" i="1" smtClean="0">
                          <a:latin typeface="Cambria Math" panose="02040503050406030204" pitchFamily="18" charset="0"/>
                          <a:ea typeface="Cambria Math" panose="02040503050406030204" pitchFamily="18" charset="0"/>
                        </a:rPr>
                        <m:t>=</m:t>
                      </m:r>
                      <m:rad>
                        <m:radPr>
                          <m:degHide m:val="on"/>
                          <m:ctrlPr>
                            <a:rPr lang="en-US" i="1">
                              <a:latin typeface="Cambria Math" panose="02040503050406030204" pitchFamily="18" charset="0"/>
                              <a:ea typeface="Cambria Math" panose="02040503050406030204" pitchFamily="18" charset="0"/>
                            </a:rPr>
                          </m:ctrlPr>
                        </m:radPr>
                        <m:deg/>
                        <m:e>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2</m:t>
                              </m:r>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1.92×</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−17</m:t>
                                  </m:r>
                                </m:sup>
                              </m:sSup>
                            </m:num>
                            <m:den>
                              <m:r>
                                <a:rPr lang="en-US" b="0" i="1" smtClean="0">
                                  <a:latin typeface="Cambria Math" panose="02040503050406030204" pitchFamily="18" charset="0"/>
                                  <a:ea typeface="Cambria Math" panose="02040503050406030204" pitchFamily="18" charset="0"/>
                                </a:rPr>
                                <m:t>1.67×</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−27</m:t>
                                  </m:r>
                                </m:sup>
                              </m:sSup>
                            </m:den>
                          </m:f>
                        </m:e>
                      </m:rad>
                      <m:r>
                        <a:rPr lang="en-US" b="0" i="1" smtClean="0">
                          <a:latin typeface="Cambria Math" panose="02040503050406030204" pitchFamily="18" charset="0"/>
                          <a:ea typeface="Cambria Math" panose="02040503050406030204" pitchFamily="18" charset="0"/>
                        </a:rPr>
                        <m:t>=1.52×</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−1</m:t>
                          </m:r>
                        </m:sup>
                      </m:sSup>
                    </m:oMath>
                  </m:oMathPara>
                </a14:m>
                <a:endParaRPr lang="en-US" dirty="0"/>
              </a:p>
              <a:p>
                <a:endParaRPr lang="en-AU" dirty="0"/>
              </a:p>
            </p:txBody>
          </p:sp>
        </mc:Choice>
        <mc:Fallback xmlns="">
          <p:sp>
            <p:nvSpPr>
              <p:cNvPr id="3" name="Content Placeholder 2">
                <a:extLst>
                  <a:ext uri="{FF2B5EF4-FFF2-40B4-BE49-F238E27FC236}">
                    <a16:creationId xmlns:a16="http://schemas.microsoft.com/office/drawing/2014/main" id="{6E544579-1886-41C6-9B21-E55F4985B91F}"/>
                  </a:ext>
                </a:extLst>
              </p:cNvPr>
              <p:cNvSpPr>
                <a:spLocks noGrp="1" noRot="1" noChangeAspect="1" noMove="1" noResize="1" noEditPoints="1" noAdjustHandles="1" noChangeArrowheads="1" noChangeShapeType="1" noTextEdit="1"/>
              </p:cNvSpPr>
              <p:nvPr>
                <p:ph idx="1"/>
              </p:nvPr>
            </p:nvSpPr>
            <p:spPr>
              <a:blipFill>
                <a:blip r:embed="rId2"/>
                <a:stretch>
                  <a:fillRect l="-1231" t="-2926" r="-1354"/>
                </a:stretch>
              </a:blipFill>
            </p:spPr>
            <p:txBody>
              <a:bodyPr/>
              <a:lstStyle/>
              <a:p>
                <a:r>
                  <a:rPr lang="en-AU">
                    <a:noFill/>
                  </a:rPr>
                  <a:t> </a:t>
                </a:r>
              </a:p>
            </p:txBody>
          </p:sp>
        </mc:Fallback>
      </mc:AlternateContent>
    </p:spTree>
    <p:extLst>
      <p:ext uri="{BB962C8B-B14F-4D97-AF65-F5344CB8AC3E}">
        <p14:creationId xmlns:p14="http://schemas.microsoft.com/office/powerpoint/2010/main" val="2579184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B7D24-C442-4785-B7CF-D1F6C4EF20FC}"/>
              </a:ext>
            </a:extLst>
          </p:cNvPr>
          <p:cNvSpPr>
            <a:spLocks noGrp="1"/>
          </p:cNvSpPr>
          <p:nvPr>
            <p:ph type="title"/>
          </p:nvPr>
        </p:nvSpPr>
        <p:spPr/>
        <p:txBody>
          <a:bodyPr/>
          <a:lstStyle/>
          <a:p>
            <a:r>
              <a:rPr lang="en-US" dirty="0"/>
              <a:t>Magnets</a:t>
            </a:r>
            <a:endParaRPr lang="en-AU" dirty="0"/>
          </a:p>
        </p:txBody>
      </p:sp>
      <p:sp>
        <p:nvSpPr>
          <p:cNvPr id="3" name="Content Placeholder 2">
            <a:extLst>
              <a:ext uri="{FF2B5EF4-FFF2-40B4-BE49-F238E27FC236}">
                <a16:creationId xmlns:a16="http://schemas.microsoft.com/office/drawing/2014/main" id="{9A41C4F9-DB61-4B1A-8B16-980E3B4D2FF4}"/>
              </a:ext>
            </a:extLst>
          </p:cNvPr>
          <p:cNvSpPr>
            <a:spLocks noGrp="1"/>
          </p:cNvSpPr>
          <p:nvPr>
            <p:ph idx="1"/>
          </p:nvPr>
        </p:nvSpPr>
        <p:spPr>
          <a:xfrm>
            <a:off x="1141413" y="2249487"/>
            <a:ext cx="6846314" cy="3541714"/>
          </a:xfrm>
        </p:spPr>
        <p:txBody>
          <a:bodyPr>
            <a:normAutofit fontScale="92500"/>
          </a:bodyPr>
          <a:lstStyle/>
          <a:p>
            <a:r>
              <a:rPr lang="en-US" dirty="0"/>
              <a:t>Objects which exert a force on nearby magnets, iron, cobalt or nickel</a:t>
            </a:r>
          </a:p>
          <a:p>
            <a:r>
              <a:rPr lang="en-US" dirty="0"/>
              <a:t>Exerts a force at a distance by creating a magnetic field</a:t>
            </a:r>
          </a:p>
          <a:p>
            <a:r>
              <a:rPr lang="en-US" dirty="0"/>
              <a:t>Can be thought of as having two opposing poles, referred to as North and South because they will align with the Earth’s magnetic field if allowed to float freely (e.g. in a compass)</a:t>
            </a:r>
            <a:endParaRPr lang="en-AU" dirty="0"/>
          </a:p>
          <a:p>
            <a:endParaRPr lang="en-AU" dirty="0"/>
          </a:p>
        </p:txBody>
      </p:sp>
      <p:grpSp>
        <p:nvGrpSpPr>
          <p:cNvPr id="4" name="Group 3">
            <a:extLst>
              <a:ext uri="{FF2B5EF4-FFF2-40B4-BE49-F238E27FC236}">
                <a16:creationId xmlns:a16="http://schemas.microsoft.com/office/drawing/2014/main" id="{82361B8E-6A1E-46E1-BC8E-11DB660EA09C}"/>
              </a:ext>
            </a:extLst>
          </p:cNvPr>
          <p:cNvGrpSpPr/>
          <p:nvPr/>
        </p:nvGrpSpPr>
        <p:grpSpPr>
          <a:xfrm>
            <a:off x="2330195" y="5673681"/>
            <a:ext cx="4117553" cy="928729"/>
            <a:chOff x="4092996" y="4310063"/>
            <a:chExt cx="4117553" cy="928729"/>
          </a:xfrm>
        </p:grpSpPr>
        <p:sp>
          <p:nvSpPr>
            <p:cNvPr id="5" name="Rectangle 4">
              <a:extLst>
                <a:ext uri="{FF2B5EF4-FFF2-40B4-BE49-F238E27FC236}">
                  <a16:creationId xmlns:a16="http://schemas.microsoft.com/office/drawing/2014/main" id="{7C7C7A06-FAC6-4393-8028-477611698414}"/>
                </a:ext>
              </a:extLst>
            </p:cNvPr>
            <p:cNvSpPr/>
            <p:nvPr/>
          </p:nvSpPr>
          <p:spPr>
            <a:xfrm rot="5400000">
              <a:off x="5691588" y="2764654"/>
              <a:ext cx="875546" cy="4072729"/>
            </a:xfrm>
            <a:prstGeom prst="rect">
              <a:avLst/>
            </a:prstGeom>
            <a:gradFill>
              <a:gsLst>
                <a:gs pos="0">
                  <a:srgbClr val="FF0000"/>
                </a:gs>
                <a:gs pos="100000">
                  <a:srgbClr val="0070C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206EF553-C01B-47E9-B2EA-2473DB7004B6}"/>
                </a:ext>
              </a:extLst>
            </p:cNvPr>
            <p:cNvSpPr txBox="1"/>
            <p:nvPr/>
          </p:nvSpPr>
          <p:spPr>
            <a:xfrm>
              <a:off x="7386638" y="4310063"/>
              <a:ext cx="823911" cy="833479"/>
            </a:xfrm>
            <a:prstGeom prst="rect">
              <a:avLst/>
            </a:prstGeom>
            <a:noFill/>
          </p:spPr>
          <p:txBody>
            <a:bodyPr wrap="none" rtlCol="0">
              <a:noAutofit/>
            </a:bodyPr>
            <a:lstStyle/>
            <a:p>
              <a:r>
                <a:rPr lang="en-US" sz="5400" dirty="0"/>
                <a:t>N</a:t>
              </a:r>
              <a:endParaRPr lang="en-AU" sz="5400" dirty="0"/>
            </a:p>
          </p:txBody>
        </p:sp>
        <p:sp>
          <p:nvSpPr>
            <p:cNvPr id="7" name="TextBox 6">
              <a:extLst>
                <a:ext uri="{FF2B5EF4-FFF2-40B4-BE49-F238E27FC236}">
                  <a16:creationId xmlns:a16="http://schemas.microsoft.com/office/drawing/2014/main" id="{97EC332F-2415-4DA9-9051-B5B98A123864}"/>
                </a:ext>
              </a:extLst>
            </p:cNvPr>
            <p:cNvSpPr txBox="1"/>
            <p:nvPr/>
          </p:nvSpPr>
          <p:spPr>
            <a:xfrm>
              <a:off x="4253935" y="4331834"/>
              <a:ext cx="823911" cy="833479"/>
            </a:xfrm>
            <a:prstGeom prst="rect">
              <a:avLst/>
            </a:prstGeom>
            <a:noFill/>
          </p:spPr>
          <p:txBody>
            <a:bodyPr wrap="none" rtlCol="0">
              <a:noAutofit/>
            </a:bodyPr>
            <a:lstStyle/>
            <a:p>
              <a:r>
                <a:rPr lang="en-US" sz="5400" dirty="0"/>
                <a:t>S</a:t>
              </a:r>
              <a:endParaRPr lang="en-AU" sz="5400" dirty="0"/>
            </a:p>
          </p:txBody>
        </p:sp>
      </p:grpSp>
      <p:grpSp>
        <p:nvGrpSpPr>
          <p:cNvPr id="9" name="Group 8">
            <a:extLst>
              <a:ext uri="{FF2B5EF4-FFF2-40B4-BE49-F238E27FC236}">
                <a16:creationId xmlns:a16="http://schemas.microsoft.com/office/drawing/2014/main" id="{2566C1A9-32C3-489F-8BC5-CB91A5CBAB71}"/>
              </a:ext>
            </a:extLst>
          </p:cNvPr>
          <p:cNvGrpSpPr/>
          <p:nvPr/>
        </p:nvGrpSpPr>
        <p:grpSpPr>
          <a:xfrm>
            <a:off x="8146763" y="3272309"/>
            <a:ext cx="3810000" cy="3330101"/>
            <a:chOff x="7810499" y="3236913"/>
            <a:chExt cx="3810000" cy="3330101"/>
          </a:xfrm>
        </p:grpSpPr>
        <p:pic>
          <p:nvPicPr>
            <p:cNvPr id="4098" name="Picture 2" descr="Related image">
              <a:extLst>
                <a:ext uri="{FF2B5EF4-FFF2-40B4-BE49-F238E27FC236}">
                  <a16:creationId xmlns:a16="http://schemas.microsoft.com/office/drawing/2014/main" id="{4FDA76A2-8E7C-450C-BBED-88B5C80DAD7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10499" y="3236913"/>
              <a:ext cx="3810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E0F65A1-B337-4160-B551-0DBC8B4C7280}"/>
                </a:ext>
              </a:extLst>
            </p:cNvPr>
            <p:cNvSpPr txBox="1"/>
            <p:nvPr/>
          </p:nvSpPr>
          <p:spPr>
            <a:xfrm>
              <a:off x="8279006" y="6351570"/>
              <a:ext cx="2872986" cy="215444"/>
            </a:xfrm>
            <a:prstGeom prst="rect">
              <a:avLst/>
            </a:prstGeom>
            <a:noFill/>
          </p:spPr>
          <p:txBody>
            <a:bodyPr wrap="square" rtlCol="0">
              <a:spAutoFit/>
            </a:bodyPr>
            <a:lstStyle/>
            <a:p>
              <a:r>
                <a:rPr lang="en-AU" sz="800" dirty="0"/>
                <a:t>https://media.giphy.com/media/DlywpQ6BTI7AY/giphy.gif</a:t>
              </a:r>
            </a:p>
          </p:txBody>
        </p:sp>
      </p:grpSp>
    </p:spTree>
    <p:extLst>
      <p:ext uri="{BB962C8B-B14F-4D97-AF65-F5344CB8AC3E}">
        <p14:creationId xmlns:p14="http://schemas.microsoft.com/office/powerpoint/2010/main" val="11524808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20E7-7990-472F-9163-9529BAD54B88}"/>
              </a:ext>
            </a:extLst>
          </p:cNvPr>
          <p:cNvSpPr>
            <a:spLocks noGrp="1"/>
          </p:cNvSpPr>
          <p:nvPr>
            <p:ph type="title"/>
          </p:nvPr>
        </p:nvSpPr>
        <p:spPr/>
        <p:txBody>
          <a:bodyPr/>
          <a:lstStyle/>
          <a:p>
            <a:r>
              <a:rPr lang="en-US" dirty="0"/>
              <a:t>Law of Poles</a:t>
            </a:r>
            <a:endParaRPr lang="en-AU" dirty="0"/>
          </a:p>
        </p:txBody>
      </p:sp>
      <p:sp>
        <p:nvSpPr>
          <p:cNvPr id="3" name="Content Placeholder 2">
            <a:extLst>
              <a:ext uri="{FF2B5EF4-FFF2-40B4-BE49-F238E27FC236}">
                <a16:creationId xmlns:a16="http://schemas.microsoft.com/office/drawing/2014/main" id="{409A98A0-2DF7-4F98-9B56-9EF9902B326E}"/>
              </a:ext>
            </a:extLst>
          </p:cNvPr>
          <p:cNvSpPr>
            <a:spLocks noGrp="1"/>
          </p:cNvSpPr>
          <p:nvPr>
            <p:ph idx="1"/>
          </p:nvPr>
        </p:nvSpPr>
        <p:spPr>
          <a:xfrm>
            <a:off x="1141413" y="2249487"/>
            <a:ext cx="4232900" cy="3541714"/>
          </a:xfrm>
        </p:spPr>
        <p:txBody>
          <a:bodyPr/>
          <a:lstStyle/>
          <a:p>
            <a:r>
              <a:rPr lang="en-US" dirty="0"/>
              <a:t>Opposite poles attract</a:t>
            </a:r>
          </a:p>
          <a:p>
            <a:r>
              <a:rPr lang="en-US" dirty="0"/>
              <a:t>Like poles repel</a:t>
            </a:r>
            <a:endParaRPr lang="en-AU" dirty="0"/>
          </a:p>
        </p:txBody>
      </p:sp>
      <p:grpSp>
        <p:nvGrpSpPr>
          <p:cNvPr id="7" name="Group 6">
            <a:extLst>
              <a:ext uri="{FF2B5EF4-FFF2-40B4-BE49-F238E27FC236}">
                <a16:creationId xmlns:a16="http://schemas.microsoft.com/office/drawing/2014/main" id="{33E6F7E1-7183-4177-B736-338B0D976410}"/>
              </a:ext>
            </a:extLst>
          </p:cNvPr>
          <p:cNvGrpSpPr/>
          <p:nvPr/>
        </p:nvGrpSpPr>
        <p:grpSpPr>
          <a:xfrm>
            <a:off x="5496240" y="1581979"/>
            <a:ext cx="5734050" cy="4527321"/>
            <a:chOff x="5313361" y="1524001"/>
            <a:chExt cx="5734050" cy="4527321"/>
          </a:xfrm>
        </p:grpSpPr>
        <p:pic>
          <p:nvPicPr>
            <p:cNvPr id="5" name="Picture 4">
              <a:extLst>
                <a:ext uri="{FF2B5EF4-FFF2-40B4-BE49-F238E27FC236}">
                  <a16:creationId xmlns:a16="http://schemas.microsoft.com/office/drawing/2014/main" id="{59197471-CEDA-49FB-BDB7-A9BA53A421FA}"/>
                </a:ext>
              </a:extLst>
            </p:cNvPr>
            <p:cNvPicPr>
              <a:picLocks noChangeAspect="1"/>
            </p:cNvPicPr>
            <p:nvPr/>
          </p:nvPicPr>
          <p:blipFill>
            <a:blip r:embed="rId2"/>
            <a:stretch>
              <a:fillRect/>
            </a:stretch>
          </p:blipFill>
          <p:spPr>
            <a:xfrm>
              <a:off x="5313361" y="1524001"/>
              <a:ext cx="5734050" cy="4267200"/>
            </a:xfrm>
            <a:prstGeom prst="rect">
              <a:avLst/>
            </a:prstGeom>
          </p:spPr>
        </p:pic>
        <p:sp>
          <p:nvSpPr>
            <p:cNvPr id="6" name="TextBox 5">
              <a:extLst>
                <a:ext uri="{FF2B5EF4-FFF2-40B4-BE49-F238E27FC236}">
                  <a16:creationId xmlns:a16="http://schemas.microsoft.com/office/drawing/2014/main" id="{53B81362-4469-4A03-93B9-3BED8B5C98DD}"/>
                </a:ext>
              </a:extLst>
            </p:cNvPr>
            <p:cNvSpPr txBox="1"/>
            <p:nvPr/>
          </p:nvSpPr>
          <p:spPr>
            <a:xfrm>
              <a:off x="6309521" y="5835878"/>
              <a:ext cx="3741730" cy="215444"/>
            </a:xfrm>
            <a:prstGeom prst="rect">
              <a:avLst/>
            </a:prstGeom>
            <a:noFill/>
          </p:spPr>
          <p:txBody>
            <a:bodyPr wrap="none" rtlCol="0">
              <a:spAutoFit/>
            </a:bodyPr>
            <a:lstStyle/>
            <a:p>
              <a:r>
                <a:rPr lang="en-AU" sz="800" dirty="0"/>
                <a:t>https://qph.fs.quoracdn.net/main-qimg-b16f909d05c4d86d7fc69c976e9740f8.webp</a:t>
              </a:r>
            </a:p>
          </p:txBody>
        </p:sp>
      </p:grpSp>
    </p:spTree>
    <p:extLst>
      <p:ext uri="{BB962C8B-B14F-4D97-AF65-F5344CB8AC3E}">
        <p14:creationId xmlns:p14="http://schemas.microsoft.com/office/powerpoint/2010/main" val="2403607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655DC-43D3-4B2E-B677-7D7E1AA84CF0}"/>
              </a:ext>
            </a:extLst>
          </p:cNvPr>
          <p:cNvSpPr>
            <a:spLocks noGrp="1"/>
          </p:cNvSpPr>
          <p:nvPr>
            <p:ph type="title"/>
          </p:nvPr>
        </p:nvSpPr>
        <p:spPr/>
        <p:txBody>
          <a:bodyPr/>
          <a:lstStyle/>
          <a:p>
            <a:r>
              <a:rPr lang="en-US" dirty="0"/>
              <a:t>Magnetic fields</a:t>
            </a:r>
            <a:endParaRPr lang="en-AU" dirty="0"/>
          </a:p>
        </p:txBody>
      </p:sp>
      <p:sp>
        <p:nvSpPr>
          <p:cNvPr id="3" name="Content Placeholder 2">
            <a:extLst>
              <a:ext uri="{FF2B5EF4-FFF2-40B4-BE49-F238E27FC236}">
                <a16:creationId xmlns:a16="http://schemas.microsoft.com/office/drawing/2014/main" id="{87FA8208-0D96-44E0-AF4A-9C5AB37CD720}"/>
              </a:ext>
            </a:extLst>
          </p:cNvPr>
          <p:cNvSpPr>
            <a:spLocks noGrp="1"/>
          </p:cNvSpPr>
          <p:nvPr>
            <p:ph idx="1"/>
          </p:nvPr>
        </p:nvSpPr>
        <p:spPr>
          <a:xfrm>
            <a:off x="1141413" y="2249487"/>
            <a:ext cx="5164640" cy="3541714"/>
          </a:xfrm>
        </p:spPr>
        <p:txBody>
          <a:bodyPr/>
          <a:lstStyle/>
          <a:p>
            <a:r>
              <a:rPr lang="en-US" dirty="0"/>
              <a:t>A region of space around a magnet in which another magnet, iron, cobalt or nickel will experience a force</a:t>
            </a:r>
          </a:p>
          <a:p>
            <a:r>
              <a:rPr lang="en-US" dirty="0"/>
              <a:t>Essentially caused by moving electric charges</a:t>
            </a:r>
          </a:p>
          <a:p>
            <a:endParaRPr lang="en-AU" dirty="0"/>
          </a:p>
        </p:txBody>
      </p:sp>
      <p:grpSp>
        <p:nvGrpSpPr>
          <p:cNvPr id="5" name="Group 4">
            <a:extLst>
              <a:ext uri="{FF2B5EF4-FFF2-40B4-BE49-F238E27FC236}">
                <a16:creationId xmlns:a16="http://schemas.microsoft.com/office/drawing/2014/main" id="{5FE625FF-4628-47CB-BEEE-0DF16B0CC49D}"/>
              </a:ext>
            </a:extLst>
          </p:cNvPr>
          <p:cNvGrpSpPr/>
          <p:nvPr/>
        </p:nvGrpSpPr>
        <p:grpSpPr>
          <a:xfrm>
            <a:off x="6306053" y="2124975"/>
            <a:ext cx="4962778" cy="3354690"/>
            <a:chOff x="3614611" y="3214961"/>
            <a:chExt cx="4962778" cy="3354690"/>
          </a:xfrm>
        </p:grpSpPr>
        <p:pic>
          <p:nvPicPr>
            <p:cNvPr id="2050" name="Picture 2" descr="Related image">
              <a:extLst>
                <a:ext uri="{FF2B5EF4-FFF2-40B4-BE49-F238E27FC236}">
                  <a16:creationId xmlns:a16="http://schemas.microsoft.com/office/drawing/2014/main" id="{68A2C539-1615-41A5-9DE4-9F9006C07E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611" y="3214961"/>
              <a:ext cx="4962778" cy="31392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F81D70-F5F1-485D-BA79-BDEADA4DA523}"/>
                </a:ext>
              </a:extLst>
            </p:cNvPr>
            <p:cNvSpPr txBox="1"/>
            <p:nvPr/>
          </p:nvSpPr>
          <p:spPr>
            <a:xfrm>
              <a:off x="3864473" y="6354207"/>
              <a:ext cx="4459875" cy="215444"/>
            </a:xfrm>
            <a:prstGeom prst="rect">
              <a:avLst/>
            </a:prstGeom>
            <a:noFill/>
          </p:spPr>
          <p:txBody>
            <a:bodyPr wrap="none" rtlCol="0">
              <a:spAutoFit/>
            </a:bodyPr>
            <a:lstStyle/>
            <a:p>
              <a:r>
                <a:rPr lang="en-AU" sz="800" dirty="0"/>
                <a:t>https://highvelocityinnovation.com/wp-content/uploads/sites/3/2019/05/2019-05-17-What-Is-Pull.jpg</a:t>
              </a:r>
            </a:p>
          </p:txBody>
        </p:sp>
      </p:grpSp>
    </p:spTree>
    <p:extLst>
      <p:ext uri="{BB962C8B-B14F-4D97-AF65-F5344CB8AC3E}">
        <p14:creationId xmlns:p14="http://schemas.microsoft.com/office/powerpoint/2010/main" val="42768674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B08D-071A-4AAC-8978-37F69AE06B24}"/>
              </a:ext>
            </a:extLst>
          </p:cNvPr>
          <p:cNvSpPr>
            <a:spLocks noGrp="1"/>
          </p:cNvSpPr>
          <p:nvPr>
            <p:ph type="title"/>
          </p:nvPr>
        </p:nvSpPr>
        <p:spPr/>
        <p:txBody>
          <a:bodyPr/>
          <a:lstStyle/>
          <a:p>
            <a:r>
              <a:rPr lang="en-US" dirty="0"/>
              <a:t>Magnetic field lines</a:t>
            </a:r>
            <a:endParaRPr lang="en-AU" dirty="0"/>
          </a:p>
        </p:txBody>
      </p:sp>
      <p:sp>
        <p:nvSpPr>
          <p:cNvPr id="3" name="Content Placeholder 2">
            <a:extLst>
              <a:ext uri="{FF2B5EF4-FFF2-40B4-BE49-F238E27FC236}">
                <a16:creationId xmlns:a16="http://schemas.microsoft.com/office/drawing/2014/main" id="{9A68776F-43F1-49B1-A37A-1DB406503B88}"/>
              </a:ext>
            </a:extLst>
          </p:cNvPr>
          <p:cNvSpPr>
            <a:spLocks noGrp="1"/>
          </p:cNvSpPr>
          <p:nvPr>
            <p:ph idx="1"/>
          </p:nvPr>
        </p:nvSpPr>
        <p:spPr/>
        <p:txBody>
          <a:bodyPr/>
          <a:lstStyle/>
          <a:p>
            <a:r>
              <a:rPr lang="en-US" dirty="0"/>
              <a:t>Similar to electric field lines</a:t>
            </a:r>
          </a:p>
          <a:p>
            <a:r>
              <a:rPr lang="en-US" dirty="0"/>
              <a:t>Lines cannot cross</a:t>
            </a:r>
          </a:p>
          <a:p>
            <a:r>
              <a:rPr lang="en-US" dirty="0"/>
              <a:t>Density of lines represents strength of magnetic field</a:t>
            </a:r>
          </a:p>
          <a:p>
            <a:r>
              <a:rPr lang="en-US" dirty="0"/>
              <a:t>Arrow shows the direction a north pole would point (direction a compass would point)</a:t>
            </a:r>
            <a:endParaRPr lang="en-AU" dirty="0"/>
          </a:p>
        </p:txBody>
      </p:sp>
    </p:spTree>
    <p:extLst>
      <p:ext uri="{BB962C8B-B14F-4D97-AF65-F5344CB8AC3E}">
        <p14:creationId xmlns:p14="http://schemas.microsoft.com/office/powerpoint/2010/main" val="3165476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5F17C-563F-41A9-BD5B-3553CB37D2F7}"/>
              </a:ext>
            </a:extLst>
          </p:cNvPr>
          <p:cNvSpPr>
            <a:spLocks noGrp="1"/>
          </p:cNvSpPr>
          <p:nvPr>
            <p:ph type="title"/>
          </p:nvPr>
        </p:nvSpPr>
        <p:spPr/>
        <p:txBody>
          <a:bodyPr/>
          <a:lstStyle/>
          <a:p>
            <a:r>
              <a:rPr lang="en-US" dirty="0"/>
              <a:t>Permanent magnet</a:t>
            </a:r>
            <a:endParaRPr lang="en-AU" dirty="0"/>
          </a:p>
        </p:txBody>
      </p:sp>
      <p:sp>
        <p:nvSpPr>
          <p:cNvPr id="3" name="Content Placeholder 2">
            <a:extLst>
              <a:ext uri="{FF2B5EF4-FFF2-40B4-BE49-F238E27FC236}">
                <a16:creationId xmlns:a16="http://schemas.microsoft.com/office/drawing/2014/main" id="{6D4C0DBD-1236-404A-BE3E-EA63E315DA65}"/>
              </a:ext>
            </a:extLst>
          </p:cNvPr>
          <p:cNvSpPr>
            <a:spLocks noGrp="1"/>
          </p:cNvSpPr>
          <p:nvPr>
            <p:ph idx="1"/>
          </p:nvPr>
        </p:nvSpPr>
        <p:spPr/>
        <p:txBody>
          <a:bodyPr/>
          <a:lstStyle/>
          <a:p>
            <a:r>
              <a:rPr lang="en-US" dirty="0"/>
              <a:t>A magnet typically made of iron, cobalt and/or nickel</a:t>
            </a:r>
          </a:p>
          <a:p>
            <a:r>
              <a:rPr lang="en-US" dirty="0"/>
              <a:t>Retains its magnetic behaviour for a long period of time without any input</a:t>
            </a:r>
          </a:p>
        </p:txBody>
      </p:sp>
      <p:grpSp>
        <p:nvGrpSpPr>
          <p:cNvPr id="8" name="Group 7">
            <a:extLst>
              <a:ext uri="{FF2B5EF4-FFF2-40B4-BE49-F238E27FC236}">
                <a16:creationId xmlns:a16="http://schemas.microsoft.com/office/drawing/2014/main" id="{12A7E5C7-543D-4789-929A-48CF1D32EA41}"/>
              </a:ext>
            </a:extLst>
          </p:cNvPr>
          <p:cNvGrpSpPr/>
          <p:nvPr/>
        </p:nvGrpSpPr>
        <p:grpSpPr>
          <a:xfrm>
            <a:off x="2392115" y="3429000"/>
            <a:ext cx="7404591" cy="3263444"/>
            <a:chOff x="2392115" y="3429000"/>
            <a:chExt cx="7404591" cy="3263444"/>
          </a:xfrm>
        </p:grpSpPr>
        <p:pic>
          <p:nvPicPr>
            <p:cNvPr id="6" name="Picture 5">
              <a:extLst>
                <a:ext uri="{FF2B5EF4-FFF2-40B4-BE49-F238E27FC236}">
                  <a16:creationId xmlns:a16="http://schemas.microsoft.com/office/drawing/2014/main" id="{F8723EA5-930A-49BD-9603-840809B6CAC7}"/>
                </a:ext>
              </a:extLst>
            </p:cNvPr>
            <p:cNvPicPr>
              <a:picLocks noChangeAspect="1"/>
            </p:cNvPicPr>
            <p:nvPr/>
          </p:nvPicPr>
          <p:blipFill>
            <a:blip r:embed="rId2"/>
            <a:stretch>
              <a:fillRect/>
            </a:stretch>
          </p:blipFill>
          <p:spPr>
            <a:xfrm>
              <a:off x="3046411" y="3429000"/>
              <a:ext cx="6096000" cy="3048000"/>
            </a:xfrm>
            <a:prstGeom prst="rect">
              <a:avLst/>
            </a:prstGeom>
          </p:spPr>
        </p:pic>
        <p:sp>
          <p:nvSpPr>
            <p:cNvPr id="7" name="TextBox 6">
              <a:extLst>
                <a:ext uri="{FF2B5EF4-FFF2-40B4-BE49-F238E27FC236}">
                  <a16:creationId xmlns:a16="http://schemas.microsoft.com/office/drawing/2014/main" id="{4281F140-F60D-40B4-84D5-03A0FA48784F}"/>
                </a:ext>
              </a:extLst>
            </p:cNvPr>
            <p:cNvSpPr txBox="1"/>
            <p:nvPr/>
          </p:nvSpPr>
          <p:spPr>
            <a:xfrm>
              <a:off x="2392115" y="6477000"/>
              <a:ext cx="7404591" cy="215444"/>
            </a:xfrm>
            <a:prstGeom prst="rect">
              <a:avLst/>
            </a:prstGeom>
            <a:noFill/>
          </p:spPr>
          <p:txBody>
            <a:bodyPr wrap="none" rtlCol="0">
              <a:spAutoFit/>
            </a:bodyPr>
            <a:lstStyle/>
            <a:p>
              <a:r>
                <a:rPr lang="en-AU" sz="800" dirty="0"/>
                <a:t>https://d3ecqbn6etsqar.cloudfront.net/CuprLVrzHyrUEPNS4_6_0jMowBs=/640x320/smart/https://sydneyscience.com.au/app/uploads/sites/7/2019/05/Magic-Magnets.jpg</a:t>
              </a:r>
            </a:p>
          </p:txBody>
        </p:sp>
      </p:grpSp>
    </p:spTree>
    <p:extLst>
      <p:ext uri="{BB962C8B-B14F-4D97-AF65-F5344CB8AC3E}">
        <p14:creationId xmlns:p14="http://schemas.microsoft.com/office/powerpoint/2010/main" val="39880274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60B3-BAAD-42D8-89A8-69D04A035872}"/>
              </a:ext>
            </a:extLst>
          </p:cNvPr>
          <p:cNvSpPr>
            <a:spLocks noGrp="1"/>
          </p:cNvSpPr>
          <p:nvPr>
            <p:ph type="title"/>
          </p:nvPr>
        </p:nvSpPr>
        <p:spPr/>
        <p:txBody>
          <a:bodyPr/>
          <a:lstStyle/>
          <a:p>
            <a:r>
              <a:rPr lang="en-US" dirty="0"/>
              <a:t>Source of permanent magnets</a:t>
            </a:r>
            <a:endParaRPr lang="en-AU" dirty="0"/>
          </a:p>
        </p:txBody>
      </p:sp>
      <p:sp>
        <p:nvSpPr>
          <p:cNvPr id="3" name="Content Placeholder 2">
            <a:extLst>
              <a:ext uri="{FF2B5EF4-FFF2-40B4-BE49-F238E27FC236}">
                <a16:creationId xmlns:a16="http://schemas.microsoft.com/office/drawing/2014/main" id="{5E813F69-7B1B-428D-BF13-2796AA953F81}"/>
              </a:ext>
            </a:extLst>
          </p:cNvPr>
          <p:cNvSpPr>
            <a:spLocks noGrp="1"/>
          </p:cNvSpPr>
          <p:nvPr>
            <p:ph idx="1"/>
          </p:nvPr>
        </p:nvSpPr>
        <p:spPr>
          <a:xfrm>
            <a:off x="1141412" y="1854200"/>
            <a:ext cx="9905999" cy="4508500"/>
          </a:xfrm>
        </p:spPr>
        <p:txBody>
          <a:bodyPr>
            <a:normAutofit fontScale="85000" lnSpcReduction="20000"/>
          </a:bodyPr>
          <a:lstStyle/>
          <a:p>
            <a:pPr marL="0" indent="0">
              <a:lnSpc>
                <a:spcPct val="110000"/>
              </a:lnSpc>
              <a:buNone/>
            </a:pPr>
            <a:r>
              <a:rPr lang="en-US" dirty="0"/>
              <a:t>Permanent magnets are essentially </a:t>
            </a:r>
            <a:br>
              <a:rPr lang="en-US" dirty="0"/>
            </a:br>
            <a:r>
              <a:rPr lang="en-US" dirty="0"/>
              <a:t>magnetic because they are made of </a:t>
            </a:r>
            <a:br>
              <a:rPr lang="en-US" dirty="0"/>
            </a:br>
            <a:r>
              <a:rPr lang="en-US" dirty="0"/>
              <a:t>many tiny magnets which are made of </a:t>
            </a:r>
            <a:br>
              <a:rPr lang="en-US" dirty="0"/>
            </a:br>
            <a:r>
              <a:rPr lang="en-US" dirty="0"/>
              <a:t>tinier magnets which are made of even </a:t>
            </a:r>
            <a:br>
              <a:rPr lang="en-US" dirty="0"/>
            </a:br>
            <a:r>
              <a:rPr lang="en-US" dirty="0"/>
              <a:t>tinier magnets, all aligned in the same </a:t>
            </a:r>
            <a:br>
              <a:rPr lang="en-US" dirty="0"/>
            </a:br>
            <a:r>
              <a:rPr lang="en-US" dirty="0"/>
              <a:t>direction, so that they don’t cancel each </a:t>
            </a:r>
            <a:br>
              <a:rPr lang="en-US" dirty="0"/>
            </a:br>
            <a:r>
              <a:rPr lang="en-US" dirty="0"/>
              <a:t>other out</a:t>
            </a:r>
          </a:p>
          <a:p>
            <a:pPr>
              <a:lnSpc>
                <a:spcPct val="110000"/>
              </a:lnSpc>
            </a:pPr>
            <a:r>
              <a:rPr lang="en-US" dirty="0"/>
              <a:t>Magnets are magnetic because they are </a:t>
            </a:r>
            <a:br>
              <a:rPr lang="en-US" dirty="0"/>
            </a:br>
            <a:r>
              <a:rPr lang="en-US" dirty="0"/>
              <a:t>made of aligned magnetic domains </a:t>
            </a:r>
            <a:br>
              <a:rPr lang="en-US" dirty="0"/>
            </a:br>
            <a:r>
              <a:rPr lang="en-US" dirty="0"/>
              <a:t>(groups of atoms)</a:t>
            </a:r>
          </a:p>
          <a:p>
            <a:pPr>
              <a:lnSpc>
                <a:spcPct val="110000"/>
              </a:lnSpc>
            </a:pPr>
            <a:r>
              <a:rPr lang="en-US" dirty="0"/>
              <a:t>Domains can be magnetic if they are made of aligned magnetic atoms</a:t>
            </a:r>
          </a:p>
          <a:p>
            <a:pPr>
              <a:lnSpc>
                <a:spcPct val="110000"/>
              </a:lnSpc>
            </a:pPr>
            <a:r>
              <a:rPr lang="en-US" dirty="0"/>
              <a:t>Magnetic atoms can be magnetic because electrons are intrinsically magnetic </a:t>
            </a:r>
          </a:p>
          <a:p>
            <a:pPr marL="0" indent="0">
              <a:lnSpc>
                <a:spcPct val="110000"/>
              </a:lnSpc>
              <a:buNone/>
            </a:pPr>
            <a:r>
              <a:rPr lang="en-AU" dirty="0"/>
              <a:t>For a given substance to be magnetic the tiny magnets it is made of must align at all these different levels and not cancel each other out, this is rare, so only certain materials are magnetic</a:t>
            </a:r>
          </a:p>
          <a:p>
            <a:endParaRPr lang="en-AU" dirty="0"/>
          </a:p>
        </p:txBody>
      </p:sp>
      <p:grpSp>
        <p:nvGrpSpPr>
          <p:cNvPr id="4" name="Group 3">
            <a:extLst>
              <a:ext uri="{FF2B5EF4-FFF2-40B4-BE49-F238E27FC236}">
                <a16:creationId xmlns:a16="http://schemas.microsoft.com/office/drawing/2014/main" id="{3134C3EA-FDB2-49DC-B8D1-A830B46F62B3}"/>
              </a:ext>
            </a:extLst>
          </p:cNvPr>
          <p:cNvGrpSpPr/>
          <p:nvPr/>
        </p:nvGrpSpPr>
        <p:grpSpPr>
          <a:xfrm>
            <a:off x="5938638" y="1772390"/>
            <a:ext cx="6112382" cy="3148120"/>
            <a:chOff x="1118988" y="1959298"/>
            <a:chExt cx="6112382" cy="3148120"/>
          </a:xfrm>
          <a:solidFill>
            <a:schemeClr val="tx1"/>
          </a:solidFill>
        </p:grpSpPr>
        <p:pic>
          <p:nvPicPr>
            <p:cNvPr id="5" name="Picture 2" descr="Image result for magnetic domains">
              <a:extLst>
                <a:ext uri="{FF2B5EF4-FFF2-40B4-BE49-F238E27FC236}">
                  <a16:creationId xmlns:a16="http://schemas.microsoft.com/office/drawing/2014/main" id="{4B2B5722-AE1E-4B06-BD94-D1F7CFBBDA1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8988" y="1959298"/>
              <a:ext cx="6112382" cy="2933943"/>
            </a:xfrm>
            <a:prstGeom prst="rect">
              <a:avLst/>
            </a:prstGeom>
            <a:grpFill/>
          </p:spPr>
        </p:pic>
        <p:sp>
          <p:nvSpPr>
            <p:cNvPr id="6" name="TextBox 5">
              <a:extLst>
                <a:ext uri="{FF2B5EF4-FFF2-40B4-BE49-F238E27FC236}">
                  <a16:creationId xmlns:a16="http://schemas.microsoft.com/office/drawing/2014/main" id="{41251D8D-3CB9-4D5E-91BB-42ACA2CD92B7}"/>
                </a:ext>
              </a:extLst>
            </p:cNvPr>
            <p:cNvSpPr txBox="1"/>
            <p:nvPr/>
          </p:nvSpPr>
          <p:spPr>
            <a:xfrm>
              <a:off x="2497476" y="4861197"/>
              <a:ext cx="3355406" cy="246221"/>
            </a:xfrm>
            <a:prstGeom prst="rect">
              <a:avLst/>
            </a:prstGeom>
            <a:noFill/>
          </p:spPr>
          <p:txBody>
            <a:bodyPr wrap="none" rtlCol="0">
              <a:spAutoFit/>
            </a:bodyPr>
            <a:lstStyle/>
            <a:p>
              <a:r>
                <a:rPr lang="en-AU" sz="1000" dirty="0">
                  <a:hlinkClick r:id="rId3">
                    <a:extLst>
                      <a:ext uri="{A12FA001-AC4F-418D-AE19-62706E023703}">
                        <ahyp:hlinkClr xmlns:ahyp="http://schemas.microsoft.com/office/drawing/2018/hyperlinkcolor" val="tx"/>
                      </a:ext>
                    </a:extLst>
                  </a:hlinkClick>
                </a:rPr>
                <a:t>http://hyperphysics.phy-astr.gsu.edu/hbase/Solids/ferro.html</a:t>
              </a:r>
              <a:endParaRPr lang="en-AU" dirty="0"/>
            </a:p>
          </p:txBody>
        </p:sp>
      </p:grpSp>
    </p:spTree>
    <p:extLst>
      <p:ext uri="{BB962C8B-B14F-4D97-AF65-F5344CB8AC3E}">
        <p14:creationId xmlns:p14="http://schemas.microsoft.com/office/powerpoint/2010/main" val="236260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3861D-EEF3-4E65-AD6D-E2D4DC2472CD}"/>
              </a:ext>
            </a:extLst>
          </p:cNvPr>
          <p:cNvSpPr>
            <a:spLocks noGrp="1"/>
          </p:cNvSpPr>
          <p:nvPr>
            <p:ph type="title"/>
          </p:nvPr>
        </p:nvSpPr>
        <p:spPr/>
        <p:txBody>
          <a:bodyPr/>
          <a:lstStyle/>
          <a:p>
            <a:r>
              <a:rPr lang="en-US" dirty="0"/>
              <a:t>Electromagnet</a:t>
            </a:r>
            <a:endParaRPr lang="en-AU" dirty="0"/>
          </a:p>
        </p:txBody>
      </p:sp>
      <p:sp>
        <p:nvSpPr>
          <p:cNvPr id="3" name="Content Placeholder 2">
            <a:extLst>
              <a:ext uri="{FF2B5EF4-FFF2-40B4-BE49-F238E27FC236}">
                <a16:creationId xmlns:a16="http://schemas.microsoft.com/office/drawing/2014/main" id="{7D2EB5C9-B184-40A6-A114-787D07EA39A6}"/>
              </a:ext>
            </a:extLst>
          </p:cNvPr>
          <p:cNvSpPr>
            <a:spLocks noGrp="1"/>
          </p:cNvSpPr>
          <p:nvPr>
            <p:ph idx="1"/>
          </p:nvPr>
        </p:nvSpPr>
        <p:spPr/>
        <p:txBody>
          <a:bodyPr/>
          <a:lstStyle/>
          <a:p>
            <a:r>
              <a:rPr lang="en-US" dirty="0"/>
              <a:t>Magnet created by an electric current</a:t>
            </a:r>
          </a:p>
          <a:p>
            <a:r>
              <a:rPr lang="en-US" dirty="0"/>
              <a:t>Can be turned on and off</a:t>
            </a:r>
          </a:p>
          <a:p>
            <a:r>
              <a:rPr lang="en-US" dirty="0"/>
              <a:t>Variable strength dependent on current</a:t>
            </a:r>
          </a:p>
          <a:p>
            <a:r>
              <a:rPr lang="en-US" dirty="0"/>
              <a:t>Reversible depending on direction of current</a:t>
            </a:r>
            <a:endParaRPr lang="en-AU" dirty="0"/>
          </a:p>
        </p:txBody>
      </p:sp>
      <p:grpSp>
        <p:nvGrpSpPr>
          <p:cNvPr id="5" name="Group 4">
            <a:extLst>
              <a:ext uri="{FF2B5EF4-FFF2-40B4-BE49-F238E27FC236}">
                <a16:creationId xmlns:a16="http://schemas.microsoft.com/office/drawing/2014/main" id="{5A953371-4819-43B8-907A-5B7CA3596DFF}"/>
              </a:ext>
            </a:extLst>
          </p:cNvPr>
          <p:cNvGrpSpPr/>
          <p:nvPr/>
        </p:nvGrpSpPr>
        <p:grpSpPr>
          <a:xfrm>
            <a:off x="6938925" y="2097088"/>
            <a:ext cx="4634586" cy="3156257"/>
            <a:chOff x="4901845" y="3161860"/>
            <a:chExt cx="4634586" cy="3156257"/>
          </a:xfrm>
        </p:grpSpPr>
        <p:pic>
          <p:nvPicPr>
            <p:cNvPr id="3074" name="Picture 2" descr="Image result for electromagnet">
              <a:extLst>
                <a:ext uri="{FF2B5EF4-FFF2-40B4-BE49-F238E27FC236}">
                  <a16:creationId xmlns:a16="http://schemas.microsoft.com/office/drawing/2014/main" id="{DD311C22-7B0C-4AEA-B70F-F7F44DF0B1E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006" r="10462"/>
            <a:stretch/>
          </p:blipFill>
          <p:spPr bwMode="auto">
            <a:xfrm>
              <a:off x="5839917" y="3161860"/>
              <a:ext cx="2758441" cy="29408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3D034B6-A68A-4D46-B315-76E91382B8DA}"/>
                </a:ext>
              </a:extLst>
            </p:cNvPr>
            <p:cNvSpPr txBox="1"/>
            <p:nvPr/>
          </p:nvSpPr>
          <p:spPr>
            <a:xfrm>
              <a:off x="4901845" y="6102673"/>
              <a:ext cx="4634586" cy="215444"/>
            </a:xfrm>
            <a:prstGeom prst="rect">
              <a:avLst/>
            </a:prstGeom>
            <a:noFill/>
          </p:spPr>
          <p:txBody>
            <a:bodyPr wrap="square" rtlCol="0">
              <a:spAutoFit/>
            </a:bodyPr>
            <a:lstStyle/>
            <a:p>
              <a:pPr algn="ctr"/>
              <a:r>
                <a:rPr lang="en-AU" sz="800" dirty="0"/>
                <a:t>http://www.greatbasinobservatory.org/sites/greatbasinobservatory.org/files/images/electromagnet.jpg</a:t>
              </a:r>
            </a:p>
          </p:txBody>
        </p:sp>
      </p:grpSp>
    </p:spTree>
    <p:extLst>
      <p:ext uri="{BB962C8B-B14F-4D97-AF65-F5344CB8AC3E}">
        <p14:creationId xmlns:p14="http://schemas.microsoft.com/office/powerpoint/2010/main" val="2943494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6074-793C-4051-9D06-0157639E2233}"/>
              </a:ext>
            </a:extLst>
          </p:cNvPr>
          <p:cNvSpPr>
            <a:spLocks noGrp="1"/>
          </p:cNvSpPr>
          <p:nvPr>
            <p:ph type="title"/>
          </p:nvPr>
        </p:nvSpPr>
        <p:spPr/>
        <p:txBody>
          <a:bodyPr/>
          <a:lstStyle/>
          <a:p>
            <a:r>
              <a:rPr lang="en-US" dirty="0"/>
              <a:t>Drawing Electric Field lines</a:t>
            </a:r>
            <a:endParaRPr lang="en-AU" dirty="0"/>
          </a:p>
        </p:txBody>
      </p:sp>
      <p:sp>
        <p:nvSpPr>
          <p:cNvPr id="3" name="Content Placeholder 2">
            <a:extLst>
              <a:ext uri="{FF2B5EF4-FFF2-40B4-BE49-F238E27FC236}">
                <a16:creationId xmlns:a16="http://schemas.microsoft.com/office/drawing/2014/main" id="{FE3240DD-9C1B-44D1-9207-EEF2BA4214DA}"/>
              </a:ext>
            </a:extLst>
          </p:cNvPr>
          <p:cNvSpPr>
            <a:spLocks noGrp="1"/>
          </p:cNvSpPr>
          <p:nvPr>
            <p:ph idx="1"/>
          </p:nvPr>
        </p:nvSpPr>
        <p:spPr/>
        <p:txBody>
          <a:bodyPr/>
          <a:lstStyle/>
          <a:p>
            <a:pPr marL="0" indent="0">
              <a:buNone/>
            </a:pPr>
            <a:r>
              <a:rPr lang="en-US" dirty="0"/>
              <a:t>Positive point charge				Two like point charges</a:t>
            </a:r>
            <a:endParaRPr lang="en-AU" dirty="0"/>
          </a:p>
        </p:txBody>
      </p:sp>
      <p:grpSp>
        <p:nvGrpSpPr>
          <p:cNvPr id="20" name="Group 19">
            <a:extLst>
              <a:ext uri="{FF2B5EF4-FFF2-40B4-BE49-F238E27FC236}">
                <a16:creationId xmlns:a16="http://schemas.microsoft.com/office/drawing/2014/main" id="{0860361A-6B78-429F-BF95-AB99DBCB9825}"/>
              </a:ext>
            </a:extLst>
          </p:cNvPr>
          <p:cNvGrpSpPr/>
          <p:nvPr/>
        </p:nvGrpSpPr>
        <p:grpSpPr>
          <a:xfrm>
            <a:off x="721565" y="2948120"/>
            <a:ext cx="3262877" cy="3249348"/>
            <a:chOff x="721565" y="2948120"/>
            <a:chExt cx="3262877" cy="3249348"/>
          </a:xfrm>
        </p:grpSpPr>
        <p:cxnSp>
          <p:nvCxnSpPr>
            <p:cNvPr id="4" name="Straight Arrow Connector 3">
              <a:extLst>
                <a:ext uri="{FF2B5EF4-FFF2-40B4-BE49-F238E27FC236}">
                  <a16:creationId xmlns:a16="http://schemas.microsoft.com/office/drawing/2014/main" id="{3352FA68-E9D4-49A5-80A5-44165B831FDF}"/>
                </a:ext>
              </a:extLst>
            </p:cNvPr>
            <p:cNvCxnSpPr/>
            <p:nvPr/>
          </p:nvCxnSpPr>
          <p:spPr>
            <a:xfrm>
              <a:off x="2544442" y="4572794"/>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036D1CE-9D07-4720-81F6-B88438025BAA}"/>
                </a:ext>
              </a:extLst>
            </p:cNvPr>
            <p:cNvSpPr/>
            <p:nvPr/>
          </p:nvSpPr>
          <p:spPr>
            <a:xfrm>
              <a:off x="2161565" y="4388120"/>
              <a:ext cx="382877" cy="3693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cxnSp>
          <p:nvCxnSpPr>
            <p:cNvPr id="12" name="Straight Arrow Connector 11">
              <a:extLst>
                <a:ext uri="{FF2B5EF4-FFF2-40B4-BE49-F238E27FC236}">
                  <a16:creationId xmlns:a16="http://schemas.microsoft.com/office/drawing/2014/main" id="{D93AD859-00CF-4FDE-A138-B7A6687F796B}"/>
                </a:ext>
              </a:extLst>
            </p:cNvPr>
            <p:cNvCxnSpPr>
              <a:cxnSpLocks/>
            </p:cNvCxnSpPr>
            <p:nvPr/>
          </p:nvCxnSpPr>
          <p:spPr>
            <a:xfrm rot="5400000">
              <a:off x="1633003" y="5477468"/>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6EEAE01-9F39-467A-B52C-3DE63A8EBF8B}"/>
                </a:ext>
              </a:extLst>
            </p:cNvPr>
            <p:cNvCxnSpPr>
              <a:cxnSpLocks/>
            </p:cNvCxnSpPr>
            <p:nvPr/>
          </p:nvCxnSpPr>
          <p:spPr>
            <a:xfrm rot="10800000">
              <a:off x="721565" y="4572794"/>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5100CD7-860C-461F-9A07-946A86B62DAE}"/>
                </a:ext>
              </a:extLst>
            </p:cNvPr>
            <p:cNvCxnSpPr>
              <a:cxnSpLocks/>
            </p:cNvCxnSpPr>
            <p:nvPr/>
          </p:nvCxnSpPr>
          <p:spPr>
            <a:xfrm rot="16200000">
              <a:off x="1633003" y="3668120"/>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51A1A06-B1A2-4CD4-A901-46E539C5A544}"/>
                </a:ext>
              </a:extLst>
            </p:cNvPr>
            <p:cNvCxnSpPr>
              <a:cxnSpLocks/>
            </p:cNvCxnSpPr>
            <p:nvPr/>
          </p:nvCxnSpPr>
          <p:spPr>
            <a:xfrm rot="8100000">
              <a:off x="976123" y="5219710"/>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207F076-E733-4F71-8769-84C0D776C7F0}"/>
                </a:ext>
              </a:extLst>
            </p:cNvPr>
            <p:cNvCxnSpPr>
              <a:cxnSpLocks/>
            </p:cNvCxnSpPr>
            <p:nvPr/>
          </p:nvCxnSpPr>
          <p:spPr>
            <a:xfrm rot="13500000">
              <a:off x="976123" y="3916354"/>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594790D-B784-439E-9B8C-244D6FA9A4E6}"/>
                </a:ext>
              </a:extLst>
            </p:cNvPr>
            <p:cNvCxnSpPr>
              <a:cxnSpLocks/>
            </p:cNvCxnSpPr>
            <p:nvPr/>
          </p:nvCxnSpPr>
          <p:spPr>
            <a:xfrm rot="18900000">
              <a:off x="2264646" y="3916712"/>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457ED8-48F1-435E-86CF-E81833078605}"/>
                </a:ext>
              </a:extLst>
            </p:cNvPr>
            <p:cNvCxnSpPr>
              <a:cxnSpLocks/>
            </p:cNvCxnSpPr>
            <p:nvPr/>
          </p:nvCxnSpPr>
          <p:spPr>
            <a:xfrm rot="2700000">
              <a:off x="2264646" y="5240212"/>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813F62E3-5EDD-4EDD-A220-1D57D6BB81EA}"/>
              </a:ext>
            </a:extLst>
          </p:cNvPr>
          <p:cNvGrpSpPr/>
          <p:nvPr/>
        </p:nvGrpSpPr>
        <p:grpSpPr>
          <a:xfrm>
            <a:off x="5639610" y="1633293"/>
            <a:ext cx="5060013" cy="5584356"/>
            <a:chOff x="5238716" y="1632912"/>
            <a:chExt cx="5060013" cy="5584356"/>
          </a:xfrm>
        </p:grpSpPr>
        <p:grpSp>
          <p:nvGrpSpPr>
            <p:cNvPr id="69" name="Group 68">
              <a:extLst>
                <a:ext uri="{FF2B5EF4-FFF2-40B4-BE49-F238E27FC236}">
                  <a16:creationId xmlns:a16="http://schemas.microsoft.com/office/drawing/2014/main" id="{E845AC21-E8AD-4BA2-9D0D-C5BD79DB7355}"/>
                </a:ext>
              </a:extLst>
            </p:cNvPr>
            <p:cNvGrpSpPr/>
            <p:nvPr/>
          </p:nvGrpSpPr>
          <p:grpSpPr>
            <a:xfrm>
              <a:off x="5238716" y="1632912"/>
              <a:ext cx="2433435" cy="5583594"/>
              <a:chOff x="5238716" y="1632912"/>
              <a:chExt cx="2433435" cy="5583594"/>
            </a:xfrm>
          </p:grpSpPr>
          <p:sp>
            <p:nvSpPr>
              <p:cNvPr id="33" name="Oval 32">
                <a:extLst>
                  <a:ext uri="{FF2B5EF4-FFF2-40B4-BE49-F238E27FC236}">
                    <a16:creationId xmlns:a16="http://schemas.microsoft.com/office/drawing/2014/main" id="{55A82F60-DFD8-449B-AA7B-F2F5139F839E}"/>
                  </a:ext>
                </a:extLst>
              </p:cNvPr>
              <p:cNvSpPr/>
              <p:nvPr/>
            </p:nvSpPr>
            <p:spPr>
              <a:xfrm>
                <a:off x="6612643" y="4251854"/>
                <a:ext cx="382877" cy="3693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cxnSp>
            <p:nvCxnSpPr>
              <p:cNvPr id="34" name="Straight Arrow Connector 33">
                <a:extLst>
                  <a:ext uri="{FF2B5EF4-FFF2-40B4-BE49-F238E27FC236}">
                    <a16:creationId xmlns:a16="http://schemas.microsoft.com/office/drawing/2014/main" id="{7F3E7CE8-E7A4-4E1E-93ED-15C28527C2D6}"/>
                  </a:ext>
                </a:extLst>
              </p:cNvPr>
              <p:cNvCxnSpPr>
                <a:cxnSpLocks/>
              </p:cNvCxnSpPr>
              <p:nvPr/>
            </p:nvCxnSpPr>
            <p:spPr>
              <a:xfrm rot="6722092">
                <a:off x="5750912" y="5270759"/>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0C8D8DD-ED8A-4B97-AE71-23520C3C21E3}"/>
                  </a:ext>
                </a:extLst>
              </p:cNvPr>
              <p:cNvCxnSpPr>
                <a:cxnSpLocks/>
              </p:cNvCxnSpPr>
              <p:nvPr/>
            </p:nvCxnSpPr>
            <p:spPr>
              <a:xfrm rot="12122092">
                <a:off x="5245456" y="4090221"/>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A208C5C-071E-46E5-919C-A062A6716631}"/>
                  </a:ext>
                </a:extLst>
              </p:cNvPr>
              <p:cNvCxnSpPr>
                <a:cxnSpLocks/>
              </p:cNvCxnSpPr>
              <p:nvPr/>
            </p:nvCxnSpPr>
            <p:spPr>
              <a:xfrm rot="9422092">
                <a:off x="5238716" y="4785386"/>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1D4873A-732B-4609-972B-803654D50A13}"/>
                  </a:ext>
                </a:extLst>
              </p:cNvPr>
              <p:cNvCxnSpPr>
                <a:cxnSpLocks/>
              </p:cNvCxnSpPr>
              <p:nvPr/>
            </p:nvCxnSpPr>
            <p:spPr>
              <a:xfrm rot="14822092">
                <a:off x="5727697" y="3577233"/>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5" name="Arc 64">
                <a:extLst>
                  <a:ext uri="{FF2B5EF4-FFF2-40B4-BE49-F238E27FC236}">
                    <a16:creationId xmlns:a16="http://schemas.microsoft.com/office/drawing/2014/main" id="{032E1103-D14F-4BFC-8BC0-D4B9F70D9497}"/>
                  </a:ext>
                </a:extLst>
              </p:cNvPr>
              <p:cNvSpPr/>
              <p:nvPr/>
            </p:nvSpPr>
            <p:spPr>
              <a:xfrm>
                <a:off x="6018942" y="4490734"/>
                <a:ext cx="1653209" cy="2725772"/>
              </a:xfrm>
              <a:prstGeom prst="arc">
                <a:avLst>
                  <a:gd name="adj1" fmla="val 16602511"/>
                  <a:gd name="adj2" fmla="val 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6" name="Arc 65">
                <a:extLst>
                  <a:ext uri="{FF2B5EF4-FFF2-40B4-BE49-F238E27FC236}">
                    <a16:creationId xmlns:a16="http://schemas.microsoft.com/office/drawing/2014/main" id="{F1B3D3B4-451D-4020-8B7E-332124BFDDC7}"/>
                  </a:ext>
                </a:extLst>
              </p:cNvPr>
              <p:cNvSpPr/>
              <p:nvPr/>
            </p:nvSpPr>
            <p:spPr>
              <a:xfrm flipV="1">
                <a:off x="5988758" y="1632912"/>
                <a:ext cx="1653209" cy="2725772"/>
              </a:xfrm>
              <a:prstGeom prst="arc">
                <a:avLst>
                  <a:gd name="adj1" fmla="val 16602511"/>
                  <a:gd name="adj2" fmla="val 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7" name="Arc 66">
                <a:extLst>
                  <a:ext uri="{FF2B5EF4-FFF2-40B4-BE49-F238E27FC236}">
                    <a16:creationId xmlns:a16="http://schemas.microsoft.com/office/drawing/2014/main" id="{50D19554-34DD-4021-B1D1-2B389A6C8CF2}"/>
                  </a:ext>
                </a:extLst>
              </p:cNvPr>
              <p:cNvSpPr/>
              <p:nvPr/>
            </p:nvSpPr>
            <p:spPr>
              <a:xfrm>
                <a:off x="5464742" y="4232715"/>
                <a:ext cx="1653209" cy="2725772"/>
              </a:xfrm>
              <a:prstGeom prst="arc">
                <a:avLst>
                  <a:gd name="adj1" fmla="val 18064501"/>
                  <a:gd name="adj2" fmla="val 63190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8" name="Arc 67">
                <a:extLst>
                  <a:ext uri="{FF2B5EF4-FFF2-40B4-BE49-F238E27FC236}">
                    <a16:creationId xmlns:a16="http://schemas.microsoft.com/office/drawing/2014/main" id="{1442E0B1-1DE2-4294-8F62-A2C577AC91C9}"/>
                  </a:ext>
                </a:extLst>
              </p:cNvPr>
              <p:cNvSpPr/>
              <p:nvPr/>
            </p:nvSpPr>
            <p:spPr>
              <a:xfrm flipV="1">
                <a:off x="5466080" y="1921478"/>
                <a:ext cx="1653209" cy="2725772"/>
              </a:xfrm>
              <a:prstGeom prst="arc">
                <a:avLst>
                  <a:gd name="adj1" fmla="val 18064501"/>
                  <a:gd name="adj2" fmla="val 1032936"/>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70" name="Group 69">
              <a:extLst>
                <a:ext uri="{FF2B5EF4-FFF2-40B4-BE49-F238E27FC236}">
                  <a16:creationId xmlns:a16="http://schemas.microsoft.com/office/drawing/2014/main" id="{FA21220A-23D7-428C-B6BD-3A328C638324}"/>
                </a:ext>
              </a:extLst>
            </p:cNvPr>
            <p:cNvGrpSpPr/>
            <p:nvPr/>
          </p:nvGrpSpPr>
          <p:grpSpPr>
            <a:xfrm flipH="1">
              <a:off x="7865294" y="1633674"/>
              <a:ext cx="2433435" cy="5583594"/>
              <a:chOff x="5238716" y="1632912"/>
              <a:chExt cx="2433435" cy="5583594"/>
            </a:xfrm>
          </p:grpSpPr>
          <p:sp>
            <p:nvSpPr>
              <p:cNvPr id="71" name="Oval 70">
                <a:extLst>
                  <a:ext uri="{FF2B5EF4-FFF2-40B4-BE49-F238E27FC236}">
                    <a16:creationId xmlns:a16="http://schemas.microsoft.com/office/drawing/2014/main" id="{9B4EC9BA-3F39-48DC-AC34-2F3F6D1B6D62}"/>
                  </a:ext>
                </a:extLst>
              </p:cNvPr>
              <p:cNvSpPr/>
              <p:nvPr/>
            </p:nvSpPr>
            <p:spPr>
              <a:xfrm>
                <a:off x="6612643" y="4251854"/>
                <a:ext cx="382877" cy="3693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cxnSp>
            <p:nvCxnSpPr>
              <p:cNvPr id="72" name="Straight Arrow Connector 71">
                <a:extLst>
                  <a:ext uri="{FF2B5EF4-FFF2-40B4-BE49-F238E27FC236}">
                    <a16:creationId xmlns:a16="http://schemas.microsoft.com/office/drawing/2014/main" id="{3CDD0831-FBE5-410C-A039-D5DDD04E1DC0}"/>
                  </a:ext>
                </a:extLst>
              </p:cNvPr>
              <p:cNvCxnSpPr>
                <a:cxnSpLocks/>
              </p:cNvCxnSpPr>
              <p:nvPr/>
            </p:nvCxnSpPr>
            <p:spPr>
              <a:xfrm rot="6722092">
                <a:off x="5750912" y="5270759"/>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80E5061-1DF2-44B7-9254-00E29590C902}"/>
                  </a:ext>
                </a:extLst>
              </p:cNvPr>
              <p:cNvCxnSpPr>
                <a:cxnSpLocks/>
              </p:cNvCxnSpPr>
              <p:nvPr/>
            </p:nvCxnSpPr>
            <p:spPr>
              <a:xfrm rot="12122092">
                <a:off x="5245456" y="4090221"/>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076BB0FB-A2DF-4674-A9B2-8EA928F4C370}"/>
                  </a:ext>
                </a:extLst>
              </p:cNvPr>
              <p:cNvCxnSpPr>
                <a:cxnSpLocks/>
              </p:cNvCxnSpPr>
              <p:nvPr/>
            </p:nvCxnSpPr>
            <p:spPr>
              <a:xfrm rot="9422092">
                <a:off x="5238716" y="4785386"/>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168756F-CE39-4A08-AC28-BBCC3F512B5D}"/>
                  </a:ext>
                </a:extLst>
              </p:cNvPr>
              <p:cNvCxnSpPr>
                <a:cxnSpLocks/>
              </p:cNvCxnSpPr>
              <p:nvPr/>
            </p:nvCxnSpPr>
            <p:spPr>
              <a:xfrm rot="14822092">
                <a:off x="5727697" y="3577233"/>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6" name="Arc 75">
                <a:extLst>
                  <a:ext uri="{FF2B5EF4-FFF2-40B4-BE49-F238E27FC236}">
                    <a16:creationId xmlns:a16="http://schemas.microsoft.com/office/drawing/2014/main" id="{DEE5AEE5-5738-46E6-AF82-DC23707139D0}"/>
                  </a:ext>
                </a:extLst>
              </p:cNvPr>
              <p:cNvSpPr/>
              <p:nvPr/>
            </p:nvSpPr>
            <p:spPr>
              <a:xfrm>
                <a:off x="6018942" y="4490734"/>
                <a:ext cx="1653209" cy="2725772"/>
              </a:xfrm>
              <a:prstGeom prst="arc">
                <a:avLst>
                  <a:gd name="adj1" fmla="val 16602511"/>
                  <a:gd name="adj2" fmla="val 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7" name="Arc 76">
                <a:extLst>
                  <a:ext uri="{FF2B5EF4-FFF2-40B4-BE49-F238E27FC236}">
                    <a16:creationId xmlns:a16="http://schemas.microsoft.com/office/drawing/2014/main" id="{22DC108A-0563-4FD9-886B-C5F4A4DFE3BE}"/>
                  </a:ext>
                </a:extLst>
              </p:cNvPr>
              <p:cNvSpPr/>
              <p:nvPr/>
            </p:nvSpPr>
            <p:spPr>
              <a:xfrm flipV="1">
                <a:off x="5988758" y="1632912"/>
                <a:ext cx="1653209" cy="2725772"/>
              </a:xfrm>
              <a:prstGeom prst="arc">
                <a:avLst>
                  <a:gd name="adj1" fmla="val 16602511"/>
                  <a:gd name="adj2" fmla="val 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8" name="Arc 77">
                <a:extLst>
                  <a:ext uri="{FF2B5EF4-FFF2-40B4-BE49-F238E27FC236}">
                    <a16:creationId xmlns:a16="http://schemas.microsoft.com/office/drawing/2014/main" id="{E82E0036-C383-4629-98A4-A70D983293F6}"/>
                  </a:ext>
                </a:extLst>
              </p:cNvPr>
              <p:cNvSpPr/>
              <p:nvPr/>
            </p:nvSpPr>
            <p:spPr>
              <a:xfrm>
                <a:off x="5464742" y="4232715"/>
                <a:ext cx="1653209" cy="2725772"/>
              </a:xfrm>
              <a:prstGeom prst="arc">
                <a:avLst>
                  <a:gd name="adj1" fmla="val 18064501"/>
                  <a:gd name="adj2" fmla="val 63190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9" name="Arc 78">
                <a:extLst>
                  <a:ext uri="{FF2B5EF4-FFF2-40B4-BE49-F238E27FC236}">
                    <a16:creationId xmlns:a16="http://schemas.microsoft.com/office/drawing/2014/main" id="{3347CD4C-4FB7-4D31-B65F-B68B10B17821}"/>
                  </a:ext>
                </a:extLst>
              </p:cNvPr>
              <p:cNvSpPr/>
              <p:nvPr/>
            </p:nvSpPr>
            <p:spPr>
              <a:xfrm flipV="1">
                <a:off x="5466080" y="1921478"/>
                <a:ext cx="1653209" cy="2725772"/>
              </a:xfrm>
              <a:prstGeom prst="arc">
                <a:avLst>
                  <a:gd name="adj1" fmla="val 18064501"/>
                  <a:gd name="adj2" fmla="val 1032936"/>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spTree>
    <p:extLst>
      <p:ext uri="{BB962C8B-B14F-4D97-AF65-F5344CB8AC3E}">
        <p14:creationId xmlns:p14="http://schemas.microsoft.com/office/powerpoint/2010/main" val="1508785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B06BE-EBA8-4182-A337-23ECBD9AD34A}"/>
              </a:ext>
            </a:extLst>
          </p:cNvPr>
          <p:cNvSpPr>
            <a:spLocks noGrp="1"/>
          </p:cNvSpPr>
          <p:nvPr>
            <p:ph type="title"/>
          </p:nvPr>
        </p:nvSpPr>
        <p:spPr/>
        <p:txBody>
          <a:bodyPr/>
          <a:lstStyle/>
          <a:p>
            <a:r>
              <a:rPr lang="en-US" dirty="0"/>
              <a:t>Magnetic flux density (B)</a:t>
            </a:r>
            <a:endParaRPr lang="en-AU" dirty="0"/>
          </a:p>
        </p:txBody>
      </p:sp>
      <p:sp>
        <p:nvSpPr>
          <p:cNvPr id="3" name="Content Placeholder 2">
            <a:extLst>
              <a:ext uri="{FF2B5EF4-FFF2-40B4-BE49-F238E27FC236}">
                <a16:creationId xmlns:a16="http://schemas.microsoft.com/office/drawing/2014/main" id="{EA6CA436-5E4E-49FB-AB9D-D74F9B2438E6}"/>
              </a:ext>
            </a:extLst>
          </p:cNvPr>
          <p:cNvSpPr>
            <a:spLocks noGrp="1"/>
          </p:cNvSpPr>
          <p:nvPr>
            <p:ph idx="1"/>
          </p:nvPr>
        </p:nvSpPr>
        <p:spPr/>
        <p:txBody>
          <a:bodyPr/>
          <a:lstStyle/>
          <a:p>
            <a:r>
              <a:rPr lang="en-US" dirty="0"/>
              <a:t>Measures the strength of a magnetic field in an area, can be though of as the density of field lines</a:t>
            </a:r>
          </a:p>
          <a:p>
            <a:r>
              <a:rPr lang="en-US" dirty="0"/>
              <a:t>Is a vector</a:t>
            </a:r>
          </a:p>
          <a:p>
            <a:r>
              <a:rPr lang="en-US" dirty="0"/>
              <a:t>Units are ‘</a:t>
            </a:r>
            <a:r>
              <a:rPr lang="en-US" dirty="0" err="1"/>
              <a:t>webers</a:t>
            </a:r>
            <a:r>
              <a:rPr lang="en-US" dirty="0"/>
              <a:t> per square meter’ (Wb m</a:t>
            </a:r>
            <a:r>
              <a:rPr lang="en-US" baseline="30000" dirty="0"/>
              <a:t>-2</a:t>
            </a:r>
            <a:r>
              <a:rPr lang="en-US" dirty="0"/>
              <a:t>) or </a:t>
            </a:r>
            <a:r>
              <a:rPr lang="en-US" dirty="0" err="1"/>
              <a:t>Teslas</a:t>
            </a:r>
            <a:r>
              <a:rPr lang="en-US" dirty="0"/>
              <a:t> (T)</a:t>
            </a:r>
          </a:p>
          <a:p>
            <a:endParaRPr lang="en-AU" dirty="0"/>
          </a:p>
        </p:txBody>
      </p:sp>
    </p:spTree>
    <p:extLst>
      <p:ext uri="{BB962C8B-B14F-4D97-AF65-F5344CB8AC3E}">
        <p14:creationId xmlns:p14="http://schemas.microsoft.com/office/powerpoint/2010/main" val="30284834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EB63-F604-444A-9600-1D632F584141}"/>
              </a:ext>
            </a:extLst>
          </p:cNvPr>
          <p:cNvSpPr>
            <a:spLocks noGrp="1"/>
          </p:cNvSpPr>
          <p:nvPr>
            <p:ph type="title"/>
          </p:nvPr>
        </p:nvSpPr>
        <p:spPr/>
        <p:txBody>
          <a:bodyPr/>
          <a:lstStyle/>
          <a:p>
            <a:r>
              <a:rPr lang="en-US" dirty="0"/>
              <a:t>Magnetic flux (</a:t>
            </a:r>
            <a:r>
              <a:rPr lang="el-GR" dirty="0">
                <a:latin typeface="Calibri" panose="020F0502020204030204" pitchFamily="34" charset="0"/>
                <a:cs typeface="Calibri" panose="020F0502020204030204" pitchFamily="34" charset="0"/>
              </a:rPr>
              <a:t>φ</a:t>
            </a:r>
            <a:r>
              <a:rPr lang="en-US" dirty="0">
                <a:latin typeface="Calibri" panose="020F0502020204030204" pitchFamily="34" charset="0"/>
                <a:cs typeface="Calibri" panose="020F0502020204030204" pitchFamily="34" charset="0"/>
              </a:rPr>
              <a:t>)</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5A97D9-BD2C-49F9-BF35-7988CFED3AC4}"/>
                  </a:ext>
                </a:extLst>
              </p:cNvPr>
              <p:cNvSpPr>
                <a:spLocks noGrp="1"/>
              </p:cNvSpPr>
              <p:nvPr>
                <p:ph idx="1"/>
              </p:nvPr>
            </p:nvSpPr>
            <p:spPr/>
            <p:txBody>
              <a:bodyPr>
                <a:normAutofit fontScale="85000" lnSpcReduction="20000"/>
              </a:bodyPr>
              <a:lstStyle/>
              <a:p>
                <a:r>
                  <a:rPr lang="en-US" dirty="0"/>
                  <a:t>Measures the total magnetic field an object is exposed to, can be thought of as the total number of field lines passing through an object</a:t>
                </a:r>
              </a:p>
              <a:p>
                <a:r>
                  <a:rPr lang="en-US" dirty="0"/>
                  <a:t>Is a vector</a:t>
                </a:r>
              </a:p>
              <a:p>
                <a:r>
                  <a:rPr lang="en-US" dirty="0"/>
                  <a:t>Measured in </a:t>
                </a:r>
                <a:r>
                  <a:rPr lang="en-US" dirty="0" err="1"/>
                  <a:t>webers</a:t>
                </a:r>
                <a:r>
                  <a:rPr lang="en-US" dirty="0"/>
                  <a:t> (Wb)</a:t>
                </a:r>
              </a:p>
              <a:p>
                <a:pPr marL="0" indent="0">
                  <a:buNone/>
                </a:pPr>
                <a14:m>
                  <m:oMathPara xmlns:m="http://schemas.openxmlformats.org/officeDocument/2006/math">
                    <m:oMathParaPr>
                      <m:jc m:val="centerGroup"/>
                    </m:oMathParaPr>
                    <m:oMath xmlns:m="http://schemas.openxmlformats.org/officeDocument/2006/math">
                      <m:r>
                        <m:rPr>
                          <m:nor/>
                        </m:rPr>
                        <a:rPr lang="el-GR" dirty="0" smtClean="0">
                          <a:latin typeface="Calibri" panose="020F0502020204030204" pitchFamily="34" charset="0"/>
                          <a:cs typeface="Calibri" panose="020F0502020204030204" pitchFamily="34" charset="0"/>
                        </a:rPr>
                        <m:t>φ</m:t>
                      </m:r>
                      <m:r>
                        <m:rPr>
                          <m:nor/>
                        </m:rPr>
                        <a:rPr lang="en-US" b="0" i="0" dirty="0" smtClean="0">
                          <a:latin typeface="Calibri" panose="020F0502020204030204" pitchFamily="34" charset="0"/>
                          <a:cs typeface="Calibri" panose="020F0502020204030204" pitchFamily="34" charset="0"/>
                        </a:rPr>
                        <m:t>=</m:t>
                      </m:r>
                      <m:r>
                        <m:rPr>
                          <m:nor/>
                        </m:rPr>
                        <a:rPr lang="en-US" b="0" i="0" dirty="0" smtClean="0">
                          <a:latin typeface="Calibri" panose="020F0502020204030204" pitchFamily="34" charset="0"/>
                          <a:cs typeface="Calibri" panose="020F0502020204030204" pitchFamily="34" charset="0"/>
                        </a:rPr>
                        <m:t>B</m:t>
                      </m:r>
                      <m:sSub>
                        <m:sSubPr>
                          <m:ctrlPr>
                            <a:rPr lang="en-US" b="0" i="1" dirty="0" smtClean="0">
                              <a:latin typeface="Cambria Math" panose="02040503050406030204" pitchFamily="18" charset="0"/>
                              <a:cs typeface="Calibri" panose="020F0502020204030204" pitchFamily="34" charset="0"/>
                            </a:rPr>
                          </m:ctrlPr>
                        </m:sSubPr>
                        <m:e>
                          <m:r>
                            <a:rPr lang="en-US" b="0" i="1" dirty="0" smtClean="0">
                              <a:latin typeface="Cambria Math" panose="02040503050406030204" pitchFamily="18" charset="0"/>
                              <a:cs typeface="Calibri" panose="020F0502020204030204" pitchFamily="34" charset="0"/>
                            </a:rPr>
                            <m:t>𝐴</m:t>
                          </m:r>
                        </m:e>
                        <m:sub>
                          <m:r>
                            <a:rPr lang="en-US" b="0" i="1" dirty="0" smtClean="0">
                              <a:latin typeface="Cambria Math" panose="02040503050406030204" pitchFamily="18" charset="0"/>
                              <a:ea typeface="Cambria Math" panose="02040503050406030204" pitchFamily="18" charset="0"/>
                              <a:cs typeface="Calibri" panose="020F0502020204030204" pitchFamily="34" charset="0"/>
                            </a:rPr>
                            <m:t>⊥</m:t>
                          </m:r>
                        </m:sub>
                      </m:sSub>
                      <m:r>
                        <a:rPr lang="en-US" b="0" i="1" dirty="0" smtClean="0">
                          <a:latin typeface="Cambria Math" panose="02040503050406030204" pitchFamily="18" charset="0"/>
                          <a:cs typeface="Calibri" panose="020F0502020204030204" pitchFamily="34" charset="0"/>
                        </a:rPr>
                        <m:t>   </m:t>
                      </m:r>
                      <m:r>
                        <a:rPr lang="en-US" b="0" i="1" dirty="0" smtClean="0">
                          <a:latin typeface="Cambria Math" panose="02040503050406030204" pitchFamily="18" charset="0"/>
                          <a:cs typeface="Calibri" panose="020F0502020204030204" pitchFamily="34" charset="0"/>
                        </a:rPr>
                        <m:t>𝑜𝑟</m:t>
                      </m:r>
                      <m:r>
                        <m:rPr>
                          <m:nor/>
                        </m:rPr>
                        <a:rPr lang="en-US" b="0" i="0" dirty="0" smtClean="0">
                          <a:latin typeface="Cambria Math" panose="02040503050406030204" pitchFamily="18" charset="0"/>
                          <a:cs typeface="Calibri" panose="020F0502020204030204" pitchFamily="34" charset="0"/>
                        </a:rPr>
                        <m:t>   </m:t>
                      </m:r>
                      <m:r>
                        <m:rPr>
                          <m:nor/>
                        </m:rPr>
                        <a:rPr lang="el-GR" dirty="0">
                          <a:latin typeface="Calibri" panose="020F0502020204030204" pitchFamily="34" charset="0"/>
                          <a:cs typeface="Calibri" panose="020F0502020204030204" pitchFamily="34" charset="0"/>
                        </a:rPr>
                        <m:t>φ</m:t>
                      </m:r>
                      <m:r>
                        <m:rPr>
                          <m:nor/>
                        </m:rPr>
                        <a:rPr lang="en-US" b="0" i="0" dirty="0" smtClean="0">
                          <a:latin typeface="Calibri" panose="020F0502020204030204" pitchFamily="34" charset="0"/>
                          <a:cs typeface="Calibri" panose="020F0502020204030204" pitchFamily="34" charset="0"/>
                        </a:rPr>
                        <m:t>=</m:t>
                      </m:r>
                      <m:r>
                        <m:rPr>
                          <m:nor/>
                        </m:rPr>
                        <a:rPr lang="en-US" b="0" i="0" dirty="0" smtClean="0">
                          <a:latin typeface="Calibri" panose="020F0502020204030204" pitchFamily="34" charset="0"/>
                          <a:cs typeface="Calibri" panose="020F0502020204030204" pitchFamily="34" charset="0"/>
                        </a:rPr>
                        <m:t>BA</m:t>
                      </m:r>
                      <m:func>
                        <m:funcPr>
                          <m:ctrlPr>
                            <a:rPr lang="en-US" b="0" i="1" dirty="0" smtClean="0">
                              <a:latin typeface="Cambria Math" panose="02040503050406030204" pitchFamily="18" charset="0"/>
                              <a:cs typeface="Calibri" panose="020F0502020204030204" pitchFamily="34" charset="0"/>
                            </a:rPr>
                          </m:ctrlPr>
                        </m:funcPr>
                        <m:fName>
                          <m:r>
                            <m:rPr>
                              <m:sty m:val="p"/>
                            </m:rPr>
                            <a:rPr lang="en-US" b="0" i="0" dirty="0" smtClean="0">
                              <a:latin typeface="Cambria Math" panose="02040503050406030204" pitchFamily="18" charset="0"/>
                              <a:cs typeface="Calibri" panose="020F0502020204030204" pitchFamily="34" charset="0"/>
                            </a:rPr>
                            <m:t>sin</m:t>
                          </m:r>
                        </m:fName>
                        <m:e>
                          <m:r>
                            <a:rPr lang="en-US" b="0" i="1" dirty="0" smtClean="0">
                              <a:latin typeface="Cambria Math" panose="02040503050406030204" pitchFamily="18" charset="0"/>
                              <a:ea typeface="Cambria Math" panose="02040503050406030204" pitchFamily="18" charset="0"/>
                              <a:cs typeface="Calibri" panose="020F0502020204030204" pitchFamily="34" charset="0"/>
                            </a:rPr>
                            <m:t>𝜃</m:t>
                          </m:r>
                        </m:e>
                      </m:func>
                    </m:oMath>
                  </m:oMathPara>
                </a14:m>
                <a:endParaRPr lang="en-US" b="0" i="1" dirty="0">
                  <a:latin typeface="Cambria Math" panose="02040503050406030204" pitchFamily="18"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m:rPr>
                          <m:nor/>
                        </m:rPr>
                        <a:rPr lang="el-GR" dirty="0">
                          <a:latin typeface="Calibri" panose="020F0502020204030204" pitchFamily="34" charset="0"/>
                          <a:cs typeface="Calibri" panose="020F0502020204030204" pitchFamily="34" charset="0"/>
                        </a:rPr>
                        <m:t>φ</m:t>
                      </m:r>
                      <m:r>
                        <m:rPr>
                          <m:nor/>
                        </m:rPr>
                        <a:rPr lang="en-US" b="0" i="0" dirty="0" smtClean="0">
                          <a:latin typeface="Calibri" panose="020F0502020204030204" pitchFamily="34" charset="0"/>
                          <a:cs typeface="Calibri" panose="020F0502020204030204" pitchFamily="34" charset="0"/>
                        </a:rPr>
                        <m:t> = </m:t>
                      </m:r>
                      <m:r>
                        <m:rPr>
                          <m:nor/>
                        </m:rPr>
                        <a:rPr lang="en-US" b="0" i="0" dirty="0" smtClean="0">
                          <a:latin typeface="Calibri" panose="020F0502020204030204" pitchFamily="34" charset="0"/>
                          <a:cs typeface="Calibri" panose="020F0502020204030204" pitchFamily="34" charset="0"/>
                        </a:rPr>
                        <m:t>magnetic</m:t>
                      </m:r>
                      <m:r>
                        <m:rPr>
                          <m:nor/>
                        </m:rPr>
                        <a:rPr lang="en-US" b="0" i="0" dirty="0" smtClean="0">
                          <a:latin typeface="Calibri" panose="020F0502020204030204" pitchFamily="34" charset="0"/>
                          <a:cs typeface="Calibri" panose="020F0502020204030204" pitchFamily="34" charset="0"/>
                        </a:rPr>
                        <m:t> </m:t>
                      </m:r>
                      <m:r>
                        <m:rPr>
                          <m:nor/>
                        </m:rPr>
                        <a:rPr lang="en-US" b="0" i="0" dirty="0" smtClean="0">
                          <a:latin typeface="Calibri" panose="020F0502020204030204" pitchFamily="34" charset="0"/>
                          <a:cs typeface="Calibri" panose="020F0502020204030204" pitchFamily="34" charset="0"/>
                        </a:rPr>
                        <m:t>flux</m:t>
                      </m:r>
                      <m:r>
                        <m:rPr>
                          <m:nor/>
                        </m:rPr>
                        <a:rPr lang="en-US" b="0" i="0" dirty="0" smtClean="0">
                          <a:latin typeface="Calibri" panose="020F0502020204030204" pitchFamily="34" charset="0"/>
                          <a:cs typeface="Calibri" panose="020F0502020204030204" pitchFamily="34" charset="0"/>
                        </a:rPr>
                        <m:t> (</m:t>
                      </m:r>
                      <m:r>
                        <m:rPr>
                          <m:nor/>
                        </m:rPr>
                        <a:rPr lang="en-US" b="0" i="0" dirty="0" smtClean="0">
                          <a:latin typeface="Calibri" panose="020F0502020204030204" pitchFamily="34" charset="0"/>
                          <a:cs typeface="Calibri" panose="020F0502020204030204" pitchFamily="34" charset="0"/>
                        </a:rPr>
                        <m:t>Wb</m:t>
                      </m:r>
                      <m:r>
                        <m:rPr>
                          <m:nor/>
                        </m:rPr>
                        <a:rPr lang="en-US" b="0" i="0" dirty="0" smtClean="0">
                          <a:latin typeface="Calibri" panose="020F0502020204030204" pitchFamily="34" charset="0"/>
                          <a:cs typeface="Calibri" panose="020F0502020204030204" pitchFamily="34" charset="0"/>
                        </a:rPr>
                        <m:t>)</m:t>
                      </m:r>
                    </m:oMath>
                  </m:oMathPara>
                </a14:m>
                <a:endParaRPr lang="en-US" b="0" i="0" dirty="0">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m:rPr>
                          <m:nor/>
                        </m:rPr>
                        <a:rPr lang="en-US" b="0" i="0" dirty="0" smtClean="0">
                          <a:latin typeface="Calibri" panose="020F0502020204030204" pitchFamily="34" charset="0"/>
                          <a:cs typeface="Calibri" panose="020F0502020204030204" pitchFamily="34" charset="0"/>
                        </a:rPr>
                        <m:t>B</m:t>
                      </m:r>
                      <m:r>
                        <m:rPr>
                          <m:nor/>
                        </m:rPr>
                        <a:rPr lang="en-US" b="0" i="0" dirty="0" smtClean="0">
                          <a:latin typeface="Calibri" panose="020F0502020204030204" pitchFamily="34" charset="0"/>
                          <a:cs typeface="Calibri" panose="020F0502020204030204" pitchFamily="34" charset="0"/>
                        </a:rPr>
                        <m:t> = </m:t>
                      </m:r>
                      <m:r>
                        <m:rPr>
                          <m:nor/>
                        </m:rPr>
                        <a:rPr lang="en-US" b="0" i="0" dirty="0" smtClean="0">
                          <a:latin typeface="Calibri" panose="020F0502020204030204" pitchFamily="34" charset="0"/>
                          <a:cs typeface="Calibri" panose="020F0502020204030204" pitchFamily="34" charset="0"/>
                        </a:rPr>
                        <m:t>magnetic</m:t>
                      </m:r>
                      <m:r>
                        <m:rPr>
                          <m:nor/>
                        </m:rPr>
                        <a:rPr lang="en-US" b="0" i="0" dirty="0" smtClean="0">
                          <a:latin typeface="Calibri" panose="020F0502020204030204" pitchFamily="34" charset="0"/>
                          <a:cs typeface="Calibri" panose="020F0502020204030204" pitchFamily="34" charset="0"/>
                        </a:rPr>
                        <m:t> </m:t>
                      </m:r>
                      <m:r>
                        <m:rPr>
                          <m:nor/>
                        </m:rPr>
                        <a:rPr lang="en-US" b="0" i="0" dirty="0" smtClean="0">
                          <a:latin typeface="Calibri" panose="020F0502020204030204" pitchFamily="34" charset="0"/>
                          <a:cs typeface="Calibri" panose="020F0502020204030204" pitchFamily="34" charset="0"/>
                        </a:rPr>
                        <m:t>flux</m:t>
                      </m:r>
                      <m:r>
                        <m:rPr>
                          <m:nor/>
                        </m:rPr>
                        <a:rPr lang="en-US" b="0" i="0" dirty="0" smtClean="0">
                          <a:latin typeface="Calibri" panose="020F0502020204030204" pitchFamily="34" charset="0"/>
                          <a:cs typeface="Calibri" panose="020F0502020204030204" pitchFamily="34" charset="0"/>
                        </a:rPr>
                        <m:t> </m:t>
                      </m:r>
                      <m:r>
                        <m:rPr>
                          <m:nor/>
                        </m:rPr>
                        <a:rPr lang="en-US" b="0" i="0" dirty="0" smtClean="0">
                          <a:latin typeface="Calibri" panose="020F0502020204030204" pitchFamily="34" charset="0"/>
                          <a:cs typeface="Calibri" panose="020F0502020204030204" pitchFamily="34" charset="0"/>
                        </a:rPr>
                        <m:t>density</m:t>
                      </m:r>
                      <m:r>
                        <m:rPr>
                          <m:nor/>
                        </m:rPr>
                        <a:rPr lang="en-US" b="0" i="0" dirty="0" smtClean="0">
                          <a:latin typeface="Calibri" panose="020F0502020204030204" pitchFamily="34" charset="0"/>
                          <a:cs typeface="Calibri" panose="020F0502020204030204" pitchFamily="34" charset="0"/>
                        </a:rPr>
                        <m:t> (</m:t>
                      </m:r>
                      <m:r>
                        <m:rPr>
                          <m:nor/>
                        </m:rPr>
                        <a:rPr lang="en-US" b="0" i="0" dirty="0" smtClean="0">
                          <a:latin typeface="Calibri" panose="020F0502020204030204" pitchFamily="34" charset="0"/>
                          <a:cs typeface="Calibri" panose="020F0502020204030204" pitchFamily="34" charset="0"/>
                        </a:rPr>
                        <m:t>T</m:t>
                      </m:r>
                      <m:r>
                        <m:rPr>
                          <m:nor/>
                        </m:rPr>
                        <a:rPr lang="en-US" b="0" i="0" dirty="0" smtClean="0">
                          <a:latin typeface="Calibri" panose="020F0502020204030204" pitchFamily="34" charset="0"/>
                          <a:cs typeface="Calibri" panose="020F0502020204030204" pitchFamily="34" charset="0"/>
                        </a:rPr>
                        <m:t>)</m:t>
                      </m:r>
                    </m:oMath>
                  </m:oMathPara>
                </a14:m>
                <a:endParaRPr lang="en-US" b="0" i="0" dirty="0">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m:rPr>
                          <m:nor/>
                        </m:rPr>
                        <a:rPr lang="en-US" b="0" i="0" dirty="0" smtClean="0">
                          <a:latin typeface="Calibri" panose="020F0502020204030204" pitchFamily="34" charset="0"/>
                          <a:cs typeface="Calibri" panose="020F0502020204030204" pitchFamily="34" charset="0"/>
                        </a:rPr>
                        <m:t>A</m:t>
                      </m:r>
                      <m:r>
                        <m:rPr>
                          <m:nor/>
                        </m:rPr>
                        <a:rPr lang="en-US" b="0" i="0" dirty="0" smtClean="0">
                          <a:latin typeface="Calibri" panose="020F0502020204030204" pitchFamily="34" charset="0"/>
                          <a:cs typeface="Calibri" panose="020F0502020204030204" pitchFamily="34" charset="0"/>
                        </a:rPr>
                        <m:t> = </m:t>
                      </m:r>
                      <m:r>
                        <m:rPr>
                          <m:nor/>
                        </m:rPr>
                        <a:rPr lang="en-US" b="0" i="0" dirty="0" smtClean="0">
                          <a:latin typeface="Calibri" panose="020F0502020204030204" pitchFamily="34" charset="0"/>
                          <a:cs typeface="Calibri" panose="020F0502020204030204" pitchFamily="34" charset="0"/>
                        </a:rPr>
                        <m:t>area</m:t>
                      </m:r>
                      <m:r>
                        <m:rPr>
                          <m:nor/>
                        </m:rPr>
                        <a:rPr lang="en-US" b="0" i="0" dirty="0" smtClean="0">
                          <a:latin typeface="Calibri" panose="020F0502020204030204" pitchFamily="34" charset="0"/>
                          <a:cs typeface="Calibri" panose="020F0502020204030204" pitchFamily="34" charset="0"/>
                        </a:rPr>
                        <m:t> </m:t>
                      </m:r>
                      <m:d>
                        <m:dPr>
                          <m:ctrlPr>
                            <a:rPr lang="en-US" b="0" i="1" dirty="0" smtClean="0">
                              <a:latin typeface="Cambria Math" panose="02040503050406030204" pitchFamily="18" charset="0"/>
                              <a:cs typeface="Calibri" panose="020F0502020204030204" pitchFamily="34" charset="0"/>
                            </a:rPr>
                          </m:ctrlPr>
                        </m:dPr>
                        <m:e>
                          <m:sSup>
                            <m:sSupPr>
                              <m:ctrlPr>
                                <a:rPr lang="en-US" b="0" i="1" dirty="0" smtClean="0">
                                  <a:latin typeface="Cambria Math" panose="02040503050406030204" pitchFamily="18" charset="0"/>
                                  <a:cs typeface="Calibri" panose="020F0502020204030204" pitchFamily="34" charset="0"/>
                                </a:rPr>
                              </m:ctrlPr>
                            </m:sSupPr>
                            <m:e>
                              <m:r>
                                <a:rPr lang="en-US" b="0" i="1" dirty="0" smtClean="0">
                                  <a:latin typeface="Cambria Math" panose="02040503050406030204" pitchFamily="18" charset="0"/>
                                  <a:cs typeface="Calibri" panose="020F0502020204030204" pitchFamily="34" charset="0"/>
                                </a:rPr>
                                <m:t>𝑚</m:t>
                              </m:r>
                            </m:e>
                            <m:sup>
                              <m:r>
                                <a:rPr lang="en-US" b="0" i="1" dirty="0" smtClean="0">
                                  <a:latin typeface="Cambria Math" panose="02040503050406030204" pitchFamily="18" charset="0"/>
                                  <a:cs typeface="Calibri" panose="020F0502020204030204" pitchFamily="34" charset="0"/>
                                </a:rPr>
                                <m:t>2</m:t>
                              </m:r>
                            </m:sup>
                          </m:sSup>
                        </m:e>
                      </m:d>
                    </m:oMath>
                  </m:oMathPara>
                </a14:m>
                <a:endParaRPr lang="en-US" b="0" i="1" dirty="0">
                  <a:latin typeface="Cambria Math" panose="02040503050406030204" pitchFamily="18"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ea typeface="Cambria Math" panose="02040503050406030204" pitchFamily="18" charset="0"/>
                          <a:cs typeface="Calibri" panose="020F0502020204030204" pitchFamily="34" charset="0"/>
                        </a:rPr>
                        <m:t>𝜃</m:t>
                      </m:r>
                      <m:r>
                        <a:rPr lang="en-US" b="0" i="1" dirty="0" smtClean="0">
                          <a:latin typeface="Cambria Math" panose="02040503050406030204" pitchFamily="18" charset="0"/>
                          <a:ea typeface="Cambria Math" panose="02040503050406030204" pitchFamily="18" charset="0"/>
                          <a:cs typeface="Calibri" panose="020F0502020204030204" pitchFamily="34" charset="0"/>
                        </a:rPr>
                        <m:t>=</m:t>
                      </m:r>
                      <m:r>
                        <a:rPr lang="en-US" b="0" i="1" dirty="0" smtClean="0">
                          <a:latin typeface="Cambria Math" panose="02040503050406030204" pitchFamily="18" charset="0"/>
                          <a:ea typeface="Cambria Math" panose="02040503050406030204" pitchFamily="18" charset="0"/>
                          <a:cs typeface="Calibri" panose="020F0502020204030204" pitchFamily="34" charset="0"/>
                        </a:rPr>
                        <m:t>𝑎𝑛𝑔𝑙𝑒</m:t>
                      </m:r>
                      <m:r>
                        <a:rPr lang="en-US" b="0" i="1" dirty="0" smtClean="0">
                          <a:latin typeface="Cambria Math" panose="02040503050406030204" pitchFamily="18" charset="0"/>
                          <a:ea typeface="Cambria Math" panose="02040503050406030204" pitchFamily="18" charset="0"/>
                          <a:cs typeface="Calibri" panose="020F0502020204030204" pitchFamily="34" charset="0"/>
                        </a:rPr>
                        <m:t> </m:t>
                      </m:r>
                      <m:r>
                        <a:rPr lang="en-US" b="0" i="1" dirty="0" smtClean="0">
                          <a:latin typeface="Cambria Math" panose="02040503050406030204" pitchFamily="18" charset="0"/>
                          <a:ea typeface="Cambria Math" panose="02040503050406030204" pitchFamily="18" charset="0"/>
                          <a:cs typeface="Calibri" panose="020F0502020204030204" pitchFamily="34" charset="0"/>
                        </a:rPr>
                        <m:t>𝑏𝑒𝑡𝑤𝑒𝑒𝑛</m:t>
                      </m:r>
                      <m:r>
                        <a:rPr lang="en-US" b="0" i="1" dirty="0" smtClean="0">
                          <a:latin typeface="Cambria Math" panose="02040503050406030204" pitchFamily="18" charset="0"/>
                          <a:ea typeface="Cambria Math" panose="02040503050406030204" pitchFamily="18" charset="0"/>
                          <a:cs typeface="Calibri" panose="020F0502020204030204" pitchFamily="34" charset="0"/>
                        </a:rPr>
                        <m:t> </m:t>
                      </m:r>
                      <m:r>
                        <a:rPr lang="en-US" b="0" i="1" dirty="0" smtClean="0">
                          <a:latin typeface="Cambria Math" panose="02040503050406030204" pitchFamily="18" charset="0"/>
                          <a:ea typeface="Cambria Math" panose="02040503050406030204" pitchFamily="18" charset="0"/>
                          <a:cs typeface="Calibri" panose="020F0502020204030204" pitchFamily="34" charset="0"/>
                        </a:rPr>
                        <m:t>𝑠𝑢𝑟𝑓𝑎𝑐𝑒</m:t>
                      </m:r>
                      <m:r>
                        <a:rPr lang="en-US" b="0" i="1" dirty="0" smtClean="0">
                          <a:latin typeface="Cambria Math" panose="02040503050406030204" pitchFamily="18" charset="0"/>
                          <a:ea typeface="Cambria Math" panose="02040503050406030204" pitchFamily="18" charset="0"/>
                          <a:cs typeface="Calibri" panose="020F0502020204030204" pitchFamily="34" charset="0"/>
                        </a:rPr>
                        <m:t> </m:t>
                      </m:r>
                      <m:r>
                        <a:rPr lang="en-US" b="0" i="1" dirty="0" smtClean="0">
                          <a:latin typeface="Cambria Math" panose="02040503050406030204" pitchFamily="18" charset="0"/>
                          <a:ea typeface="Cambria Math" panose="02040503050406030204" pitchFamily="18" charset="0"/>
                          <a:cs typeface="Calibri" panose="020F0502020204030204" pitchFamily="34" charset="0"/>
                        </a:rPr>
                        <m:t>𝑎𝑛𝑑</m:t>
                      </m:r>
                      <m:r>
                        <a:rPr lang="en-US" b="0" i="1" dirty="0" smtClean="0">
                          <a:latin typeface="Cambria Math" panose="02040503050406030204" pitchFamily="18" charset="0"/>
                          <a:ea typeface="Cambria Math" panose="02040503050406030204" pitchFamily="18" charset="0"/>
                          <a:cs typeface="Calibri" panose="020F0502020204030204" pitchFamily="34" charset="0"/>
                        </a:rPr>
                        <m:t> </m:t>
                      </m:r>
                      <m:r>
                        <a:rPr lang="en-US" b="0" i="1" dirty="0" smtClean="0">
                          <a:latin typeface="Cambria Math" panose="02040503050406030204" pitchFamily="18" charset="0"/>
                          <a:ea typeface="Cambria Math" panose="02040503050406030204" pitchFamily="18" charset="0"/>
                          <a:cs typeface="Calibri" panose="020F0502020204030204" pitchFamily="34" charset="0"/>
                        </a:rPr>
                        <m:t>𝑑𝑖𝑟𝑒𝑐𝑡𝑖𝑜𝑛</m:t>
                      </m:r>
                      <m:r>
                        <a:rPr lang="en-US" b="0" i="1" dirty="0" smtClean="0">
                          <a:latin typeface="Cambria Math" panose="02040503050406030204" pitchFamily="18" charset="0"/>
                          <a:ea typeface="Cambria Math" panose="02040503050406030204" pitchFamily="18" charset="0"/>
                          <a:cs typeface="Calibri" panose="020F0502020204030204" pitchFamily="34" charset="0"/>
                        </a:rPr>
                        <m:t> </m:t>
                      </m:r>
                      <m:r>
                        <a:rPr lang="en-US" b="0" i="1" dirty="0" smtClean="0">
                          <a:latin typeface="Cambria Math" panose="02040503050406030204" pitchFamily="18" charset="0"/>
                          <a:ea typeface="Cambria Math" panose="02040503050406030204" pitchFamily="18" charset="0"/>
                          <a:cs typeface="Calibri" panose="020F0502020204030204" pitchFamily="34" charset="0"/>
                        </a:rPr>
                        <m:t>𝑜𝑓</m:t>
                      </m:r>
                      <m:r>
                        <a:rPr lang="en-US" b="0" i="1" dirty="0" smtClean="0">
                          <a:latin typeface="Cambria Math" panose="02040503050406030204" pitchFamily="18" charset="0"/>
                          <a:ea typeface="Cambria Math" panose="02040503050406030204" pitchFamily="18" charset="0"/>
                          <a:cs typeface="Calibri" panose="020F0502020204030204" pitchFamily="34" charset="0"/>
                        </a:rPr>
                        <m:t> </m:t>
                      </m:r>
                      <m:r>
                        <a:rPr lang="en-US" b="0" i="1" dirty="0" smtClean="0">
                          <a:latin typeface="Cambria Math" panose="02040503050406030204" pitchFamily="18" charset="0"/>
                          <a:ea typeface="Cambria Math" panose="02040503050406030204" pitchFamily="18" charset="0"/>
                          <a:cs typeface="Calibri" panose="020F0502020204030204" pitchFamily="34" charset="0"/>
                        </a:rPr>
                        <m:t>𝑚𝑎𝑔𝑛𝑒𝑡𝑖𝑐</m:t>
                      </m:r>
                      <m:r>
                        <a:rPr lang="en-US" b="0" i="1" dirty="0" smtClean="0">
                          <a:latin typeface="Cambria Math" panose="02040503050406030204" pitchFamily="18" charset="0"/>
                          <a:ea typeface="Cambria Math" panose="02040503050406030204" pitchFamily="18" charset="0"/>
                          <a:cs typeface="Calibri" panose="020F0502020204030204" pitchFamily="34" charset="0"/>
                        </a:rPr>
                        <m:t> </m:t>
                      </m:r>
                      <m:r>
                        <a:rPr lang="en-US" b="0" i="1" dirty="0" smtClean="0">
                          <a:latin typeface="Cambria Math" panose="02040503050406030204" pitchFamily="18" charset="0"/>
                          <a:ea typeface="Cambria Math" panose="02040503050406030204" pitchFamily="18" charset="0"/>
                          <a:cs typeface="Calibri" panose="020F0502020204030204" pitchFamily="34" charset="0"/>
                        </a:rPr>
                        <m:t>𝑓𝑖𝑒𝑙𝑑</m:t>
                      </m:r>
                      <m:r>
                        <a:rPr lang="en-US" b="0" i="1" dirty="0" smtClean="0">
                          <a:latin typeface="Cambria Math" panose="02040503050406030204" pitchFamily="18" charset="0"/>
                          <a:ea typeface="Cambria Math" panose="02040503050406030204" pitchFamily="18" charset="0"/>
                          <a:cs typeface="Calibri" panose="020F0502020204030204" pitchFamily="34" charset="0"/>
                        </a:rPr>
                        <m:t> (°)</m:t>
                      </m:r>
                    </m:oMath>
                  </m:oMathPara>
                </a14:m>
                <a:endParaRPr lang="en-AU"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6E5A97D9-BD2C-49F9-BF35-7988CFED3AC4}"/>
                  </a:ext>
                </a:extLst>
              </p:cNvPr>
              <p:cNvSpPr>
                <a:spLocks noGrp="1" noRot="1" noChangeAspect="1" noMove="1" noResize="1" noEditPoints="1" noAdjustHandles="1" noChangeArrowheads="1" noChangeShapeType="1" noTextEdit="1"/>
              </p:cNvSpPr>
              <p:nvPr>
                <p:ph idx="1"/>
              </p:nvPr>
            </p:nvSpPr>
            <p:spPr>
              <a:blipFill>
                <a:blip r:embed="rId2"/>
                <a:stretch>
                  <a:fillRect l="-862" t="-2582"/>
                </a:stretch>
              </a:blipFill>
            </p:spPr>
            <p:txBody>
              <a:bodyPr/>
              <a:lstStyle/>
              <a:p>
                <a:r>
                  <a:rPr lang="en-AU">
                    <a:noFill/>
                  </a:rPr>
                  <a:t> </a:t>
                </a:r>
              </a:p>
            </p:txBody>
          </p:sp>
        </mc:Fallback>
      </mc:AlternateContent>
    </p:spTree>
    <p:extLst>
      <p:ext uri="{BB962C8B-B14F-4D97-AF65-F5344CB8AC3E}">
        <p14:creationId xmlns:p14="http://schemas.microsoft.com/office/powerpoint/2010/main" val="1064858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D176-637F-4DFE-A637-ED87F7B98A82}"/>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F63C14-6822-4408-B6BE-C1E6D7372D4C}"/>
                  </a:ext>
                </a:extLst>
              </p:cNvPr>
              <p:cNvSpPr>
                <a:spLocks noGrp="1"/>
              </p:cNvSpPr>
              <p:nvPr>
                <p:ph idx="1"/>
              </p:nvPr>
            </p:nvSpPr>
            <p:spPr/>
            <p:txBody>
              <a:bodyPr/>
              <a:lstStyle/>
              <a:p>
                <a:r>
                  <a:rPr lang="en-US" dirty="0"/>
                  <a:t>Find magnetic flux density in an area of 0.44 m</a:t>
                </a:r>
                <a:r>
                  <a:rPr lang="en-US" baseline="30000" dirty="0"/>
                  <a:t>2</a:t>
                </a:r>
                <a:r>
                  <a:rPr lang="en-US" dirty="0"/>
                  <a:t> where the flux is 0.075 Wb</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0.170 </m:t>
                      </m:r>
                      <m:r>
                        <a:rPr lang="en-US" b="0" i="1" smtClean="0">
                          <a:latin typeface="Cambria Math" panose="02040503050406030204" pitchFamily="18" charset="0"/>
                        </a:rPr>
                        <m:t>𝑇</m:t>
                      </m:r>
                    </m:oMath>
                  </m:oMathPara>
                </a14:m>
                <a:endParaRPr lang="en-AU" dirty="0"/>
              </a:p>
            </p:txBody>
          </p:sp>
        </mc:Choice>
        <mc:Fallback xmlns="">
          <p:sp>
            <p:nvSpPr>
              <p:cNvPr id="3" name="Content Placeholder 2">
                <a:extLst>
                  <a:ext uri="{FF2B5EF4-FFF2-40B4-BE49-F238E27FC236}">
                    <a16:creationId xmlns:a16="http://schemas.microsoft.com/office/drawing/2014/main" id="{BEF63C14-6822-4408-B6BE-C1E6D7372D4C}"/>
                  </a:ext>
                </a:extLst>
              </p:cNvPr>
              <p:cNvSpPr>
                <a:spLocks noGrp="1" noRot="1" noChangeAspect="1" noMove="1" noResize="1" noEditPoints="1" noAdjustHandles="1" noChangeArrowheads="1" noChangeShapeType="1" noTextEdit="1"/>
              </p:cNvSpPr>
              <p:nvPr>
                <p:ph idx="1"/>
              </p:nvPr>
            </p:nvSpPr>
            <p:spPr>
              <a:blipFill>
                <a:blip r:embed="rId2"/>
                <a:stretch>
                  <a:fillRect l="-1231" t="-2238"/>
                </a:stretch>
              </a:blipFill>
            </p:spPr>
            <p:txBody>
              <a:bodyPr/>
              <a:lstStyle/>
              <a:p>
                <a:r>
                  <a:rPr lang="en-AU">
                    <a:noFill/>
                  </a:rPr>
                  <a:t> </a:t>
                </a:r>
              </a:p>
            </p:txBody>
          </p:sp>
        </mc:Fallback>
      </mc:AlternateContent>
    </p:spTree>
    <p:extLst>
      <p:ext uri="{BB962C8B-B14F-4D97-AF65-F5344CB8AC3E}">
        <p14:creationId xmlns:p14="http://schemas.microsoft.com/office/powerpoint/2010/main" val="234314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FF774-341C-4D61-A8A8-A674D7D7AA72}"/>
              </a:ext>
            </a:extLst>
          </p:cNvPr>
          <p:cNvSpPr>
            <a:spLocks noGrp="1"/>
          </p:cNvSpPr>
          <p:nvPr>
            <p:ph type="title"/>
          </p:nvPr>
        </p:nvSpPr>
        <p:spPr>
          <a:xfrm>
            <a:off x="8036041" y="618518"/>
            <a:ext cx="3281003" cy="1478570"/>
          </a:xfrm>
        </p:spPr>
        <p:txBody>
          <a:bodyPr anchor="b">
            <a:normAutofit/>
          </a:bodyPr>
          <a:lstStyle/>
          <a:p>
            <a:r>
              <a:rPr lang="en-US" sz="2800"/>
              <a:t>Earth’s magnetic field - Magnetosphere</a:t>
            </a:r>
            <a:endParaRPr lang="en-AU" sz="2800"/>
          </a:p>
        </p:txBody>
      </p:sp>
      <p:sp>
        <p:nvSpPr>
          <p:cNvPr id="137"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2FF049-3187-42AC-BC21-C333C5B23C66}"/>
              </a:ext>
            </a:extLst>
          </p:cNvPr>
          <p:cNvSpPr>
            <a:spLocks noGrp="1"/>
          </p:cNvSpPr>
          <p:nvPr>
            <p:ph idx="1"/>
          </p:nvPr>
        </p:nvSpPr>
        <p:spPr>
          <a:xfrm>
            <a:off x="8036041" y="2249487"/>
            <a:ext cx="3281004" cy="3541714"/>
          </a:xfrm>
        </p:spPr>
        <p:txBody>
          <a:bodyPr>
            <a:normAutofit/>
          </a:bodyPr>
          <a:lstStyle/>
          <a:p>
            <a:r>
              <a:rPr lang="en-US" sz="1800" dirty="0"/>
              <a:t>Thought to be caused by convection in the Earth’s molten metal core</a:t>
            </a:r>
          </a:p>
          <a:p>
            <a:r>
              <a:rPr lang="en-US" sz="1800" dirty="0"/>
              <a:t>South magnetic pole very close to north geographic pole</a:t>
            </a:r>
            <a:r>
              <a:rPr lang="en-AU" sz="1800" dirty="0"/>
              <a:t> – angle of declination between the two</a:t>
            </a:r>
          </a:p>
          <a:p>
            <a:endParaRPr lang="en-US" sz="1800" dirty="0"/>
          </a:p>
        </p:txBody>
      </p:sp>
      <p:grpSp>
        <p:nvGrpSpPr>
          <p:cNvPr id="5" name="Group 4">
            <a:extLst>
              <a:ext uri="{FF2B5EF4-FFF2-40B4-BE49-F238E27FC236}">
                <a16:creationId xmlns:a16="http://schemas.microsoft.com/office/drawing/2014/main" id="{1296AE69-1BA0-40C3-BECE-6BAA87C7E560}"/>
              </a:ext>
            </a:extLst>
          </p:cNvPr>
          <p:cNvGrpSpPr/>
          <p:nvPr/>
        </p:nvGrpSpPr>
        <p:grpSpPr>
          <a:xfrm>
            <a:off x="1118988" y="1424464"/>
            <a:ext cx="6112382" cy="4215591"/>
            <a:chOff x="1118988" y="1424464"/>
            <a:chExt cx="6112382" cy="4215591"/>
          </a:xfrm>
        </p:grpSpPr>
        <p:pic>
          <p:nvPicPr>
            <p:cNvPr id="2052" name="Picture 4" descr="Related image">
              <a:extLst>
                <a:ext uri="{FF2B5EF4-FFF2-40B4-BE49-F238E27FC236}">
                  <a16:creationId xmlns:a16="http://schemas.microsoft.com/office/drawing/2014/main" id="{B1A08B04-3E6A-422D-A1D2-93F190C964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8988" y="1424464"/>
              <a:ext cx="6112382" cy="40036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85B567F-8F49-4DAF-9409-DDB9DE01FE61}"/>
                </a:ext>
              </a:extLst>
            </p:cNvPr>
            <p:cNvSpPr txBox="1"/>
            <p:nvPr/>
          </p:nvSpPr>
          <p:spPr>
            <a:xfrm>
              <a:off x="1555711" y="5386139"/>
              <a:ext cx="5238935" cy="253916"/>
            </a:xfrm>
            <a:prstGeom prst="rect">
              <a:avLst/>
            </a:prstGeom>
            <a:noFill/>
          </p:spPr>
          <p:txBody>
            <a:bodyPr wrap="none" rtlCol="0">
              <a:spAutoFit/>
            </a:bodyPr>
            <a:lstStyle/>
            <a:p>
              <a:r>
                <a:rPr lang="en-AU" sz="1050" dirty="0">
                  <a:solidFill>
                    <a:schemeClr val="bg1"/>
                  </a:solidFill>
                </a:rPr>
                <a:t>https://www.sciencecircle.org/wp-content/uploads/2019/02/earth_magnetic_field_poles.jpg</a:t>
              </a:r>
            </a:p>
          </p:txBody>
        </p:sp>
      </p:grpSp>
    </p:spTree>
    <p:extLst>
      <p:ext uri="{BB962C8B-B14F-4D97-AF65-F5344CB8AC3E}">
        <p14:creationId xmlns:p14="http://schemas.microsoft.com/office/powerpoint/2010/main" val="2345641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FE07634-A83A-4681-9C1D-BC0775F9D2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a16="http://schemas.microsoft.com/office/drawing/2014/main" id="{BF62976A-266E-4650-88F2-C16130F3D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88D9B99B-59C2-481A-A948-F87920A7FE5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C6B2F3E4-1CAC-40F1-AE1C-136B1A3E43E0}"/>
              </a:ext>
            </a:extLst>
          </p:cNvPr>
          <p:cNvSpPr>
            <a:spLocks noGrp="1"/>
          </p:cNvSpPr>
          <p:nvPr>
            <p:ph type="title"/>
          </p:nvPr>
        </p:nvSpPr>
        <p:spPr>
          <a:xfrm>
            <a:off x="7962519" y="618518"/>
            <a:ext cx="3084891" cy="1478570"/>
          </a:xfrm>
        </p:spPr>
        <p:txBody>
          <a:bodyPr>
            <a:normAutofit/>
          </a:bodyPr>
          <a:lstStyle/>
          <a:p>
            <a:r>
              <a:rPr lang="en-US" sz="3200"/>
              <a:t>Angle of dip</a:t>
            </a:r>
            <a:endParaRPr lang="en-AU" sz="3200"/>
          </a:p>
        </p:txBody>
      </p:sp>
      <p:grpSp>
        <p:nvGrpSpPr>
          <p:cNvPr id="75" name="Group 74">
            <a:extLst>
              <a:ext uri="{FF2B5EF4-FFF2-40B4-BE49-F238E27FC236}">
                <a16:creationId xmlns:a16="http://schemas.microsoft.com/office/drawing/2014/main" id="{A2E1FE48-FA7B-4262-B922-041542931D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6" name="Rectangle 75">
              <a:extLst>
                <a:ext uri="{FF2B5EF4-FFF2-40B4-BE49-F238E27FC236}">
                  <a16:creationId xmlns:a16="http://schemas.microsoft.com/office/drawing/2014/main" id="{F2E644B1-8F72-4AC4-89F1-EB3A027341E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1781B8E8-8A26-4FFB-BE0C-7C0C644F7C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7">
              <a:extLst>
                <a:ext uri="{FF2B5EF4-FFF2-40B4-BE49-F238E27FC236}">
                  <a16:creationId xmlns:a16="http://schemas.microsoft.com/office/drawing/2014/main" id="{4109D997-E9DF-4429-A643-3E691E2B70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Rectangle 78">
              <a:extLst>
                <a:ext uri="{FF2B5EF4-FFF2-40B4-BE49-F238E27FC236}">
                  <a16:creationId xmlns:a16="http://schemas.microsoft.com/office/drawing/2014/main" id="{B392695A-F131-4C51-B689-3F4D5B1A2F1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80" name="Freeform 9">
              <a:extLst>
                <a:ext uri="{FF2B5EF4-FFF2-40B4-BE49-F238E27FC236}">
                  <a16:creationId xmlns:a16="http://schemas.microsoft.com/office/drawing/2014/main" id="{8218EC3E-07D0-417A-B0A8-057F825EF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0">
              <a:extLst>
                <a:ext uri="{FF2B5EF4-FFF2-40B4-BE49-F238E27FC236}">
                  <a16:creationId xmlns:a16="http://schemas.microsoft.com/office/drawing/2014/main" id="{B036399E-7675-47B6-A645-242946879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11">
              <a:extLst>
                <a:ext uri="{FF2B5EF4-FFF2-40B4-BE49-F238E27FC236}">
                  <a16:creationId xmlns:a16="http://schemas.microsoft.com/office/drawing/2014/main" id="{C44A0438-B8A4-43B3-B17C-B919FCD92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12">
              <a:extLst>
                <a:ext uri="{FF2B5EF4-FFF2-40B4-BE49-F238E27FC236}">
                  <a16:creationId xmlns:a16="http://schemas.microsoft.com/office/drawing/2014/main" id="{ABC7257F-6F64-4B81-BDA7-7C232BCBA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13">
              <a:extLst>
                <a:ext uri="{FF2B5EF4-FFF2-40B4-BE49-F238E27FC236}">
                  <a16:creationId xmlns:a16="http://schemas.microsoft.com/office/drawing/2014/main" id="{72DD7E92-F033-480C-A220-63CE422C3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14">
              <a:extLst>
                <a:ext uri="{FF2B5EF4-FFF2-40B4-BE49-F238E27FC236}">
                  <a16:creationId xmlns:a16="http://schemas.microsoft.com/office/drawing/2014/main" id="{444A9AC9-463E-45E7-A818-13F664F7C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15">
              <a:extLst>
                <a:ext uri="{FF2B5EF4-FFF2-40B4-BE49-F238E27FC236}">
                  <a16:creationId xmlns:a16="http://schemas.microsoft.com/office/drawing/2014/main" id="{6CCE9BBE-5DE3-4991-80CA-DFEB928673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16">
              <a:extLst>
                <a:ext uri="{FF2B5EF4-FFF2-40B4-BE49-F238E27FC236}">
                  <a16:creationId xmlns:a16="http://schemas.microsoft.com/office/drawing/2014/main" id="{3180F6DF-A13F-491C-BF97-B206E3E7B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17">
              <a:extLst>
                <a:ext uri="{FF2B5EF4-FFF2-40B4-BE49-F238E27FC236}">
                  <a16:creationId xmlns:a16="http://schemas.microsoft.com/office/drawing/2014/main" id="{CAD0E44C-73C8-42BB-ADA8-2BA6B3082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18">
              <a:extLst>
                <a:ext uri="{FF2B5EF4-FFF2-40B4-BE49-F238E27FC236}">
                  <a16:creationId xmlns:a16="http://schemas.microsoft.com/office/drawing/2014/main" id="{436EC43E-A70D-4E5C-B275-35CA8E93C1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19">
              <a:extLst>
                <a:ext uri="{FF2B5EF4-FFF2-40B4-BE49-F238E27FC236}">
                  <a16:creationId xmlns:a16="http://schemas.microsoft.com/office/drawing/2014/main" id="{ADE7E5B6-2E2A-4F56-9E90-F8613E6D1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0">
              <a:extLst>
                <a:ext uri="{FF2B5EF4-FFF2-40B4-BE49-F238E27FC236}">
                  <a16:creationId xmlns:a16="http://schemas.microsoft.com/office/drawing/2014/main" id="{86B9E49B-AE8D-47E0-BACC-A6D0AC3AB2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21">
              <a:extLst>
                <a:ext uri="{FF2B5EF4-FFF2-40B4-BE49-F238E27FC236}">
                  <a16:creationId xmlns:a16="http://schemas.microsoft.com/office/drawing/2014/main" id="{2EB961AF-CD61-41BA-B0B2-0741A5ED6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22">
              <a:extLst>
                <a:ext uri="{FF2B5EF4-FFF2-40B4-BE49-F238E27FC236}">
                  <a16:creationId xmlns:a16="http://schemas.microsoft.com/office/drawing/2014/main" id="{DC42BDA1-810A-4135-B3B1-B3161D372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23">
              <a:extLst>
                <a:ext uri="{FF2B5EF4-FFF2-40B4-BE49-F238E27FC236}">
                  <a16:creationId xmlns:a16="http://schemas.microsoft.com/office/drawing/2014/main" id="{FA51FCA8-FCF4-4116-8CB2-5C539E37F4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Freeform 24">
              <a:extLst>
                <a:ext uri="{FF2B5EF4-FFF2-40B4-BE49-F238E27FC236}">
                  <a16:creationId xmlns:a16="http://schemas.microsoft.com/office/drawing/2014/main" id="{F2850A10-CDBC-462A-8CB7-0258746834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6" name="Freeform 25">
              <a:extLst>
                <a:ext uri="{FF2B5EF4-FFF2-40B4-BE49-F238E27FC236}">
                  <a16:creationId xmlns:a16="http://schemas.microsoft.com/office/drawing/2014/main" id="{738A37B9-77C2-4464-BF1F-2AF25A0D2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26">
              <a:extLst>
                <a:ext uri="{FF2B5EF4-FFF2-40B4-BE49-F238E27FC236}">
                  <a16:creationId xmlns:a16="http://schemas.microsoft.com/office/drawing/2014/main" id="{89026C8B-A162-4523-A51B-9F1200BC6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27">
              <a:extLst>
                <a:ext uri="{FF2B5EF4-FFF2-40B4-BE49-F238E27FC236}">
                  <a16:creationId xmlns:a16="http://schemas.microsoft.com/office/drawing/2014/main" id="{5B76BC40-1FA2-477D-B2C2-4763577DB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28">
              <a:extLst>
                <a:ext uri="{FF2B5EF4-FFF2-40B4-BE49-F238E27FC236}">
                  <a16:creationId xmlns:a16="http://schemas.microsoft.com/office/drawing/2014/main" id="{6BC68EAA-2809-4AE4-80C1-2555CEF73D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29">
              <a:extLst>
                <a:ext uri="{FF2B5EF4-FFF2-40B4-BE49-F238E27FC236}">
                  <a16:creationId xmlns:a16="http://schemas.microsoft.com/office/drawing/2014/main" id="{FE709D1B-0541-4414-9E87-CF7D6918C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0">
              <a:extLst>
                <a:ext uri="{FF2B5EF4-FFF2-40B4-BE49-F238E27FC236}">
                  <a16:creationId xmlns:a16="http://schemas.microsoft.com/office/drawing/2014/main" id="{33BCB888-11B8-4D01-BCDA-59BBA28DC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31">
              <a:extLst>
                <a:ext uri="{FF2B5EF4-FFF2-40B4-BE49-F238E27FC236}">
                  <a16:creationId xmlns:a16="http://schemas.microsoft.com/office/drawing/2014/main" id="{28E5CE3E-C11A-4CF7-82BF-37D1221D4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32">
              <a:extLst>
                <a:ext uri="{FF2B5EF4-FFF2-40B4-BE49-F238E27FC236}">
                  <a16:creationId xmlns:a16="http://schemas.microsoft.com/office/drawing/2014/main" id="{55284FC3-21FB-4FA7-B695-2D6A9CEF73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Rectangle 103">
              <a:extLst>
                <a:ext uri="{FF2B5EF4-FFF2-40B4-BE49-F238E27FC236}">
                  <a16:creationId xmlns:a16="http://schemas.microsoft.com/office/drawing/2014/main" id="{13DA6B78-00DE-4E55-9124-EFD72519BB9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5" name="Freeform 34">
              <a:extLst>
                <a:ext uri="{FF2B5EF4-FFF2-40B4-BE49-F238E27FC236}">
                  <a16:creationId xmlns:a16="http://schemas.microsoft.com/office/drawing/2014/main" id="{D4602B0F-2844-48BE-9B4A-0366AC904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35">
              <a:extLst>
                <a:ext uri="{FF2B5EF4-FFF2-40B4-BE49-F238E27FC236}">
                  <a16:creationId xmlns:a16="http://schemas.microsoft.com/office/drawing/2014/main" id="{E31E05BB-6004-474D-9900-D990378F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Freeform 36">
              <a:extLst>
                <a:ext uri="{FF2B5EF4-FFF2-40B4-BE49-F238E27FC236}">
                  <a16:creationId xmlns:a16="http://schemas.microsoft.com/office/drawing/2014/main" id="{00BD01ED-F65D-4601-A77D-508E960E0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8" name="Freeform 37">
              <a:extLst>
                <a:ext uri="{FF2B5EF4-FFF2-40B4-BE49-F238E27FC236}">
                  <a16:creationId xmlns:a16="http://schemas.microsoft.com/office/drawing/2014/main" id="{FD307CAE-789C-4E80-B6F1-9858A3ABA3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38">
              <a:extLst>
                <a:ext uri="{FF2B5EF4-FFF2-40B4-BE49-F238E27FC236}">
                  <a16:creationId xmlns:a16="http://schemas.microsoft.com/office/drawing/2014/main" id="{94B97B29-709E-4E24-B2FA-EF84AA12D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39">
              <a:extLst>
                <a:ext uri="{FF2B5EF4-FFF2-40B4-BE49-F238E27FC236}">
                  <a16:creationId xmlns:a16="http://schemas.microsoft.com/office/drawing/2014/main" id="{C05D52B9-1FA2-4E7C-8229-B09811A90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0">
              <a:extLst>
                <a:ext uri="{FF2B5EF4-FFF2-40B4-BE49-F238E27FC236}">
                  <a16:creationId xmlns:a16="http://schemas.microsoft.com/office/drawing/2014/main" id="{CC0A5575-2FB9-440F-B9A8-E0DDE1C37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41">
              <a:extLst>
                <a:ext uri="{FF2B5EF4-FFF2-40B4-BE49-F238E27FC236}">
                  <a16:creationId xmlns:a16="http://schemas.microsoft.com/office/drawing/2014/main" id="{AFFCC88F-01DF-4DE1-8CD5-88631E309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42">
              <a:extLst>
                <a:ext uri="{FF2B5EF4-FFF2-40B4-BE49-F238E27FC236}">
                  <a16:creationId xmlns:a16="http://schemas.microsoft.com/office/drawing/2014/main" id="{33EEC40B-E2CD-4BAC-94D6-85B7071422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43">
              <a:extLst>
                <a:ext uri="{FF2B5EF4-FFF2-40B4-BE49-F238E27FC236}">
                  <a16:creationId xmlns:a16="http://schemas.microsoft.com/office/drawing/2014/main" id="{3E0E9643-5C60-4933-BB1B-9A09057E7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44">
              <a:extLst>
                <a:ext uri="{FF2B5EF4-FFF2-40B4-BE49-F238E27FC236}">
                  <a16:creationId xmlns:a16="http://schemas.microsoft.com/office/drawing/2014/main" id="{94F86E92-9EC7-437C-946B-31E7C1C47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Rectangle 115">
              <a:extLst>
                <a:ext uri="{FF2B5EF4-FFF2-40B4-BE49-F238E27FC236}">
                  <a16:creationId xmlns:a16="http://schemas.microsoft.com/office/drawing/2014/main" id="{BE9A51BE-C514-46B5-ABA6-7E7C878F8E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17" name="Freeform 46">
              <a:extLst>
                <a:ext uri="{FF2B5EF4-FFF2-40B4-BE49-F238E27FC236}">
                  <a16:creationId xmlns:a16="http://schemas.microsoft.com/office/drawing/2014/main" id="{8B255447-F0E9-4D96-A4B0-F9EDDE58A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47">
              <a:extLst>
                <a:ext uri="{FF2B5EF4-FFF2-40B4-BE49-F238E27FC236}">
                  <a16:creationId xmlns:a16="http://schemas.microsoft.com/office/drawing/2014/main" id="{AFAC5F3A-3BE7-489E-A848-498B9995F1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48">
              <a:extLst>
                <a:ext uri="{FF2B5EF4-FFF2-40B4-BE49-F238E27FC236}">
                  <a16:creationId xmlns:a16="http://schemas.microsoft.com/office/drawing/2014/main" id="{A974E7AA-5EF3-4817-B0AE-4C1A784EE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49">
              <a:extLst>
                <a:ext uri="{FF2B5EF4-FFF2-40B4-BE49-F238E27FC236}">
                  <a16:creationId xmlns:a16="http://schemas.microsoft.com/office/drawing/2014/main" id="{8AA54AC1-3E87-49C0-A594-87829A2CFF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1" name="Freeform 50">
              <a:extLst>
                <a:ext uri="{FF2B5EF4-FFF2-40B4-BE49-F238E27FC236}">
                  <a16:creationId xmlns:a16="http://schemas.microsoft.com/office/drawing/2014/main" id="{CC237789-73BC-4BD9-BFE8-1325FA4B52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2" name="Freeform 51">
              <a:extLst>
                <a:ext uri="{FF2B5EF4-FFF2-40B4-BE49-F238E27FC236}">
                  <a16:creationId xmlns:a16="http://schemas.microsoft.com/office/drawing/2014/main" id="{DCF4052D-CF62-47DC-991E-49D0BA90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3" name="Freeform 52">
              <a:extLst>
                <a:ext uri="{FF2B5EF4-FFF2-40B4-BE49-F238E27FC236}">
                  <a16:creationId xmlns:a16="http://schemas.microsoft.com/office/drawing/2014/main" id="{2ABD9104-C938-44F2-8622-8407A2593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4" name="Freeform 53">
              <a:extLst>
                <a:ext uri="{FF2B5EF4-FFF2-40B4-BE49-F238E27FC236}">
                  <a16:creationId xmlns:a16="http://schemas.microsoft.com/office/drawing/2014/main" id="{4AA18F60-3E86-4A5A-B82E-A79183ED36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5" name="Freeform 54">
              <a:extLst>
                <a:ext uri="{FF2B5EF4-FFF2-40B4-BE49-F238E27FC236}">
                  <a16:creationId xmlns:a16="http://schemas.microsoft.com/office/drawing/2014/main" id="{0F34C941-6196-4937-99E5-14AAD23F28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6" name="Freeform 55">
              <a:extLst>
                <a:ext uri="{FF2B5EF4-FFF2-40B4-BE49-F238E27FC236}">
                  <a16:creationId xmlns:a16="http://schemas.microsoft.com/office/drawing/2014/main" id="{60DB8A6C-23D7-4A88-BDCE-8FEC86A12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7" name="Freeform 56">
              <a:extLst>
                <a:ext uri="{FF2B5EF4-FFF2-40B4-BE49-F238E27FC236}">
                  <a16:creationId xmlns:a16="http://schemas.microsoft.com/office/drawing/2014/main" id="{29F5F702-AEE6-4633-BB20-7A15C3A31F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8" name="Freeform 57">
              <a:extLst>
                <a:ext uri="{FF2B5EF4-FFF2-40B4-BE49-F238E27FC236}">
                  <a16:creationId xmlns:a16="http://schemas.microsoft.com/office/drawing/2014/main" id="{F30C7A45-6890-4EA5-9F6B-E2AB4D04C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9" name="Freeform 58">
              <a:extLst>
                <a:ext uri="{FF2B5EF4-FFF2-40B4-BE49-F238E27FC236}">
                  <a16:creationId xmlns:a16="http://schemas.microsoft.com/office/drawing/2014/main" id="{F31A7373-F68A-485D-95DC-B53ACC7B5F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53AFCB1E-E811-436D-918E-ADEF4ABF78BE}"/>
              </a:ext>
            </a:extLst>
          </p:cNvPr>
          <p:cNvSpPr>
            <a:spLocks noGrp="1"/>
          </p:cNvSpPr>
          <p:nvPr>
            <p:ph idx="1"/>
          </p:nvPr>
        </p:nvSpPr>
        <p:spPr>
          <a:xfrm>
            <a:off x="7962519" y="2249487"/>
            <a:ext cx="3084892" cy="3541714"/>
          </a:xfrm>
        </p:spPr>
        <p:txBody>
          <a:bodyPr>
            <a:normAutofit/>
          </a:bodyPr>
          <a:lstStyle/>
          <a:p>
            <a:r>
              <a:rPr lang="en-US" sz="1800" dirty="0"/>
              <a:t>The Earth’s magnetic field is not consistently parallel to the surface</a:t>
            </a:r>
          </a:p>
          <a:p>
            <a:r>
              <a:rPr lang="en-US" sz="1800" dirty="0"/>
              <a:t>Close to the equator the field is parallel to the surface</a:t>
            </a:r>
          </a:p>
          <a:p>
            <a:r>
              <a:rPr lang="en-US" sz="1800" dirty="0"/>
              <a:t>At the magnetic poles the angle of dip is 90</a:t>
            </a:r>
            <a:r>
              <a:rPr lang="en-US" sz="1800" dirty="0">
                <a:latin typeface="Calibri" panose="020F0502020204030204" pitchFamily="34" charset="0"/>
                <a:cs typeface="Calibri" panose="020F0502020204030204" pitchFamily="34" charset="0"/>
              </a:rPr>
              <a:t>°</a:t>
            </a:r>
            <a:endParaRPr lang="en-AU" sz="1800" dirty="0"/>
          </a:p>
        </p:txBody>
      </p:sp>
      <p:grpSp>
        <p:nvGrpSpPr>
          <p:cNvPr id="5" name="Group 4">
            <a:extLst>
              <a:ext uri="{FF2B5EF4-FFF2-40B4-BE49-F238E27FC236}">
                <a16:creationId xmlns:a16="http://schemas.microsoft.com/office/drawing/2014/main" id="{AE71D411-4061-47F1-BC67-150CCFA08863}"/>
              </a:ext>
            </a:extLst>
          </p:cNvPr>
          <p:cNvGrpSpPr/>
          <p:nvPr/>
        </p:nvGrpSpPr>
        <p:grpSpPr>
          <a:xfrm>
            <a:off x="152400" y="169689"/>
            <a:ext cx="7258532" cy="6653064"/>
            <a:chOff x="152400" y="169689"/>
            <a:chExt cx="7258532" cy="6653064"/>
          </a:xfrm>
        </p:grpSpPr>
        <p:pic>
          <p:nvPicPr>
            <p:cNvPr id="3074" name="Picture 2" descr="Image result for earth's magnetic field dip">
              <a:extLst>
                <a:ext uri="{FF2B5EF4-FFF2-40B4-BE49-F238E27FC236}">
                  <a16:creationId xmlns:a16="http://schemas.microsoft.com/office/drawing/2014/main" id="{743DFBB6-7C05-4B91-ACC9-A83E67C425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58" t="1721" r="2509" b="4030"/>
            <a:stretch/>
          </p:blipFill>
          <p:spPr bwMode="auto">
            <a:xfrm>
              <a:off x="152400" y="169689"/>
              <a:ext cx="7206146" cy="66087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ED8425B-D5EE-4CE7-83EF-C24DE32974E4}"/>
                </a:ext>
              </a:extLst>
            </p:cNvPr>
            <p:cNvSpPr txBox="1"/>
            <p:nvPr/>
          </p:nvSpPr>
          <p:spPr>
            <a:xfrm>
              <a:off x="171450" y="6591921"/>
              <a:ext cx="7239482" cy="230832"/>
            </a:xfrm>
            <a:prstGeom prst="rect">
              <a:avLst/>
            </a:prstGeom>
            <a:noFill/>
          </p:spPr>
          <p:txBody>
            <a:bodyPr wrap="none" rtlCol="0">
              <a:spAutoFit/>
            </a:bodyPr>
            <a:lstStyle/>
            <a:p>
              <a:r>
                <a:rPr lang="en-AU" sz="900" dirty="0">
                  <a:solidFill>
                    <a:schemeClr val="bg1"/>
                  </a:solidFill>
                </a:rPr>
                <a:t>https://static.sciencelearn.org.nz/images/images/000/001/820/full/_DTP_ART_FossilCompasses_Earth%E2%80%99sMagneticField.jpg?1522303792</a:t>
              </a:r>
            </a:p>
          </p:txBody>
        </p:sp>
      </p:grpSp>
    </p:spTree>
    <p:extLst>
      <p:ext uri="{BB962C8B-B14F-4D97-AF65-F5344CB8AC3E}">
        <p14:creationId xmlns:p14="http://schemas.microsoft.com/office/powerpoint/2010/main" val="1352890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5DF-E52E-4467-B633-5C7CA2906772}"/>
              </a:ext>
            </a:extLst>
          </p:cNvPr>
          <p:cNvSpPr>
            <a:spLocks noGrp="1"/>
          </p:cNvSpPr>
          <p:nvPr>
            <p:ph type="title"/>
          </p:nvPr>
        </p:nvSpPr>
        <p:spPr/>
        <p:txBody>
          <a:bodyPr/>
          <a:lstStyle/>
          <a:p>
            <a:r>
              <a:rPr lang="en-US" dirty="0"/>
              <a:t>Components of magnetic field</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A12F43-5AF2-4E21-91DB-2AD0FFE0B17A}"/>
                  </a:ext>
                </a:extLst>
              </p:cNvPr>
              <p:cNvSpPr>
                <a:spLocks noGrp="1"/>
              </p:cNvSpPr>
              <p:nvPr>
                <p:ph idx="1"/>
              </p:nvPr>
            </p:nvSpPr>
            <p:spPr/>
            <p:txBody>
              <a:bodyPr>
                <a:normAutofit fontScale="92500" lnSpcReduction="10000"/>
              </a:bodyPr>
              <a:lstStyle/>
              <a:p>
                <a:pPr marL="0" indent="0">
                  <a:buNone/>
                </a:pPr>
                <a:r>
                  <a:rPr lang="en-US" dirty="0"/>
                  <a:t>Often necessary to find a component of the Earth’s magnetic field, typically the components parallel or perpendicular to the Earth’s surface. Use trigonometry as you would to find components in any other situation.</a:t>
                </a:r>
              </a:p>
              <a:p>
                <a:r>
                  <a:rPr lang="en-US" dirty="0"/>
                  <a:t>At a point on the Earth’s surface the magnetic field is 0.050 </a:t>
                </a:r>
                <a:r>
                  <a:rPr lang="en-US" dirty="0" err="1"/>
                  <a:t>mT</a:t>
                </a:r>
                <a:r>
                  <a:rPr lang="en-US" dirty="0"/>
                  <a:t> at an angle of 20</a:t>
                </a:r>
                <a:r>
                  <a:rPr lang="en-US" dirty="0">
                    <a:latin typeface="Calibri" panose="020F0502020204030204" pitchFamily="34" charset="0"/>
                    <a:cs typeface="Calibri" panose="020F0502020204030204" pitchFamily="34" charset="0"/>
                  </a:rPr>
                  <a:t>°</a:t>
                </a:r>
                <a:r>
                  <a:rPr lang="en-US" dirty="0"/>
                  <a:t> to the horizontal, find the vertical and horizontal components of the field.</a:t>
                </a:r>
              </a:p>
              <a:p>
                <a:pPr marL="0" indent="0">
                  <a:buNone/>
                </a:pPr>
                <a14:m>
                  <m:oMathPara xmlns:m="http://schemas.openxmlformats.org/officeDocument/2006/math">
                    <m:oMathParaPr>
                      <m:jc m:val="centerGroup"/>
                    </m:oMathParaPr>
                    <m:oMath xmlns:m="http://schemas.openxmlformats.org/officeDocument/2006/math">
                      <m:sSub>
                        <m:sSubPr>
                          <m:ctrlPr>
                            <a:rPr lang="en-AU"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rPr>
                            <m:t>h</m:t>
                          </m:r>
                        </m:sub>
                      </m:sSub>
                      <m:r>
                        <a:rPr lang="en-US" b="0" i="1" smtClean="0">
                          <a:latin typeface="Cambria Math" panose="02040503050406030204" pitchFamily="18" charset="0"/>
                        </a:rPr>
                        <m:t>=0.050</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cos</m:t>
                          </m:r>
                        </m:fName>
                        <m:e>
                          <m:r>
                            <a:rPr lang="en-US" b="0" i="1" smtClean="0">
                              <a:latin typeface="Cambria Math" panose="02040503050406030204" pitchFamily="18" charset="0"/>
                            </a:rPr>
                            <m:t>20</m:t>
                          </m:r>
                        </m:e>
                      </m:func>
                      <m:r>
                        <a:rPr lang="en-US" b="0" i="1" smtClean="0">
                          <a:latin typeface="Cambria Math" panose="02040503050406030204" pitchFamily="18" charset="0"/>
                        </a:rPr>
                        <m:t>=0.0470 </m:t>
                      </m:r>
                      <m:r>
                        <a:rPr lang="en-US" b="0" i="1" smtClean="0">
                          <a:latin typeface="Cambria Math" panose="02040503050406030204" pitchFamily="18" charset="0"/>
                        </a:rPr>
                        <m:t>𝑚𝑇</m:t>
                      </m:r>
                    </m:oMath>
                  </m:oMathPara>
                </a14:m>
                <a:endParaRPr lang="en-US" b="0" dirty="0"/>
              </a:p>
              <a:p>
                <a:endParaRPr lang="en-US" dirty="0"/>
              </a:p>
              <a:p>
                <a:pPr marL="0" indent="0">
                  <a:buNone/>
                </a:pPr>
                <a14:m>
                  <m:oMathPara xmlns:m="http://schemas.openxmlformats.org/officeDocument/2006/math">
                    <m:oMathParaPr>
                      <m:jc m:val="centerGroup"/>
                    </m:oMathParaPr>
                    <m:oMath xmlns:m="http://schemas.openxmlformats.org/officeDocument/2006/math">
                      <m:sSub>
                        <m:sSubPr>
                          <m:ctrlPr>
                            <a:rPr lang="en-AU" i="1">
                              <a:latin typeface="Cambria Math" panose="02040503050406030204" pitchFamily="18" charset="0"/>
                            </a:rPr>
                          </m:ctrlPr>
                        </m:sSubPr>
                        <m:e>
                          <m:r>
                            <a:rPr lang="en-US" i="1">
                              <a:latin typeface="Cambria Math" panose="02040503050406030204" pitchFamily="18" charset="0"/>
                            </a:rPr>
                            <m:t>𝐵</m:t>
                          </m:r>
                        </m:e>
                        <m:sub>
                          <m:r>
                            <a:rPr lang="en-US" b="0" i="1" smtClean="0">
                              <a:latin typeface="Cambria Math" panose="02040503050406030204" pitchFamily="18" charset="0"/>
                            </a:rPr>
                            <m:t>𝑣</m:t>
                          </m:r>
                        </m:sub>
                      </m:sSub>
                      <m:r>
                        <a:rPr lang="en-US" i="1">
                          <a:latin typeface="Cambria Math" panose="02040503050406030204" pitchFamily="18" charset="0"/>
                        </a:rPr>
                        <m:t>=0.050</m:t>
                      </m:r>
                      <m:func>
                        <m:funcPr>
                          <m:ctrlPr>
                            <a:rPr lang="en-US" i="1" smtClean="0">
                              <a:latin typeface="Cambria Math" panose="02040503050406030204" pitchFamily="18" charset="0"/>
                            </a:rPr>
                          </m:ctrlPr>
                        </m:funcPr>
                        <m:fName>
                          <m:r>
                            <m:rPr>
                              <m:sty m:val="p"/>
                            </m:rPr>
                            <a:rPr lang="en-US" i="0" smtClean="0">
                              <a:latin typeface="Cambria Math" panose="02040503050406030204" pitchFamily="18" charset="0"/>
                            </a:rPr>
                            <m:t>sin</m:t>
                          </m:r>
                        </m:fName>
                        <m:e>
                          <m:r>
                            <a:rPr lang="en-US" b="0" i="1" smtClean="0">
                              <a:latin typeface="Cambria Math" panose="02040503050406030204" pitchFamily="18" charset="0"/>
                            </a:rPr>
                            <m:t>20</m:t>
                          </m:r>
                        </m:e>
                      </m:func>
                      <m:r>
                        <a:rPr lang="en-US" i="1">
                          <a:latin typeface="Cambria Math" panose="02040503050406030204" pitchFamily="18" charset="0"/>
                        </a:rPr>
                        <m:t>=0.0</m:t>
                      </m:r>
                      <m:r>
                        <a:rPr lang="en-US" b="0" i="1" smtClean="0">
                          <a:latin typeface="Cambria Math" panose="02040503050406030204" pitchFamily="18" charset="0"/>
                        </a:rPr>
                        <m:t>171</m:t>
                      </m:r>
                      <m:r>
                        <a:rPr lang="en-US" i="1">
                          <a:latin typeface="Cambria Math" panose="02040503050406030204" pitchFamily="18" charset="0"/>
                        </a:rPr>
                        <m:t> </m:t>
                      </m:r>
                      <m:r>
                        <a:rPr lang="en-US" i="1">
                          <a:latin typeface="Cambria Math" panose="02040503050406030204" pitchFamily="18" charset="0"/>
                        </a:rPr>
                        <m:t>𝑚𝑇</m:t>
                      </m:r>
                    </m:oMath>
                  </m:oMathPara>
                </a14:m>
                <a:endParaRPr lang="en-AU" dirty="0"/>
              </a:p>
            </p:txBody>
          </p:sp>
        </mc:Choice>
        <mc:Fallback xmlns="">
          <p:sp>
            <p:nvSpPr>
              <p:cNvPr id="3" name="Content Placeholder 2">
                <a:extLst>
                  <a:ext uri="{FF2B5EF4-FFF2-40B4-BE49-F238E27FC236}">
                    <a16:creationId xmlns:a16="http://schemas.microsoft.com/office/drawing/2014/main" id="{D9A12F43-5AF2-4E21-91DB-2AD0FFE0B17A}"/>
                  </a:ext>
                </a:extLst>
              </p:cNvPr>
              <p:cNvSpPr>
                <a:spLocks noGrp="1" noRot="1" noChangeAspect="1" noMove="1" noResize="1" noEditPoints="1" noAdjustHandles="1" noChangeArrowheads="1" noChangeShapeType="1" noTextEdit="1"/>
              </p:cNvSpPr>
              <p:nvPr>
                <p:ph idx="1"/>
              </p:nvPr>
            </p:nvSpPr>
            <p:spPr>
              <a:blipFill>
                <a:blip r:embed="rId2"/>
                <a:stretch>
                  <a:fillRect l="-1046" t="-861" r="-1415"/>
                </a:stretch>
              </a:blipFill>
            </p:spPr>
            <p:txBody>
              <a:bodyPr/>
              <a:lstStyle/>
              <a:p>
                <a:r>
                  <a:rPr lang="en-AU">
                    <a:noFill/>
                  </a:rPr>
                  <a:t> </a:t>
                </a:r>
              </a:p>
            </p:txBody>
          </p:sp>
        </mc:Fallback>
      </mc:AlternateContent>
    </p:spTree>
    <p:extLst>
      <p:ext uri="{BB962C8B-B14F-4D97-AF65-F5344CB8AC3E}">
        <p14:creationId xmlns:p14="http://schemas.microsoft.com/office/powerpoint/2010/main" val="34792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4522F6F2-D276-4B44-927D-595B62E8F5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a16="http://schemas.microsoft.com/office/drawing/2014/main" id="{CE1A8443-DFAD-4C8E-A1D1-B1FFC23A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7C16C621-4F51-4093-B639-5E04CF0EA567}"/>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44EC0229-4795-4CC0-99AE-DC70B967F72F}"/>
              </a:ext>
            </a:extLst>
          </p:cNvPr>
          <p:cNvSpPr>
            <a:spLocks noGrp="1"/>
          </p:cNvSpPr>
          <p:nvPr>
            <p:ph type="title"/>
          </p:nvPr>
        </p:nvSpPr>
        <p:spPr>
          <a:xfrm>
            <a:off x="4996697" y="618518"/>
            <a:ext cx="6050713" cy="1478570"/>
          </a:xfrm>
        </p:spPr>
        <p:txBody>
          <a:bodyPr>
            <a:normAutofit/>
          </a:bodyPr>
          <a:lstStyle/>
          <a:p>
            <a:r>
              <a:rPr lang="en-US" dirty="0"/>
              <a:t>Electromagnetism</a:t>
            </a:r>
            <a:endParaRPr lang="en-AU" dirty="0"/>
          </a:p>
        </p:txBody>
      </p:sp>
      <p:pic>
        <p:nvPicPr>
          <p:cNvPr id="4098" name="Picture 2" descr="A black and white photo of a person&#10;&#10;Description automatically generated">
            <a:extLst>
              <a:ext uri="{FF2B5EF4-FFF2-40B4-BE49-F238E27FC236}">
                <a16:creationId xmlns:a16="http://schemas.microsoft.com/office/drawing/2014/main" id="{546F5F29-0790-4CCF-9513-719B2F605AD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29" r="2" b="621"/>
          <a:stretch/>
        </p:blipFill>
        <p:spPr bwMode="auto">
          <a:xfrm>
            <a:off x="-5597" y="10"/>
            <a:ext cx="4635583"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9A210947-19DD-4D82-9001-EB4FD3CA88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6" name="Rectangle 75">
              <a:extLst>
                <a:ext uri="{FF2B5EF4-FFF2-40B4-BE49-F238E27FC236}">
                  <a16:creationId xmlns:a16="http://schemas.microsoft.com/office/drawing/2014/main" id="{308BA069-8E59-4A52-9D81-F41BB255CC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3F647F8A-2464-4A5A-BC19-757CDB00F6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7">
              <a:extLst>
                <a:ext uri="{FF2B5EF4-FFF2-40B4-BE49-F238E27FC236}">
                  <a16:creationId xmlns:a16="http://schemas.microsoft.com/office/drawing/2014/main" id="{56E9E8F0-C005-4002-A7CC-050F4E163C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Rectangle 78">
              <a:extLst>
                <a:ext uri="{FF2B5EF4-FFF2-40B4-BE49-F238E27FC236}">
                  <a16:creationId xmlns:a16="http://schemas.microsoft.com/office/drawing/2014/main" id="{6F73DD6E-B3F0-4263-B349-EF6F73438A2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80" name="Freeform 9">
              <a:extLst>
                <a:ext uri="{FF2B5EF4-FFF2-40B4-BE49-F238E27FC236}">
                  <a16:creationId xmlns:a16="http://schemas.microsoft.com/office/drawing/2014/main" id="{819862A2-B765-4A89-A229-6D1389781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0">
              <a:extLst>
                <a:ext uri="{FF2B5EF4-FFF2-40B4-BE49-F238E27FC236}">
                  <a16:creationId xmlns:a16="http://schemas.microsoft.com/office/drawing/2014/main" id="{80B74F06-F12D-48F0-9469-1B41C86762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11">
              <a:extLst>
                <a:ext uri="{FF2B5EF4-FFF2-40B4-BE49-F238E27FC236}">
                  <a16:creationId xmlns:a16="http://schemas.microsoft.com/office/drawing/2014/main" id="{90B9E938-2C10-4FD4-A44B-AC2C6CCB5B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12">
              <a:extLst>
                <a:ext uri="{FF2B5EF4-FFF2-40B4-BE49-F238E27FC236}">
                  <a16:creationId xmlns:a16="http://schemas.microsoft.com/office/drawing/2014/main" id="{F9EFD92F-C67D-4998-BF9E-78AE28DF547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13">
              <a:extLst>
                <a:ext uri="{FF2B5EF4-FFF2-40B4-BE49-F238E27FC236}">
                  <a16:creationId xmlns:a16="http://schemas.microsoft.com/office/drawing/2014/main" id="{40A102B9-B463-49AA-80B5-DED0B2E43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14">
              <a:extLst>
                <a:ext uri="{FF2B5EF4-FFF2-40B4-BE49-F238E27FC236}">
                  <a16:creationId xmlns:a16="http://schemas.microsoft.com/office/drawing/2014/main" id="{D8FE84BD-D175-437D-B860-3715158CF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15">
              <a:extLst>
                <a:ext uri="{FF2B5EF4-FFF2-40B4-BE49-F238E27FC236}">
                  <a16:creationId xmlns:a16="http://schemas.microsoft.com/office/drawing/2014/main" id="{1577D13D-8777-48FE-8799-57CBDEA2AC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16">
              <a:extLst>
                <a:ext uri="{FF2B5EF4-FFF2-40B4-BE49-F238E27FC236}">
                  <a16:creationId xmlns:a16="http://schemas.microsoft.com/office/drawing/2014/main" id="{ADE86DE6-4A59-4BE5-B2C8-CB7C0FB965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17">
              <a:extLst>
                <a:ext uri="{FF2B5EF4-FFF2-40B4-BE49-F238E27FC236}">
                  <a16:creationId xmlns:a16="http://schemas.microsoft.com/office/drawing/2014/main" id="{5FD7F01E-86AB-47C1-81B1-419856314E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18">
              <a:extLst>
                <a:ext uri="{FF2B5EF4-FFF2-40B4-BE49-F238E27FC236}">
                  <a16:creationId xmlns:a16="http://schemas.microsoft.com/office/drawing/2014/main" id="{953EB852-7AA6-40F7-A805-0FF04FAE8E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19">
              <a:extLst>
                <a:ext uri="{FF2B5EF4-FFF2-40B4-BE49-F238E27FC236}">
                  <a16:creationId xmlns:a16="http://schemas.microsoft.com/office/drawing/2014/main" id="{FA283238-23CF-4994-8E02-4EB5D97D8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0">
              <a:extLst>
                <a:ext uri="{FF2B5EF4-FFF2-40B4-BE49-F238E27FC236}">
                  <a16:creationId xmlns:a16="http://schemas.microsoft.com/office/drawing/2014/main" id="{AE2F0444-3560-46A9-85C6-AD9C4D7000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21">
              <a:extLst>
                <a:ext uri="{FF2B5EF4-FFF2-40B4-BE49-F238E27FC236}">
                  <a16:creationId xmlns:a16="http://schemas.microsoft.com/office/drawing/2014/main" id="{B69EAEB1-1086-4684-B20B-C6E250A90E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22">
              <a:extLst>
                <a:ext uri="{FF2B5EF4-FFF2-40B4-BE49-F238E27FC236}">
                  <a16:creationId xmlns:a16="http://schemas.microsoft.com/office/drawing/2014/main" id="{4C869530-8A60-4306-BC67-63294F9D54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23">
              <a:extLst>
                <a:ext uri="{FF2B5EF4-FFF2-40B4-BE49-F238E27FC236}">
                  <a16:creationId xmlns:a16="http://schemas.microsoft.com/office/drawing/2014/main" id="{EEBC3BC8-0066-4FFF-936E-746B47A0C3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Freeform 24">
              <a:extLst>
                <a:ext uri="{FF2B5EF4-FFF2-40B4-BE49-F238E27FC236}">
                  <a16:creationId xmlns:a16="http://schemas.microsoft.com/office/drawing/2014/main" id="{7951EC55-DA0C-46F0-BF98-427078A66D5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6" name="Freeform 25">
              <a:extLst>
                <a:ext uri="{FF2B5EF4-FFF2-40B4-BE49-F238E27FC236}">
                  <a16:creationId xmlns:a16="http://schemas.microsoft.com/office/drawing/2014/main" id="{F40CBDE4-9D9D-471D-9C7E-D000C060B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26">
              <a:extLst>
                <a:ext uri="{FF2B5EF4-FFF2-40B4-BE49-F238E27FC236}">
                  <a16:creationId xmlns:a16="http://schemas.microsoft.com/office/drawing/2014/main" id="{4E63F3FC-5BCB-400B-8CBB-DB58CF61D6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27">
              <a:extLst>
                <a:ext uri="{FF2B5EF4-FFF2-40B4-BE49-F238E27FC236}">
                  <a16:creationId xmlns:a16="http://schemas.microsoft.com/office/drawing/2014/main" id="{CBE4FF3F-9B00-4479-9EC8-BADD8C77E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28">
              <a:extLst>
                <a:ext uri="{FF2B5EF4-FFF2-40B4-BE49-F238E27FC236}">
                  <a16:creationId xmlns:a16="http://schemas.microsoft.com/office/drawing/2014/main" id="{6BA6A1A3-FE7E-46C6-96C1-693C2E018A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29">
              <a:extLst>
                <a:ext uri="{FF2B5EF4-FFF2-40B4-BE49-F238E27FC236}">
                  <a16:creationId xmlns:a16="http://schemas.microsoft.com/office/drawing/2014/main" id="{114DA81D-9A00-4EB7-A592-23911BB14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0">
              <a:extLst>
                <a:ext uri="{FF2B5EF4-FFF2-40B4-BE49-F238E27FC236}">
                  <a16:creationId xmlns:a16="http://schemas.microsoft.com/office/drawing/2014/main" id="{DB83C953-DA56-415B-943C-6669B401A82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31">
              <a:extLst>
                <a:ext uri="{FF2B5EF4-FFF2-40B4-BE49-F238E27FC236}">
                  <a16:creationId xmlns:a16="http://schemas.microsoft.com/office/drawing/2014/main" id="{51B3F681-1B14-43A9-AD7C-3337BF646C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32">
              <a:extLst>
                <a:ext uri="{FF2B5EF4-FFF2-40B4-BE49-F238E27FC236}">
                  <a16:creationId xmlns:a16="http://schemas.microsoft.com/office/drawing/2014/main" id="{9FFEE267-6F5A-4942-9CCD-93E0FD722B1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Rectangle 103">
              <a:extLst>
                <a:ext uri="{FF2B5EF4-FFF2-40B4-BE49-F238E27FC236}">
                  <a16:creationId xmlns:a16="http://schemas.microsoft.com/office/drawing/2014/main" id="{D473DF80-FE50-4F0F-9AF3-BE37ACE6B91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5" name="Freeform 34">
              <a:extLst>
                <a:ext uri="{FF2B5EF4-FFF2-40B4-BE49-F238E27FC236}">
                  <a16:creationId xmlns:a16="http://schemas.microsoft.com/office/drawing/2014/main" id="{D2426B62-A33A-419E-B4DF-42543C4CCA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35">
              <a:extLst>
                <a:ext uri="{FF2B5EF4-FFF2-40B4-BE49-F238E27FC236}">
                  <a16:creationId xmlns:a16="http://schemas.microsoft.com/office/drawing/2014/main" id="{1790CDFA-5E0D-467A-B0CA-637136309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Freeform 36">
              <a:extLst>
                <a:ext uri="{FF2B5EF4-FFF2-40B4-BE49-F238E27FC236}">
                  <a16:creationId xmlns:a16="http://schemas.microsoft.com/office/drawing/2014/main" id="{54F41241-7241-4D2A-BDEA-28406C41D5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8" name="Freeform 37">
              <a:extLst>
                <a:ext uri="{FF2B5EF4-FFF2-40B4-BE49-F238E27FC236}">
                  <a16:creationId xmlns:a16="http://schemas.microsoft.com/office/drawing/2014/main" id="{351E54C3-3D62-48EA-A2DC-D1570769C2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38">
              <a:extLst>
                <a:ext uri="{FF2B5EF4-FFF2-40B4-BE49-F238E27FC236}">
                  <a16:creationId xmlns:a16="http://schemas.microsoft.com/office/drawing/2014/main" id="{F08D2F28-5814-4CA4-A46E-C82FE6EF5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39">
              <a:extLst>
                <a:ext uri="{FF2B5EF4-FFF2-40B4-BE49-F238E27FC236}">
                  <a16:creationId xmlns:a16="http://schemas.microsoft.com/office/drawing/2014/main" id="{D308FFD9-83B2-4D86-8A5B-CE9F07E8E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0">
              <a:extLst>
                <a:ext uri="{FF2B5EF4-FFF2-40B4-BE49-F238E27FC236}">
                  <a16:creationId xmlns:a16="http://schemas.microsoft.com/office/drawing/2014/main" id="{E6A3BE28-5E73-44F0-AA57-58DAD5DD05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41">
              <a:extLst>
                <a:ext uri="{FF2B5EF4-FFF2-40B4-BE49-F238E27FC236}">
                  <a16:creationId xmlns:a16="http://schemas.microsoft.com/office/drawing/2014/main" id="{7ACED00D-535A-4494-8BFA-78E58A2D56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42">
              <a:extLst>
                <a:ext uri="{FF2B5EF4-FFF2-40B4-BE49-F238E27FC236}">
                  <a16:creationId xmlns:a16="http://schemas.microsoft.com/office/drawing/2014/main" id="{0C7D7BCF-768E-4C0D-857A-63BBA8F9BF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43">
              <a:extLst>
                <a:ext uri="{FF2B5EF4-FFF2-40B4-BE49-F238E27FC236}">
                  <a16:creationId xmlns:a16="http://schemas.microsoft.com/office/drawing/2014/main" id="{29401C0B-5EF6-49A6-A9F6-DAC32B3B6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44">
              <a:extLst>
                <a:ext uri="{FF2B5EF4-FFF2-40B4-BE49-F238E27FC236}">
                  <a16:creationId xmlns:a16="http://schemas.microsoft.com/office/drawing/2014/main" id="{F6DF5234-BC86-4ABB-A7ED-575143C6A4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Rectangle 115">
              <a:extLst>
                <a:ext uri="{FF2B5EF4-FFF2-40B4-BE49-F238E27FC236}">
                  <a16:creationId xmlns:a16="http://schemas.microsoft.com/office/drawing/2014/main" id="{E4863625-8438-4877-9681-839C192C61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17" name="Freeform 46">
              <a:extLst>
                <a:ext uri="{FF2B5EF4-FFF2-40B4-BE49-F238E27FC236}">
                  <a16:creationId xmlns:a16="http://schemas.microsoft.com/office/drawing/2014/main" id="{8A1D47CD-E2C4-4AD2-B105-655BB09052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47">
              <a:extLst>
                <a:ext uri="{FF2B5EF4-FFF2-40B4-BE49-F238E27FC236}">
                  <a16:creationId xmlns:a16="http://schemas.microsoft.com/office/drawing/2014/main" id="{4D816259-D8E8-4E5C-A2CF-8C8AFB8057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48">
              <a:extLst>
                <a:ext uri="{FF2B5EF4-FFF2-40B4-BE49-F238E27FC236}">
                  <a16:creationId xmlns:a16="http://schemas.microsoft.com/office/drawing/2014/main" id="{6377A258-3874-44DB-99C9-C4EA6F7AA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49">
              <a:extLst>
                <a:ext uri="{FF2B5EF4-FFF2-40B4-BE49-F238E27FC236}">
                  <a16:creationId xmlns:a16="http://schemas.microsoft.com/office/drawing/2014/main" id="{A3902333-5178-425F-AA5F-14ABBEDAEF3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1" name="Freeform 50">
              <a:extLst>
                <a:ext uri="{FF2B5EF4-FFF2-40B4-BE49-F238E27FC236}">
                  <a16:creationId xmlns:a16="http://schemas.microsoft.com/office/drawing/2014/main" id="{090FF72C-8743-4B55-99A4-E62D6A4B20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2" name="Freeform 51">
              <a:extLst>
                <a:ext uri="{FF2B5EF4-FFF2-40B4-BE49-F238E27FC236}">
                  <a16:creationId xmlns:a16="http://schemas.microsoft.com/office/drawing/2014/main" id="{BFCE6B39-2A20-4DB5-BA8E-2FA60B460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3" name="Freeform 52">
              <a:extLst>
                <a:ext uri="{FF2B5EF4-FFF2-40B4-BE49-F238E27FC236}">
                  <a16:creationId xmlns:a16="http://schemas.microsoft.com/office/drawing/2014/main" id="{A9F068E0-CF7F-474D-9118-50619A6E1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4" name="Freeform 53">
              <a:extLst>
                <a:ext uri="{FF2B5EF4-FFF2-40B4-BE49-F238E27FC236}">
                  <a16:creationId xmlns:a16="http://schemas.microsoft.com/office/drawing/2014/main" id="{CEE9ADFF-5205-4783-ADA2-655A73DB47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5" name="Freeform 54">
              <a:extLst>
                <a:ext uri="{FF2B5EF4-FFF2-40B4-BE49-F238E27FC236}">
                  <a16:creationId xmlns:a16="http://schemas.microsoft.com/office/drawing/2014/main" id="{B28123C4-0A50-4115-936C-C659A9129A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6" name="Freeform 55">
              <a:extLst>
                <a:ext uri="{FF2B5EF4-FFF2-40B4-BE49-F238E27FC236}">
                  <a16:creationId xmlns:a16="http://schemas.microsoft.com/office/drawing/2014/main" id="{09B49DB9-536F-45DE-9352-5095C8D83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7" name="Freeform 56">
              <a:extLst>
                <a:ext uri="{FF2B5EF4-FFF2-40B4-BE49-F238E27FC236}">
                  <a16:creationId xmlns:a16="http://schemas.microsoft.com/office/drawing/2014/main" id="{43C4B12A-C5E9-47A5-9B04-5D2186A0747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8" name="Freeform 57">
              <a:extLst>
                <a:ext uri="{FF2B5EF4-FFF2-40B4-BE49-F238E27FC236}">
                  <a16:creationId xmlns:a16="http://schemas.microsoft.com/office/drawing/2014/main" id="{A01B0DF5-9122-4E62-BF5B-0CCE0A5457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9" name="Freeform 58">
              <a:extLst>
                <a:ext uri="{FF2B5EF4-FFF2-40B4-BE49-F238E27FC236}">
                  <a16:creationId xmlns:a16="http://schemas.microsoft.com/office/drawing/2014/main" id="{3ED6B441-A89D-4565-949B-4C4AB6DC954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CA342493-1C95-45AB-A247-DEAFB293550D}"/>
              </a:ext>
            </a:extLst>
          </p:cNvPr>
          <p:cNvSpPr>
            <a:spLocks noGrp="1"/>
          </p:cNvSpPr>
          <p:nvPr>
            <p:ph idx="1"/>
          </p:nvPr>
        </p:nvSpPr>
        <p:spPr>
          <a:xfrm>
            <a:off x="4968958" y="2239548"/>
            <a:ext cx="6078453" cy="3541714"/>
          </a:xfrm>
        </p:spPr>
        <p:txBody>
          <a:bodyPr>
            <a:normAutofit/>
          </a:bodyPr>
          <a:lstStyle/>
          <a:p>
            <a:r>
              <a:rPr lang="en-US" dirty="0"/>
              <a:t>In 1820 Hans Christian </a:t>
            </a:r>
            <a:r>
              <a:rPr lang="en-US" dirty="0" err="1">
                <a:latin typeface="Calibri" panose="020F0502020204030204" pitchFamily="34" charset="0"/>
                <a:cs typeface="Calibri" panose="020F0502020204030204" pitchFamily="34" charset="0"/>
              </a:rPr>
              <a:t>Ørsted</a:t>
            </a:r>
            <a:r>
              <a:rPr lang="en-US" dirty="0">
                <a:latin typeface="Calibri" panose="020F0502020204030204" pitchFamily="34" charset="0"/>
                <a:cs typeface="Calibri" panose="020F0502020204030204" pitchFamily="34" charset="0"/>
              </a:rPr>
              <a:t> discovered that a wire carrying a current caused a magnet to deflect</a:t>
            </a:r>
          </a:p>
          <a:p>
            <a:r>
              <a:rPr lang="en-US" dirty="0"/>
              <a:t>Electricity and magnetism are inherently connected, they are collectively referred to as electromagnetism</a:t>
            </a:r>
          </a:p>
          <a:p>
            <a:endParaRPr lang="en-AU" dirty="0"/>
          </a:p>
        </p:txBody>
      </p:sp>
    </p:spTree>
    <p:extLst>
      <p:ext uri="{BB962C8B-B14F-4D97-AF65-F5344CB8AC3E}">
        <p14:creationId xmlns:p14="http://schemas.microsoft.com/office/powerpoint/2010/main" val="40151622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1A2B2-F95B-4E50-A611-AAFB6FD0AE7B}"/>
              </a:ext>
            </a:extLst>
          </p:cNvPr>
          <p:cNvSpPr>
            <a:spLocks noGrp="1"/>
          </p:cNvSpPr>
          <p:nvPr>
            <p:ph type="title"/>
          </p:nvPr>
        </p:nvSpPr>
        <p:spPr>
          <a:xfrm>
            <a:off x="8036041" y="618518"/>
            <a:ext cx="3281003" cy="1478570"/>
          </a:xfrm>
        </p:spPr>
        <p:txBody>
          <a:bodyPr anchor="b">
            <a:normAutofit/>
          </a:bodyPr>
          <a:lstStyle/>
          <a:p>
            <a:r>
              <a:rPr lang="en-US" sz="2800"/>
              <a:t>Magnetic field from electric current</a:t>
            </a:r>
            <a:endParaRPr lang="en-AU" sz="2800"/>
          </a:p>
        </p:txBody>
      </p:sp>
      <p:sp>
        <p:nvSpPr>
          <p:cNvPr id="71"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528C8B-93EC-4D90-9E12-136BCD59409E}"/>
              </a:ext>
            </a:extLst>
          </p:cNvPr>
          <p:cNvSpPr>
            <a:spLocks noGrp="1"/>
          </p:cNvSpPr>
          <p:nvPr>
            <p:ph idx="1"/>
          </p:nvPr>
        </p:nvSpPr>
        <p:spPr>
          <a:xfrm>
            <a:off x="8036041" y="2249487"/>
            <a:ext cx="3281004" cy="3541714"/>
          </a:xfrm>
        </p:spPr>
        <p:txBody>
          <a:bodyPr>
            <a:normAutofit fontScale="92500" lnSpcReduction="20000"/>
          </a:bodyPr>
          <a:lstStyle/>
          <a:p>
            <a:r>
              <a:rPr lang="en-US" sz="1800" dirty="0"/>
              <a:t>Current flowing along a conductor creates a magnetic field around the conductor</a:t>
            </a:r>
          </a:p>
          <a:p>
            <a:r>
              <a:rPr lang="en-US" sz="1800" dirty="0"/>
              <a:t>Right hand grip rule: with thumb pointing the direction of conventional current, the curled fingers show the direction of the magnetic field</a:t>
            </a:r>
          </a:p>
          <a:p>
            <a:r>
              <a:rPr lang="en-US" sz="1800" dirty="0"/>
              <a:t>Magnetic field strength is </a:t>
            </a:r>
            <a:r>
              <a:rPr lang="en-US" sz="1800" dirty="0" err="1"/>
              <a:t>propotional</a:t>
            </a:r>
            <a:r>
              <a:rPr lang="en-US" sz="1800" dirty="0"/>
              <a:t> to the current and inversely proportional to distance from the conductor</a:t>
            </a:r>
            <a:endParaRPr lang="en-AU" sz="1800" dirty="0"/>
          </a:p>
        </p:txBody>
      </p:sp>
      <p:grpSp>
        <p:nvGrpSpPr>
          <p:cNvPr id="5" name="Group 4">
            <a:extLst>
              <a:ext uri="{FF2B5EF4-FFF2-40B4-BE49-F238E27FC236}">
                <a16:creationId xmlns:a16="http://schemas.microsoft.com/office/drawing/2014/main" id="{4093E1FD-04C1-4252-A503-76C3819D6CAB}"/>
              </a:ext>
            </a:extLst>
          </p:cNvPr>
          <p:cNvGrpSpPr/>
          <p:nvPr/>
        </p:nvGrpSpPr>
        <p:grpSpPr>
          <a:xfrm>
            <a:off x="1245905" y="1137621"/>
            <a:ext cx="5858548" cy="4904830"/>
            <a:chOff x="1245905" y="1137621"/>
            <a:chExt cx="5858548" cy="4904830"/>
          </a:xfrm>
        </p:grpSpPr>
        <p:pic>
          <p:nvPicPr>
            <p:cNvPr id="6146" name="Picture 2" descr="Image result for magnetic field wire">
              <a:extLst>
                <a:ext uri="{FF2B5EF4-FFF2-40B4-BE49-F238E27FC236}">
                  <a16:creationId xmlns:a16="http://schemas.microsoft.com/office/drawing/2014/main" id="{D504B072-7A4F-48AE-927F-D77931FB43E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45905" y="1137621"/>
              <a:ext cx="5858548" cy="45772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1E8DD2-5D39-4B39-B3DC-703EA798889A}"/>
                </a:ext>
              </a:extLst>
            </p:cNvPr>
            <p:cNvSpPr txBox="1"/>
            <p:nvPr/>
          </p:nvSpPr>
          <p:spPr>
            <a:xfrm>
              <a:off x="1958065" y="5780841"/>
              <a:ext cx="4434227" cy="261610"/>
            </a:xfrm>
            <a:prstGeom prst="rect">
              <a:avLst/>
            </a:prstGeom>
            <a:noFill/>
          </p:spPr>
          <p:txBody>
            <a:bodyPr wrap="none" rtlCol="0">
              <a:spAutoFit/>
            </a:bodyPr>
            <a:lstStyle/>
            <a:p>
              <a:r>
                <a:rPr lang="en-AU" sz="1100" dirty="0">
                  <a:solidFill>
                    <a:schemeClr val="bg1"/>
                  </a:solidFill>
                </a:rPr>
                <a:t>http://hyperphysics.phy-astr.gsu.edu/hbase/magnetic/imgmag/magcur.gif</a:t>
              </a:r>
              <a:endParaRPr lang="en-AU" dirty="0">
                <a:solidFill>
                  <a:schemeClr val="bg1"/>
                </a:solidFill>
              </a:endParaRPr>
            </a:p>
          </p:txBody>
        </p:sp>
      </p:grpSp>
    </p:spTree>
    <p:extLst>
      <p:ext uri="{BB962C8B-B14F-4D97-AF65-F5344CB8AC3E}">
        <p14:creationId xmlns:p14="http://schemas.microsoft.com/office/powerpoint/2010/main" val="41893664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6585-1B12-46A4-88DC-19A5B791EF47}"/>
              </a:ext>
            </a:extLst>
          </p:cNvPr>
          <p:cNvSpPr>
            <a:spLocks noGrp="1"/>
          </p:cNvSpPr>
          <p:nvPr>
            <p:ph type="title"/>
          </p:nvPr>
        </p:nvSpPr>
        <p:spPr/>
        <p:txBody>
          <a:bodyPr/>
          <a:lstStyle/>
          <a:p>
            <a:r>
              <a:rPr lang="en-US" dirty="0"/>
              <a:t>Example</a:t>
            </a:r>
            <a:endParaRPr lang="en-AU" dirty="0"/>
          </a:p>
        </p:txBody>
      </p:sp>
      <p:sp>
        <p:nvSpPr>
          <p:cNvPr id="3" name="Content Placeholder 2">
            <a:extLst>
              <a:ext uri="{FF2B5EF4-FFF2-40B4-BE49-F238E27FC236}">
                <a16:creationId xmlns:a16="http://schemas.microsoft.com/office/drawing/2014/main" id="{EBF554B4-C68C-4CF0-9984-935F619728F4}"/>
              </a:ext>
            </a:extLst>
          </p:cNvPr>
          <p:cNvSpPr>
            <a:spLocks noGrp="1"/>
          </p:cNvSpPr>
          <p:nvPr>
            <p:ph idx="1"/>
          </p:nvPr>
        </p:nvSpPr>
        <p:spPr>
          <a:xfrm>
            <a:off x="1141413" y="2249487"/>
            <a:ext cx="8205788" cy="3541714"/>
          </a:xfrm>
        </p:spPr>
        <p:txBody>
          <a:bodyPr/>
          <a:lstStyle/>
          <a:p>
            <a:r>
              <a:rPr lang="en-US" dirty="0"/>
              <a:t>Determine the direction of the current.</a:t>
            </a:r>
          </a:p>
          <a:p>
            <a:pPr marL="0" indent="0" algn="ctr">
              <a:buNone/>
            </a:pPr>
            <a:r>
              <a:rPr lang="en-US" dirty="0"/>
              <a:t>Up</a:t>
            </a:r>
            <a:endParaRPr lang="en-AU" dirty="0"/>
          </a:p>
        </p:txBody>
      </p:sp>
      <p:grpSp>
        <p:nvGrpSpPr>
          <p:cNvPr id="14" name="Group 13">
            <a:extLst>
              <a:ext uri="{FF2B5EF4-FFF2-40B4-BE49-F238E27FC236}">
                <a16:creationId xmlns:a16="http://schemas.microsoft.com/office/drawing/2014/main" id="{D61AD75A-9CBE-4ABB-9D0A-4BE9DE7C35AC}"/>
              </a:ext>
            </a:extLst>
          </p:cNvPr>
          <p:cNvGrpSpPr/>
          <p:nvPr/>
        </p:nvGrpSpPr>
        <p:grpSpPr>
          <a:xfrm>
            <a:off x="7273926" y="2249487"/>
            <a:ext cx="4324343" cy="3822700"/>
            <a:chOff x="7273926" y="2249487"/>
            <a:chExt cx="4324343" cy="3822700"/>
          </a:xfrm>
        </p:grpSpPr>
        <p:cxnSp>
          <p:nvCxnSpPr>
            <p:cNvPr id="5" name="Straight Connector 4">
              <a:extLst>
                <a:ext uri="{FF2B5EF4-FFF2-40B4-BE49-F238E27FC236}">
                  <a16:creationId xmlns:a16="http://schemas.microsoft.com/office/drawing/2014/main" id="{4D79EB72-9CC7-4675-8710-C9514017EE3C}"/>
                </a:ext>
              </a:extLst>
            </p:cNvPr>
            <p:cNvCxnSpPr/>
            <p:nvPr/>
          </p:nvCxnSpPr>
          <p:spPr>
            <a:xfrm>
              <a:off x="9436100" y="2249487"/>
              <a:ext cx="0" cy="38227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D28E1D73-B878-4056-898C-18D0069360C3}"/>
                </a:ext>
              </a:extLst>
            </p:cNvPr>
            <p:cNvSpPr/>
            <p:nvPr/>
          </p:nvSpPr>
          <p:spPr>
            <a:xfrm>
              <a:off x="8851899" y="3910018"/>
              <a:ext cx="1168400" cy="32385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Isosceles Triangle 6">
              <a:extLst>
                <a:ext uri="{FF2B5EF4-FFF2-40B4-BE49-F238E27FC236}">
                  <a16:creationId xmlns:a16="http://schemas.microsoft.com/office/drawing/2014/main" id="{348C4910-C42E-403B-8C80-7EC8B24E8479}"/>
                </a:ext>
              </a:extLst>
            </p:cNvPr>
            <p:cNvSpPr/>
            <p:nvPr/>
          </p:nvSpPr>
          <p:spPr>
            <a:xfrm rot="5400000">
              <a:off x="9372607" y="4119569"/>
              <a:ext cx="177786" cy="228599"/>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72DA3F12-904D-4586-8D18-06131972BEDC}"/>
                </a:ext>
              </a:extLst>
            </p:cNvPr>
            <p:cNvSpPr/>
            <p:nvPr/>
          </p:nvSpPr>
          <p:spPr>
            <a:xfrm>
              <a:off x="8201025" y="3688958"/>
              <a:ext cx="2470147" cy="765969"/>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944CBCEB-0137-41A2-8ECB-70FEA39B0981}"/>
                </a:ext>
              </a:extLst>
            </p:cNvPr>
            <p:cNvSpPr/>
            <p:nvPr/>
          </p:nvSpPr>
          <p:spPr>
            <a:xfrm>
              <a:off x="7273926" y="3269860"/>
              <a:ext cx="4324343" cy="1604164"/>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Isosceles Triangle 9">
              <a:extLst>
                <a:ext uri="{FF2B5EF4-FFF2-40B4-BE49-F238E27FC236}">
                  <a16:creationId xmlns:a16="http://schemas.microsoft.com/office/drawing/2014/main" id="{15AF46E1-6C88-4EF6-826A-945239B708CE}"/>
                </a:ext>
              </a:extLst>
            </p:cNvPr>
            <p:cNvSpPr/>
            <p:nvPr/>
          </p:nvSpPr>
          <p:spPr>
            <a:xfrm rot="5400000">
              <a:off x="9375782" y="4340628"/>
              <a:ext cx="177786" cy="228599"/>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Isosceles Triangle 10">
              <a:extLst>
                <a:ext uri="{FF2B5EF4-FFF2-40B4-BE49-F238E27FC236}">
                  <a16:creationId xmlns:a16="http://schemas.microsoft.com/office/drawing/2014/main" id="{7603020A-9370-48BA-89A9-8277F69B285F}"/>
                </a:ext>
              </a:extLst>
            </p:cNvPr>
            <p:cNvSpPr/>
            <p:nvPr/>
          </p:nvSpPr>
          <p:spPr>
            <a:xfrm rot="5400000">
              <a:off x="9390068" y="4756566"/>
              <a:ext cx="177786" cy="228599"/>
            </a:xfrm>
            <a:prstGeom prst="triangl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2" name="Straight Connector 11">
              <a:extLst>
                <a:ext uri="{FF2B5EF4-FFF2-40B4-BE49-F238E27FC236}">
                  <a16:creationId xmlns:a16="http://schemas.microsoft.com/office/drawing/2014/main" id="{F73D85A6-3243-4173-BE9C-F948B19DEA81}"/>
                </a:ext>
              </a:extLst>
            </p:cNvPr>
            <p:cNvCxnSpPr>
              <a:cxnSpLocks/>
            </p:cNvCxnSpPr>
            <p:nvPr/>
          </p:nvCxnSpPr>
          <p:spPr>
            <a:xfrm flipH="1">
              <a:off x="9436097" y="2249487"/>
              <a:ext cx="6351" cy="1822455"/>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77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B5972A6-6E71-4A5D-9C3B-14C6E6E182C1}"/>
              </a:ext>
            </a:extLst>
          </p:cNvPr>
          <p:cNvSpPr/>
          <p:nvPr/>
        </p:nvSpPr>
        <p:spPr>
          <a:xfrm>
            <a:off x="1427938" y="4846794"/>
            <a:ext cx="5079972" cy="12365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a:p>
            <a:pPr algn="ctr"/>
            <a:endParaRPr lang="en-US" dirty="0">
              <a:solidFill>
                <a:schemeClr val="bg1"/>
              </a:solidFill>
            </a:endParaRPr>
          </a:p>
          <a:p>
            <a:pPr algn="ctr"/>
            <a:r>
              <a:rPr lang="en-US" dirty="0">
                <a:solidFill>
                  <a:schemeClr val="bg1"/>
                </a:solidFill>
              </a:rPr>
              <a:t>Out of page 				Into page</a:t>
            </a:r>
            <a:endParaRPr lang="en-AU" dirty="0">
              <a:solidFill>
                <a:schemeClr val="bg1"/>
              </a:solidFill>
            </a:endParaRPr>
          </a:p>
        </p:txBody>
      </p:sp>
      <p:sp>
        <p:nvSpPr>
          <p:cNvPr id="2" name="Title 1">
            <a:extLst>
              <a:ext uri="{FF2B5EF4-FFF2-40B4-BE49-F238E27FC236}">
                <a16:creationId xmlns:a16="http://schemas.microsoft.com/office/drawing/2014/main" id="{68FFF9B9-FB86-402E-8DCF-CD117DB99F19}"/>
              </a:ext>
            </a:extLst>
          </p:cNvPr>
          <p:cNvSpPr>
            <a:spLocks noGrp="1"/>
          </p:cNvSpPr>
          <p:nvPr>
            <p:ph type="title"/>
          </p:nvPr>
        </p:nvSpPr>
        <p:spPr>
          <a:xfrm>
            <a:off x="1141412" y="618518"/>
            <a:ext cx="5894387" cy="1478570"/>
          </a:xfrm>
        </p:spPr>
        <p:txBody>
          <a:bodyPr anchor="b">
            <a:normAutofit/>
          </a:bodyPr>
          <a:lstStyle/>
          <a:p>
            <a:r>
              <a:rPr lang="en-US" dirty="0"/>
              <a:t>3d Field diagrams on 2d Paper</a:t>
            </a:r>
            <a:endParaRPr lang="en-AU" dirty="0"/>
          </a:p>
        </p:txBody>
      </p:sp>
      <p:sp>
        <p:nvSpPr>
          <p:cNvPr id="3" name="Content Placeholder 2">
            <a:extLst>
              <a:ext uri="{FF2B5EF4-FFF2-40B4-BE49-F238E27FC236}">
                <a16:creationId xmlns:a16="http://schemas.microsoft.com/office/drawing/2014/main" id="{8A60322B-93CB-460E-A70E-C6A13F4DB40D}"/>
              </a:ext>
            </a:extLst>
          </p:cNvPr>
          <p:cNvSpPr>
            <a:spLocks noGrp="1"/>
          </p:cNvSpPr>
          <p:nvPr>
            <p:ph idx="1"/>
          </p:nvPr>
        </p:nvSpPr>
        <p:spPr>
          <a:xfrm>
            <a:off x="1141412" y="2249487"/>
            <a:ext cx="5894388" cy="3541714"/>
          </a:xfrm>
        </p:spPr>
        <p:txBody>
          <a:bodyPr>
            <a:normAutofit/>
          </a:bodyPr>
          <a:lstStyle/>
          <a:p>
            <a:r>
              <a:rPr lang="en-US" dirty="0"/>
              <a:t>Field lines can be shown heading into or out of the page</a:t>
            </a:r>
          </a:p>
          <a:p>
            <a:r>
              <a:rPr lang="en-US" dirty="0"/>
              <a:t>Think of a fletched arrow, the point is heading towards you, the fletching is heading away from you</a:t>
            </a:r>
          </a:p>
          <a:p>
            <a:endParaRPr lang="en-AU" dirty="0"/>
          </a:p>
        </p:txBody>
      </p:sp>
      <p:grpSp>
        <p:nvGrpSpPr>
          <p:cNvPr id="5" name="Group 4">
            <a:extLst>
              <a:ext uri="{FF2B5EF4-FFF2-40B4-BE49-F238E27FC236}">
                <a16:creationId xmlns:a16="http://schemas.microsoft.com/office/drawing/2014/main" id="{54953143-492A-4F32-B91B-00B7AD4E5F42}"/>
              </a:ext>
            </a:extLst>
          </p:cNvPr>
          <p:cNvGrpSpPr/>
          <p:nvPr/>
        </p:nvGrpSpPr>
        <p:grpSpPr>
          <a:xfrm>
            <a:off x="6487106" y="780235"/>
            <a:ext cx="5690982" cy="5040387"/>
            <a:chOff x="6487106" y="780235"/>
            <a:chExt cx="5690982" cy="5040387"/>
          </a:xfrm>
        </p:grpSpPr>
        <p:pic>
          <p:nvPicPr>
            <p:cNvPr id="7170" name="Picture 2" descr="Image result for arrow fletched">
              <a:extLst>
                <a:ext uri="{FF2B5EF4-FFF2-40B4-BE49-F238E27FC236}">
                  <a16:creationId xmlns:a16="http://schemas.microsoft.com/office/drawing/2014/main" id="{2CE28C0D-DE6A-4158-8D53-AF70D42207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36" r="1" b="1"/>
            <a:stretch/>
          </p:blipFill>
          <p:spPr bwMode="auto">
            <a:xfrm>
              <a:off x="7619998" y="780235"/>
              <a:ext cx="3425199" cy="484033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9A5099-536C-48AC-97FB-B9670F20AB8F}"/>
                </a:ext>
              </a:extLst>
            </p:cNvPr>
            <p:cNvSpPr txBox="1"/>
            <p:nvPr/>
          </p:nvSpPr>
          <p:spPr>
            <a:xfrm>
              <a:off x="6487106" y="5620567"/>
              <a:ext cx="5690982" cy="200055"/>
            </a:xfrm>
            <a:prstGeom prst="rect">
              <a:avLst/>
            </a:prstGeom>
            <a:noFill/>
          </p:spPr>
          <p:txBody>
            <a:bodyPr wrap="none" rtlCol="0">
              <a:spAutoFit/>
            </a:bodyPr>
            <a:lstStyle/>
            <a:p>
              <a:r>
                <a:rPr lang="en-AU" sz="700" dirty="0"/>
                <a:t>https://www.huntingdoor.com/pub/media/catalog/product/cache/e4d64343b1bc593f1c5348fe05efa4a6/a/w/awmj01t_20190624171858_04.jpg</a:t>
              </a:r>
            </a:p>
          </p:txBody>
        </p:sp>
      </p:grpSp>
      <p:grpSp>
        <p:nvGrpSpPr>
          <p:cNvPr id="7" name="Group 6">
            <a:extLst>
              <a:ext uri="{FF2B5EF4-FFF2-40B4-BE49-F238E27FC236}">
                <a16:creationId xmlns:a16="http://schemas.microsoft.com/office/drawing/2014/main" id="{9DC7079F-D203-4474-8F6F-EE78EFC6792D}"/>
              </a:ext>
            </a:extLst>
          </p:cNvPr>
          <p:cNvGrpSpPr/>
          <p:nvPr/>
        </p:nvGrpSpPr>
        <p:grpSpPr>
          <a:xfrm>
            <a:off x="2490625" y="4995912"/>
            <a:ext cx="540000" cy="540000"/>
            <a:chOff x="2913761" y="5273197"/>
            <a:chExt cx="540000" cy="540000"/>
          </a:xfrm>
        </p:grpSpPr>
        <p:sp>
          <p:nvSpPr>
            <p:cNvPr id="6" name="Oval 5">
              <a:extLst>
                <a:ext uri="{FF2B5EF4-FFF2-40B4-BE49-F238E27FC236}">
                  <a16:creationId xmlns:a16="http://schemas.microsoft.com/office/drawing/2014/main" id="{4BFAE515-1FA2-4D5C-9371-D1D34EE8E9A4}"/>
                </a:ext>
              </a:extLst>
            </p:cNvPr>
            <p:cNvSpPr/>
            <p:nvPr/>
          </p:nvSpPr>
          <p:spPr>
            <a:xfrm>
              <a:off x="2913761" y="5273197"/>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53D25708-517F-4B35-AAC7-C73937817E3C}"/>
                </a:ext>
              </a:extLst>
            </p:cNvPr>
            <p:cNvSpPr/>
            <p:nvPr/>
          </p:nvSpPr>
          <p:spPr>
            <a:xfrm>
              <a:off x="3165761" y="5525197"/>
              <a:ext cx="36000" cy="36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Group 14">
            <a:extLst>
              <a:ext uri="{FF2B5EF4-FFF2-40B4-BE49-F238E27FC236}">
                <a16:creationId xmlns:a16="http://schemas.microsoft.com/office/drawing/2014/main" id="{1299145A-A944-47D4-ABAD-430B349686A8}"/>
              </a:ext>
            </a:extLst>
          </p:cNvPr>
          <p:cNvGrpSpPr/>
          <p:nvPr/>
        </p:nvGrpSpPr>
        <p:grpSpPr>
          <a:xfrm>
            <a:off x="5055714" y="4995912"/>
            <a:ext cx="540000" cy="540000"/>
            <a:chOff x="3818605" y="5282202"/>
            <a:chExt cx="540000" cy="540000"/>
          </a:xfrm>
        </p:grpSpPr>
        <p:sp>
          <p:nvSpPr>
            <p:cNvPr id="8" name="Oval 7">
              <a:extLst>
                <a:ext uri="{FF2B5EF4-FFF2-40B4-BE49-F238E27FC236}">
                  <a16:creationId xmlns:a16="http://schemas.microsoft.com/office/drawing/2014/main" id="{25D2C1E6-B05C-4DEC-8429-300CF91C83BC}"/>
                </a:ext>
              </a:extLst>
            </p:cNvPr>
            <p:cNvSpPr/>
            <p:nvPr/>
          </p:nvSpPr>
          <p:spPr>
            <a:xfrm>
              <a:off x="3818605" y="5282202"/>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1" name="Straight Connector 10">
              <a:extLst>
                <a:ext uri="{FF2B5EF4-FFF2-40B4-BE49-F238E27FC236}">
                  <a16:creationId xmlns:a16="http://schemas.microsoft.com/office/drawing/2014/main" id="{5C968E78-539B-44FD-86C6-5F5735629346}"/>
                </a:ext>
              </a:extLst>
            </p:cNvPr>
            <p:cNvCxnSpPr>
              <a:stCxn id="8" idx="1"/>
              <a:endCxn id="8" idx="5"/>
            </p:cNvCxnSpPr>
            <p:nvPr/>
          </p:nvCxnSpPr>
          <p:spPr>
            <a:xfrm>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298013E-FA45-4566-9997-A0F890BDD673}"/>
                </a:ext>
              </a:extLst>
            </p:cNvPr>
            <p:cNvCxnSpPr>
              <a:cxnSpLocks/>
              <a:stCxn id="8" idx="7"/>
              <a:endCxn id="8" idx="3"/>
            </p:cNvCxnSpPr>
            <p:nvPr/>
          </p:nvCxnSpPr>
          <p:spPr>
            <a:xfrm flipH="1">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9196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5D77-6BBB-4429-85B2-D6A83D763CB9}"/>
              </a:ext>
            </a:extLst>
          </p:cNvPr>
          <p:cNvSpPr>
            <a:spLocks noGrp="1"/>
          </p:cNvSpPr>
          <p:nvPr>
            <p:ph type="title"/>
          </p:nvPr>
        </p:nvSpPr>
        <p:spPr/>
        <p:txBody>
          <a:bodyPr/>
          <a:lstStyle/>
          <a:p>
            <a:r>
              <a:rPr lang="en-US" dirty="0"/>
              <a:t>Electric fields</a:t>
            </a:r>
            <a:endParaRPr lang="en-AU" dirty="0"/>
          </a:p>
        </p:txBody>
      </p:sp>
      <p:sp>
        <p:nvSpPr>
          <p:cNvPr id="3" name="Content Placeholder 2">
            <a:extLst>
              <a:ext uri="{FF2B5EF4-FFF2-40B4-BE49-F238E27FC236}">
                <a16:creationId xmlns:a16="http://schemas.microsoft.com/office/drawing/2014/main" id="{B10DA483-81BE-4933-823A-06773E9218A6}"/>
              </a:ext>
            </a:extLst>
          </p:cNvPr>
          <p:cNvSpPr>
            <a:spLocks noGrp="1"/>
          </p:cNvSpPr>
          <p:nvPr>
            <p:ph idx="1"/>
          </p:nvPr>
        </p:nvSpPr>
        <p:spPr>
          <a:xfrm>
            <a:off x="1141412" y="2249487"/>
            <a:ext cx="9905999" cy="3541714"/>
          </a:xfrm>
        </p:spPr>
        <p:txBody>
          <a:bodyPr/>
          <a:lstStyle/>
          <a:p>
            <a:r>
              <a:rPr lang="en-US" dirty="0"/>
              <a:t>A region in space in which charged particles experience a force</a:t>
            </a:r>
          </a:p>
          <a:p>
            <a:endParaRPr lang="en-US" dirty="0"/>
          </a:p>
          <a:p>
            <a:endParaRPr lang="en-US" dirty="0"/>
          </a:p>
          <a:p>
            <a:endParaRPr lang="en-US" dirty="0"/>
          </a:p>
          <a:p>
            <a:endParaRPr lang="en-US" dirty="0"/>
          </a:p>
          <a:p>
            <a:r>
              <a:rPr lang="en-US" dirty="0"/>
              <a:t>Direction of field is the direction that a positive charge would be pushed</a:t>
            </a:r>
            <a:endParaRPr lang="en-AU" dirty="0"/>
          </a:p>
        </p:txBody>
      </p:sp>
      <p:cxnSp>
        <p:nvCxnSpPr>
          <p:cNvPr id="5" name="Straight Arrow Connector 4">
            <a:extLst>
              <a:ext uri="{FF2B5EF4-FFF2-40B4-BE49-F238E27FC236}">
                <a16:creationId xmlns:a16="http://schemas.microsoft.com/office/drawing/2014/main" id="{94AD8E94-0595-427C-93A8-B5F91D208A11}"/>
              </a:ext>
            </a:extLst>
          </p:cNvPr>
          <p:cNvCxnSpPr/>
          <p:nvPr/>
        </p:nvCxnSpPr>
        <p:spPr>
          <a:xfrm>
            <a:off x="2855811" y="3285592"/>
            <a:ext cx="66575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924E194-AC9A-4314-987B-6C5407365373}"/>
              </a:ext>
            </a:extLst>
          </p:cNvPr>
          <p:cNvCxnSpPr/>
          <p:nvPr/>
        </p:nvCxnSpPr>
        <p:spPr>
          <a:xfrm>
            <a:off x="2855811" y="3758554"/>
            <a:ext cx="66575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4979AD3-B650-4B5B-9A36-AB8B3C4360FA}"/>
              </a:ext>
            </a:extLst>
          </p:cNvPr>
          <p:cNvCxnSpPr/>
          <p:nvPr/>
        </p:nvCxnSpPr>
        <p:spPr>
          <a:xfrm>
            <a:off x="2855811" y="4239778"/>
            <a:ext cx="66575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80C0F89-CC8C-415C-B17D-43B5DD126DDB}"/>
              </a:ext>
            </a:extLst>
          </p:cNvPr>
          <p:cNvCxnSpPr/>
          <p:nvPr/>
        </p:nvCxnSpPr>
        <p:spPr>
          <a:xfrm>
            <a:off x="2855811" y="4708239"/>
            <a:ext cx="6657553"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ACF5B2-C2B7-4A25-B987-3A16ABE0DEAA}"/>
              </a:ext>
            </a:extLst>
          </p:cNvPr>
          <p:cNvSpPr/>
          <p:nvPr/>
        </p:nvSpPr>
        <p:spPr>
          <a:xfrm>
            <a:off x="7076465" y="3820120"/>
            <a:ext cx="382877" cy="3693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sp>
        <p:nvSpPr>
          <p:cNvPr id="12" name="Oval 11">
            <a:extLst>
              <a:ext uri="{FF2B5EF4-FFF2-40B4-BE49-F238E27FC236}">
                <a16:creationId xmlns:a16="http://schemas.microsoft.com/office/drawing/2014/main" id="{6D6F66D3-EE6B-4DC8-A1CF-406C8BF735FE}"/>
              </a:ext>
            </a:extLst>
          </p:cNvPr>
          <p:cNvSpPr/>
          <p:nvPr/>
        </p:nvSpPr>
        <p:spPr>
          <a:xfrm>
            <a:off x="4593772" y="3818251"/>
            <a:ext cx="382877" cy="3693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AU" dirty="0"/>
          </a:p>
        </p:txBody>
      </p:sp>
      <p:cxnSp>
        <p:nvCxnSpPr>
          <p:cNvPr id="14" name="Straight Arrow Connector 13">
            <a:extLst>
              <a:ext uri="{FF2B5EF4-FFF2-40B4-BE49-F238E27FC236}">
                <a16:creationId xmlns:a16="http://schemas.microsoft.com/office/drawing/2014/main" id="{78796ED2-079E-4816-A88C-E18324A423F1}"/>
              </a:ext>
            </a:extLst>
          </p:cNvPr>
          <p:cNvCxnSpPr>
            <a:stCxn id="11" idx="6"/>
          </p:cNvCxnSpPr>
          <p:nvPr/>
        </p:nvCxnSpPr>
        <p:spPr>
          <a:xfrm flipV="1">
            <a:off x="7459342" y="4002925"/>
            <a:ext cx="468000" cy="1869"/>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23A3BD7-796E-4720-815D-76B99B70BA12}"/>
              </a:ext>
            </a:extLst>
          </p:cNvPr>
          <p:cNvCxnSpPr>
            <a:cxnSpLocks/>
          </p:cNvCxnSpPr>
          <p:nvPr/>
        </p:nvCxnSpPr>
        <p:spPr>
          <a:xfrm flipH="1" flipV="1">
            <a:off x="4125772" y="4010096"/>
            <a:ext cx="468000" cy="469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5528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D21CD-63C0-4AD1-9929-B5A31BC80E92}"/>
              </a:ext>
            </a:extLst>
          </p:cNvPr>
          <p:cNvSpPr>
            <a:spLocks noGrp="1"/>
          </p:cNvSpPr>
          <p:nvPr>
            <p:ph type="title"/>
          </p:nvPr>
        </p:nvSpPr>
        <p:spPr/>
        <p:txBody>
          <a:bodyPr/>
          <a:lstStyle/>
          <a:p>
            <a:r>
              <a:rPr lang="en-US" dirty="0"/>
              <a:t>Example</a:t>
            </a:r>
            <a:endParaRPr lang="en-AU" dirty="0"/>
          </a:p>
        </p:txBody>
      </p:sp>
      <p:sp>
        <p:nvSpPr>
          <p:cNvPr id="3" name="Content Placeholder 2">
            <a:extLst>
              <a:ext uri="{FF2B5EF4-FFF2-40B4-BE49-F238E27FC236}">
                <a16:creationId xmlns:a16="http://schemas.microsoft.com/office/drawing/2014/main" id="{65569A46-0F69-4156-A639-3E211EBBCBDF}"/>
              </a:ext>
            </a:extLst>
          </p:cNvPr>
          <p:cNvSpPr>
            <a:spLocks noGrp="1"/>
          </p:cNvSpPr>
          <p:nvPr>
            <p:ph idx="1"/>
          </p:nvPr>
        </p:nvSpPr>
        <p:spPr/>
        <p:txBody>
          <a:bodyPr/>
          <a:lstStyle/>
          <a:p>
            <a:r>
              <a:rPr lang="en-US" dirty="0"/>
              <a:t>Show the direction of the magnetic field lines.</a:t>
            </a:r>
            <a:endParaRPr lang="en-AU" dirty="0"/>
          </a:p>
        </p:txBody>
      </p:sp>
      <p:grpSp>
        <p:nvGrpSpPr>
          <p:cNvPr id="13" name="Group 12">
            <a:extLst>
              <a:ext uri="{FF2B5EF4-FFF2-40B4-BE49-F238E27FC236}">
                <a16:creationId xmlns:a16="http://schemas.microsoft.com/office/drawing/2014/main" id="{6A3BF472-70E0-4F13-BF35-56FF2037745A}"/>
              </a:ext>
            </a:extLst>
          </p:cNvPr>
          <p:cNvGrpSpPr/>
          <p:nvPr/>
        </p:nvGrpSpPr>
        <p:grpSpPr>
          <a:xfrm>
            <a:off x="2624000" y="3020814"/>
            <a:ext cx="2160000" cy="2160000"/>
            <a:chOff x="2219331" y="3255390"/>
            <a:chExt cx="2160000" cy="2160000"/>
          </a:xfrm>
        </p:grpSpPr>
        <p:grpSp>
          <p:nvGrpSpPr>
            <p:cNvPr id="4" name="Group 3">
              <a:extLst>
                <a:ext uri="{FF2B5EF4-FFF2-40B4-BE49-F238E27FC236}">
                  <a16:creationId xmlns:a16="http://schemas.microsoft.com/office/drawing/2014/main" id="{0A8A67A3-B971-4DA9-AB09-229478C56BCF}"/>
                </a:ext>
              </a:extLst>
            </p:cNvPr>
            <p:cNvGrpSpPr/>
            <p:nvPr/>
          </p:nvGrpSpPr>
          <p:grpSpPr>
            <a:xfrm>
              <a:off x="3029331" y="4065390"/>
              <a:ext cx="540000" cy="540000"/>
              <a:chOff x="2913761" y="5273197"/>
              <a:chExt cx="540000" cy="540000"/>
            </a:xfrm>
          </p:grpSpPr>
          <p:sp>
            <p:nvSpPr>
              <p:cNvPr id="5" name="Oval 4">
                <a:extLst>
                  <a:ext uri="{FF2B5EF4-FFF2-40B4-BE49-F238E27FC236}">
                    <a16:creationId xmlns:a16="http://schemas.microsoft.com/office/drawing/2014/main" id="{867F8888-3769-4B46-B2F2-B7AACDFB99E8}"/>
                  </a:ext>
                </a:extLst>
              </p:cNvPr>
              <p:cNvSpPr/>
              <p:nvPr/>
            </p:nvSpPr>
            <p:spPr>
              <a:xfrm>
                <a:off x="2913761" y="5273197"/>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FB97C9B7-A83F-4505-9148-6D9E54FFE80E}"/>
                  </a:ext>
                </a:extLst>
              </p:cNvPr>
              <p:cNvSpPr/>
              <p:nvPr/>
            </p:nvSpPr>
            <p:spPr>
              <a:xfrm>
                <a:off x="3165761" y="5525197"/>
                <a:ext cx="36000" cy="36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1" name="Oval 10">
              <a:extLst>
                <a:ext uri="{FF2B5EF4-FFF2-40B4-BE49-F238E27FC236}">
                  <a16:creationId xmlns:a16="http://schemas.microsoft.com/office/drawing/2014/main" id="{EA7B4F22-6D82-491F-8085-522C247161CC}"/>
                </a:ext>
              </a:extLst>
            </p:cNvPr>
            <p:cNvSpPr/>
            <p:nvPr/>
          </p:nvSpPr>
          <p:spPr>
            <a:xfrm>
              <a:off x="2759331" y="3795390"/>
              <a:ext cx="1080000" cy="108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a:extLst>
                <a:ext uri="{FF2B5EF4-FFF2-40B4-BE49-F238E27FC236}">
                  <a16:creationId xmlns:a16="http://schemas.microsoft.com/office/drawing/2014/main" id="{8F2A9231-FE88-419D-90DF-7A910BB65670}"/>
                </a:ext>
              </a:extLst>
            </p:cNvPr>
            <p:cNvSpPr/>
            <p:nvPr/>
          </p:nvSpPr>
          <p:spPr>
            <a:xfrm>
              <a:off x="2219331" y="3255390"/>
              <a:ext cx="2160000" cy="216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0" name="Group 19">
            <a:extLst>
              <a:ext uri="{FF2B5EF4-FFF2-40B4-BE49-F238E27FC236}">
                <a16:creationId xmlns:a16="http://schemas.microsoft.com/office/drawing/2014/main" id="{F238B5F2-80A1-48C7-8105-BFD0B9F8C878}"/>
              </a:ext>
            </a:extLst>
          </p:cNvPr>
          <p:cNvGrpSpPr/>
          <p:nvPr/>
        </p:nvGrpSpPr>
        <p:grpSpPr>
          <a:xfrm>
            <a:off x="7408000" y="3020814"/>
            <a:ext cx="2160000" cy="2160000"/>
            <a:chOff x="5643371" y="2928681"/>
            <a:chExt cx="2160000" cy="2160000"/>
          </a:xfrm>
        </p:grpSpPr>
        <p:grpSp>
          <p:nvGrpSpPr>
            <p:cNvPr id="7" name="Group 6">
              <a:extLst>
                <a:ext uri="{FF2B5EF4-FFF2-40B4-BE49-F238E27FC236}">
                  <a16:creationId xmlns:a16="http://schemas.microsoft.com/office/drawing/2014/main" id="{13D0474A-24C7-473F-A647-629F739F2C06}"/>
                </a:ext>
              </a:extLst>
            </p:cNvPr>
            <p:cNvGrpSpPr/>
            <p:nvPr/>
          </p:nvGrpSpPr>
          <p:grpSpPr>
            <a:xfrm>
              <a:off x="6453371" y="3738681"/>
              <a:ext cx="540000" cy="540000"/>
              <a:chOff x="3818605" y="5282202"/>
              <a:chExt cx="540000" cy="540000"/>
            </a:xfrm>
          </p:grpSpPr>
          <p:sp>
            <p:nvSpPr>
              <p:cNvPr id="8" name="Oval 7">
                <a:extLst>
                  <a:ext uri="{FF2B5EF4-FFF2-40B4-BE49-F238E27FC236}">
                    <a16:creationId xmlns:a16="http://schemas.microsoft.com/office/drawing/2014/main" id="{E0B7FBF9-AF37-4864-94F6-C6744ED4D6E8}"/>
                  </a:ext>
                </a:extLst>
              </p:cNvPr>
              <p:cNvSpPr/>
              <p:nvPr/>
            </p:nvSpPr>
            <p:spPr>
              <a:xfrm>
                <a:off x="3818605" y="5282202"/>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Connector 8">
                <a:extLst>
                  <a:ext uri="{FF2B5EF4-FFF2-40B4-BE49-F238E27FC236}">
                    <a16:creationId xmlns:a16="http://schemas.microsoft.com/office/drawing/2014/main" id="{6D574C6F-CAC3-4984-BC25-9B46325F43E0}"/>
                  </a:ext>
                </a:extLst>
              </p:cNvPr>
              <p:cNvCxnSpPr>
                <a:stCxn id="8" idx="1"/>
                <a:endCxn id="8" idx="5"/>
              </p:cNvCxnSpPr>
              <p:nvPr/>
            </p:nvCxnSpPr>
            <p:spPr>
              <a:xfrm>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27C61A-527A-4944-9E4B-6400D9981E7C}"/>
                  </a:ext>
                </a:extLst>
              </p:cNvPr>
              <p:cNvCxnSpPr>
                <a:cxnSpLocks/>
                <a:stCxn id="8" idx="7"/>
                <a:endCxn id="8" idx="3"/>
              </p:cNvCxnSpPr>
              <p:nvPr/>
            </p:nvCxnSpPr>
            <p:spPr>
              <a:xfrm flipH="1">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9993A4BD-58EB-4164-B0F8-28C9A4F8E52B}"/>
                </a:ext>
              </a:extLst>
            </p:cNvPr>
            <p:cNvGrpSpPr/>
            <p:nvPr/>
          </p:nvGrpSpPr>
          <p:grpSpPr>
            <a:xfrm>
              <a:off x="5643371" y="2928681"/>
              <a:ext cx="2160000" cy="2160000"/>
              <a:chOff x="2219331" y="3255390"/>
              <a:chExt cx="2160000" cy="2160000"/>
            </a:xfrm>
          </p:grpSpPr>
          <p:sp>
            <p:nvSpPr>
              <p:cNvPr id="16" name="Oval 15">
                <a:extLst>
                  <a:ext uri="{FF2B5EF4-FFF2-40B4-BE49-F238E27FC236}">
                    <a16:creationId xmlns:a16="http://schemas.microsoft.com/office/drawing/2014/main" id="{FF510BC2-ADA6-43F7-B2D3-3F158BEB6195}"/>
                  </a:ext>
                </a:extLst>
              </p:cNvPr>
              <p:cNvSpPr/>
              <p:nvPr/>
            </p:nvSpPr>
            <p:spPr>
              <a:xfrm>
                <a:off x="2759331" y="3795390"/>
                <a:ext cx="1080000" cy="108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Oval 16">
                <a:extLst>
                  <a:ext uri="{FF2B5EF4-FFF2-40B4-BE49-F238E27FC236}">
                    <a16:creationId xmlns:a16="http://schemas.microsoft.com/office/drawing/2014/main" id="{33039EA4-614C-4E8E-938B-7228C76BB579}"/>
                  </a:ext>
                </a:extLst>
              </p:cNvPr>
              <p:cNvSpPr/>
              <p:nvPr/>
            </p:nvSpPr>
            <p:spPr>
              <a:xfrm>
                <a:off x="2219331" y="3255390"/>
                <a:ext cx="2160000" cy="216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25" name="Group 24">
            <a:extLst>
              <a:ext uri="{FF2B5EF4-FFF2-40B4-BE49-F238E27FC236}">
                <a16:creationId xmlns:a16="http://schemas.microsoft.com/office/drawing/2014/main" id="{D0A70693-9A7B-4D38-A955-20A8E402C779}"/>
              </a:ext>
            </a:extLst>
          </p:cNvPr>
          <p:cNvGrpSpPr/>
          <p:nvPr/>
        </p:nvGrpSpPr>
        <p:grpSpPr>
          <a:xfrm>
            <a:off x="3593448" y="4553152"/>
            <a:ext cx="239101" cy="715326"/>
            <a:chOff x="3593448" y="4553152"/>
            <a:chExt cx="239101" cy="715326"/>
          </a:xfrm>
        </p:grpSpPr>
        <p:sp>
          <p:nvSpPr>
            <p:cNvPr id="21" name="Isosceles Triangle 20">
              <a:extLst>
                <a:ext uri="{FF2B5EF4-FFF2-40B4-BE49-F238E27FC236}">
                  <a16:creationId xmlns:a16="http://schemas.microsoft.com/office/drawing/2014/main" id="{16B6E2E8-8FCB-4FC0-BB16-FFE6E19B6EF7}"/>
                </a:ext>
              </a:extLst>
            </p:cNvPr>
            <p:cNvSpPr/>
            <p:nvPr/>
          </p:nvSpPr>
          <p:spPr>
            <a:xfrm rot="5400000">
              <a:off x="3634336" y="5070264"/>
              <a:ext cx="175326" cy="221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Isosceles Triangle 21">
              <a:extLst>
                <a:ext uri="{FF2B5EF4-FFF2-40B4-BE49-F238E27FC236}">
                  <a16:creationId xmlns:a16="http://schemas.microsoft.com/office/drawing/2014/main" id="{DB0B7DA1-1F35-42F5-88D5-6481D4B2ECB9}"/>
                </a:ext>
              </a:extLst>
            </p:cNvPr>
            <p:cNvSpPr/>
            <p:nvPr/>
          </p:nvSpPr>
          <p:spPr>
            <a:xfrm rot="5400000">
              <a:off x="3616336" y="4530264"/>
              <a:ext cx="175326" cy="221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26" name="Group 25">
            <a:extLst>
              <a:ext uri="{FF2B5EF4-FFF2-40B4-BE49-F238E27FC236}">
                <a16:creationId xmlns:a16="http://schemas.microsoft.com/office/drawing/2014/main" id="{55E72267-DB83-4F7A-B745-0611E1339DEB}"/>
              </a:ext>
            </a:extLst>
          </p:cNvPr>
          <p:cNvGrpSpPr/>
          <p:nvPr/>
        </p:nvGrpSpPr>
        <p:grpSpPr>
          <a:xfrm>
            <a:off x="8369964" y="2936034"/>
            <a:ext cx="239101" cy="715326"/>
            <a:chOff x="8369964" y="2936034"/>
            <a:chExt cx="239101" cy="715326"/>
          </a:xfrm>
        </p:grpSpPr>
        <p:sp>
          <p:nvSpPr>
            <p:cNvPr id="23" name="Isosceles Triangle 22">
              <a:extLst>
                <a:ext uri="{FF2B5EF4-FFF2-40B4-BE49-F238E27FC236}">
                  <a16:creationId xmlns:a16="http://schemas.microsoft.com/office/drawing/2014/main" id="{CAFD253E-00F9-483E-9891-1796EF64501E}"/>
                </a:ext>
              </a:extLst>
            </p:cNvPr>
            <p:cNvSpPr/>
            <p:nvPr/>
          </p:nvSpPr>
          <p:spPr>
            <a:xfrm rot="5400000">
              <a:off x="8410852" y="3453146"/>
              <a:ext cx="175326" cy="221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Isosceles Triangle 23">
              <a:extLst>
                <a:ext uri="{FF2B5EF4-FFF2-40B4-BE49-F238E27FC236}">
                  <a16:creationId xmlns:a16="http://schemas.microsoft.com/office/drawing/2014/main" id="{57B554FB-1694-4FBF-B3B7-7E8A4A620891}"/>
                </a:ext>
              </a:extLst>
            </p:cNvPr>
            <p:cNvSpPr/>
            <p:nvPr/>
          </p:nvSpPr>
          <p:spPr>
            <a:xfrm rot="5400000">
              <a:off x="8392852" y="2913146"/>
              <a:ext cx="175326" cy="2211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239018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7276A-007A-48AA-B5BF-3C09E33EA11E}"/>
              </a:ext>
            </a:extLst>
          </p:cNvPr>
          <p:cNvSpPr>
            <a:spLocks noGrp="1"/>
          </p:cNvSpPr>
          <p:nvPr>
            <p:ph type="title"/>
          </p:nvPr>
        </p:nvSpPr>
        <p:spPr/>
        <p:txBody>
          <a:bodyPr/>
          <a:lstStyle/>
          <a:p>
            <a:r>
              <a:rPr lang="en-US" dirty="0"/>
              <a:t>Magnetic field strength from a wire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71C30DF-14FA-43C6-936B-312DFEB53FDF}"/>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𝐼</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rPr>
                            <m:t>𝑟</m:t>
                          </m:r>
                        </m:den>
                      </m:f>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𝑚𝑎𝑔𝑛𝑒𝑡𝑖𝑐</m:t>
                      </m:r>
                      <m:r>
                        <a:rPr lang="en-US" b="0" i="1" smtClean="0">
                          <a:latin typeface="Cambria Math" panose="02040503050406030204" pitchFamily="18" charset="0"/>
                        </a:rPr>
                        <m:t> </m:t>
                      </m:r>
                      <m:r>
                        <a:rPr lang="en-US" b="0" i="1" smtClean="0">
                          <a:latin typeface="Cambria Math" panose="02040503050406030204" pitchFamily="18" charset="0"/>
                        </a:rPr>
                        <m:t>𝑓𝑙𝑢𝑥</m:t>
                      </m:r>
                      <m:r>
                        <a:rPr lang="en-US" b="0" i="1" smtClean="0">
                          <a:latin typeface="Cambria Math" panose="02040503050406030204" pitchFamily="18" charset="0"/>
                        </a:rPr>
                        <m:t> </m:t>
                      </m:r>
                      <m:r>
                        <a:rPr lang="en-US" b="0" i="1" smtClean="0">
                          <a:latin typeface="Cambria Math" panose="02040503050406030204" pitchFamily="18" charset="0"/>
                        </a:rPr>
                        <m:t>𝑑𝑒𝑛𝑠𝑖𝑡𝑦</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m:t>
                      </m:r>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𝜇</m:t>
                          </m:r>
                        </m:e>
                        <m:sub>
                          <m:r>
                            <a:rPr lang="en-US" b="0" i="1" smtClean="0">
                              <a:latin typeface="Cambria Math" panose="02040503050406030204" pitchFamily="18" charset="0"/>
                            </a:rPr>
                            <m:t>0</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magnetic</m:t>
                      </m:r>
                      <m:r>
                        <a:rPr lang="en-US" b="0" i="0" smtClean="0">
                          <a:latin typeface="Cambria Math" panose="02040503050406030204" pitchFamily="18" charset="0"/>
                        </a:rPr>
                        <m:t> </m:t>
                      </m:r>
                      <m:r>
                        <m:rPr>
                          <m:sty m:val="p"/>
                        </m:rPr>
                        <a:rPr lang="en-US" b="0" i="0" smtClean="0">
                          <a:latin typeface="Cambria Math" panose="02040503050406030204" pitchFamily="18" charset="0"/>
                        </a:rPr>
                        <m:t>constant</m:t>
                      </m:r>
                      <m:r>
                        <a:rPr lang="en-US" b="0" i="0" smtClean="0">
                          <a:latin typeface="Cambria Math" panose="02040503050406030204" pitchFamily="18" charset="0"/>
                        </a:rPr>
                        <m:t>=4</m:t>
                      </m:r>
                      <m:r>
                        <m:rPr>
                          <m:sty m:val="p"/>
                        </m:rPr>
                        <a:rPr lang="el-GR" b="0" i="1" smtClean="0">
                          <a:latin typeface="Cambria Math" panose="02040503050406030204" pitchFamily="18" charset="0"/>
                          <a:ea typeface="Cambria Math" panose="02040503050406030204" pitchFamily="18" charset="0"/>
                        </a:rPr>
                        <m:t>π</m:t>
                      </m:r>
                      <m:r>
                        <a:rPr lang="el-GR" b="0" i="1" smtClean="0">
                          <a:latin typeface="Cambria Math" panose="02040503050406030204" pitchFamily="18" charset="0"/>
                          <a:ea typeface="Cambria Math" panose="02040503050406030204" pitchFamily="18" charset="0"/>
                        </a:rPr>
                        <m:t>×</m:t>
                      </m:r>
                      <m:sSup>
                        <m:sSupPr>
                          <m:ctrlPr>
                            <a:rPr lang="el-GR"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−7</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𝐴</m:t>
                          </m:r>
                        </m:e>
                        <m:sup>
                          <m:r>
                            <a:rPr lang="en-US" b="0" i="1" smtClean="0">
                              <a:latin typeface="Cambria Math" panose="02040503050406030204" pitchFamily="18" charset="0"/>
                              <a:ea typeface="Cambria Math" panose="02040503050406030204" pitchFamily="18" charset="0"/>
                            </a:rPr>
                            <m:t>−2</m:t>
                          </m:r>
                        </m:sup>
                      </m:sSup>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𝑐𝑢𝑟𝑟𝑒𝑛𝑡</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𝐴</m:t>
                          </m:r>
                        </m:e>
                      </m:d>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𝑑𝑖𝑠𝑡𝑎𝑛𝑐𝑒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𝑓𝑟𝑜𝑚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𝑤𝑖𝑟𝑒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m:t>
                      </m:r>
                    </m:oMath>
                  </m:oMathPara>
                </a14:m>
                <a:endParaRPr lang="en-AU" dirty="0"/>
              </a:p>
            </p:txBody>
          </p:sp>
        </mc:Choice>
        <mc:Fallback xmlns="">
          <p:sp>
            <p:nvSpPr>
              <p:cNvPr id="3" name="Content Placeholder 2">
                <a:extLst>
                  <a:ext uri="{FF2B5EF4-FFF2-40B4-BE49-F238E27FC236}">
                    <a16:creationId xmlns:a16="http://schemas.microsoft.com/office/drawing/2014/main" id="{D71C30DF-14FA-43C6-936B-312DFEB53FDF}"/>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733322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C7899-332E-4114-AEA8-DF2A47917E3E}"/>
              </a:ext>
            </a:extLst>
          </p:cNvPr>
          <p:cNvSpPr>
            <a:spLocks noGrp="1"/>
          </p:cNvSpPr>
          <p:nvPr>
            <p:ph type="title"/>
          </p:nvPr>
        </p:nvSpPr>
        <p:spPr/>
        <p:txBody>
          <a:bodyPr/>
          <a:lstStyle/>
          <a:p>
            <a:r>
              <a:rPr lang="en-US" dirty="0"/>
              <a:t>Example</a:t>
            </a:r>
            <a:endParaRPr lang="en-AU" dirty="0"/>
          </a:p>
        </p:txBody>
      </p:sp>
      <p:sp>
        <p:nvSpPr>
          <p:cNvPr id="3" name="Content Placeholder 2">
            <a:extLst>
              <a:ext uri="{FF2B5EF4-FFF2-40B4-BE49-F238E27FC236}">
                <a16:creationId xmlns:a16="http://schemas.microsoft.com/office/drawing/2014/main" id="{7D8BD5BA-3C84-4FB1-A84C-E26477C0482A}"/>
              </a:ext>
            </a:extLst>
          </p:cNvPr>
          <p:cNvSpPr>
            <a:spLocks noGrp="1"/>
          </p:cNvSpPr>
          <p:nvPr>
            <p:ph idx="1"/>
          </p:nvPr>
        </p:nvSpPr>
        <p:spPr>
          <a:xfrm>
            <a:off x="1141412" y="2003120"/>
            <a:ext cx="9905999" cy="4464010"/>
          </a:xfrm>
        </p:spPr>
        <p:txBody>
          <a:bodyPr>
            <a:normAutofit/>
          </a:bodyPr>
          <a:lstStyle/>
          <a:p>
            <a:r>
              <a:rPr lang="en-US" dirty="0"/>
              <a:t>Calculate the magnetic field strength for a long wire carrying 10 A at the following distances:</a:t>
            </a:r>
          </a:p>
          <a:p>
            <a:endParaRPr lang="en-US" dirty="0"/>
          </a:p>
          <a:p>
            <a:endParaRPr lang="en-US" dirty="0"/>
          </a:p>
          <a:p>
            <a:endParaRPr lang="en-US" dirty="0"/>
          </a:p>
          <a:p>
            <a:endParaRPr lang="en-US" dirty="0"/>
          </a:p>
          <a:p>
            <a:endParaRPr lang="en-US" dirty="0"/>
          </a:p>
          <a:p>
            <a:r>
              <a:rPr lang="en-US" dirty="0"/>
              <a:t>Plot a graph of the results.</a:t>
            </a:r>
          </a:p>
          <a:p>
            <a:endParaRPr lang="en-AU" dirty="0"/>
          </a:p>
        </p:txBody>
      </p:sp>
      <p:graphicFrame>
        <p:nvGraphicFramePr>
          <p:cNvPr id="4" name="Table 4">
            <a:extLst>
              <a:ext uri="{FF2B5EF4-FFF2-40B4-BE49-F238E27FC236}">
                <a16:creationId xmlns:a16="http://schemas.microsoft.com/office/drawing/2014/main" id="{1BA5CBF9-45D8-4F1F-AF0B-A60F061FC771}"/>
              </a:ext>
            </a:extLst>
          </p:cNvPr>
          <p:cNvGraphicFramePr>
            <a:graphicFrameLocks noGrp="1"/>
          </p:cNvGraphicFramePr>
          <p:nvPr>
            <p:extLst>
              <p:ext uri="{D42A27DB-BD31-4B8C-83A1-F6EECF244321}">
                <p14:modId xmlns:p14="http://schemas.microsoft.com/office/powerpoint/2010/main" val="2569775343"/>
              </p:ext>
            </p:extLst>
          </p:nvPr>
        </p:nvGraphicFramePr>
        <p:xfrm>
          <a:off x="2030411" y="3084057"/>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68518430"/>
                    </a:ext>
                  </a:extLst>
                </a:gridCol>
                <a:gridCol w="4064000">
                  <a:extLst>
                    <a:ext uri="{9D8B030D-6E8A-4147-A177-3AD203B41FA5}">
                      <a16:colId xmlns:a16="http://schemas.microsoft.com/office/drawing/2014/main" val="2743437897"/>
                    </a:ext>
                  </a:extLst>
                </a:gridCol>
              </a:tblGrid>
              <a:tr h="370840">
                <a:tc>
                  <a:txBody>
                    <a:bodyPr/>
                    <a:lstStyle/>
                    <a:p>
                      <a:r>
                        <a:rPr lang="en-US" dirty="0"/>
                        <a:t>Distance (cm)</a:t>
                      </a:r>
                      <a:endParaRPr lang="en-AU" dirty="0"/>
                    </a:p>
                  </a:txBody>
                  <a:tcPr/>
                </a:tc>
                <a:tc>
                  <a:txBody>
                    <a:bodyPr/>
                    <a:lstStyle/>
                    <a:p>
                      <a:r>
                        <a:rPr lang="en-US" dirty="0"/>
                        <a:t>Magnetic field strength (T)</a:t>
                      </a:r>
                      <a:endParaRPr lang="en-AU" dirty="0"/>
                    </a:p>
                  </a:txBody>
                  <a:tcPr/>
                </a:tc>
                <a:extLst>
                  <a:ext uri="{0D108BD9-81ED-4DB2-BD59-A6C34878D82A}">
                    <a16:rowId xmlns:a16="http://schemas.microsoft.com/office/drawing/2014/main" val="3984258791"/>
                  </a:ext>
                </a:extLst>
              </a:tr>
              <a:tr h="370840">
                <a:tc>
                  <a:txBody>
                    <a:bodyPr/>
                    <a:lstStyle/>
                    <a:p>
                      <a:r>
                        <a:rPr lang="en-US" dirty="0"/>
                        <a:t>10</a:t>
                      </a:r>
                      <a:endParaRPr lang="en-AU" dirty="0"/>
                    </a:p>
                  </a:txBody>
                  <a:tcPr/>
                </a:tc>
                <a:tc>
                  <a:txBody>
                    <a:bodyPr/>
                    <a:lstStyle/>
                    <a:p>
                      <a:r>
                        <a:rPr lang="en-US" dirty="0"/>
                        <a:t>0.00002</a:t>
                      </a:r>
                      <a:endParaRPr lang="en-AU" dirty="0"/>
                    </a:p>
                  </a:txBody>
                  <a:tcPr/>
                </a:tc>
                <a:extLst>
                  <a:ext uri="{0D108BD9-81ED-4DB2-BD59-A6C34878D82A}">
                    <a16:rowId xmlns:a16="http://schemas.microsoft.com/office/drawing/2014/main" val="1802517612"/>
                  </a:ext>
                </a:extLst>
              </a:tr>
              <a:tr h="370840">
                <a:tc>
                  <a:txBody>
                    <a:bodyPr/>
                    <a:lstStyle/>
                    <a:p>
                      <a:r>
                        <a:rPr lang="en-US" dirty="0"/>
                        <a:t>20</a:t>
                      </a:r>
                      <a:endParaRPr lang="en-AU" dirty="0"/>
                    </a:p>
                  </a:txBody>
                  <a:tcPr/>
                </a:tc>
                <a:tc>
                  <a:txBody>
                    <a:bodyPr/>
                    <a:lstStyle/>
                    <a:p>
                      <a:r>
                        <a:rPr lang="en-US" dirty="0"/>
                        <a:t>0.00001</a:t>
                      </a:r>
                      <a:endParaRPr lang="en-AU" dirty="0"/>
                    </a:p>
                  </a:txBody>
                  <a:tcPr/>
                </a:tc>
                <a:extLst>
                  <a:ext uri="{0D108BD9-81ED-4DB2-BD59-A6C34878D82A}">
                    <a16:rowId xmlns:a16="http://schemas.microsoft.com/office/drawing/2014/main" val="3198318831"/>
                  </a:ext>
                </a:extLst>
              </a:tr>
              <a:tr h="370840">
                <a:tc>
                  <a:txBody>
                    <a:bodyPr/>
                    <a:lstStyle/>
                    <a:p>
                      <a:r>
                        <a:rPr lang="en-US" dirty="0"/>
                        <a:t>40</a:t>
                      </a:r>
                      <a:endParaRPr lang="en-AU" dirty="0"/>
                    </a:p>
                  </a:txBody>
                  <a:tcPr/>
                </a:tc>
                <a:tc>
                  <a:txBody>
                    <a:bodyPr/>
                    <a:lstStyle/>
                    <a:p>
                      <a:r>
                        <a:rPr lang="en-US" dirty="0"/>
                        <a:t>0.000005</a:t>
                      </a:r>
                      <a:endParaRPr lang="en-AU" dirty="0"/>
                    </a:p>
                  </a:txBody>
                  <a:tcPr/>
                </a:tc>
                <a:extLst>
                  <a:ext uri="{0D108BD9-81ED-4DB2-BD59-A6C34878D82A}">
                    <a16:rowId xmlns:a16="http://schemas.microsoft.com/office/drawing/2014/main" val="4221356116"/>
                  </a:ext>
                </a:extLst>
              </a:tr>
              <a:tr h="370840">
                <a:tc>
                  <a:txBody>
                    <a:bodyPr/>
                    <a:lstStyle/>
                    <a:p>
                      <a:r>
                        <a:rPr lang="en-US" dirty="0"/>
                        <a:t>60</a:t>
                      </a:r>
                      <a:endParaRPr lang="en-AU" dirty="0"/>
                    </a:p>
                  </a:txBody>
                  <a:tcPr/>
                </a:tc>
                <a:tc>
                  <a:txBody>
                    <a:bodyPr/>
                    <a:lstStyle/>
                    <a:p>
                      <a:r>
                        <a:rPr lang="en-US" dirty="0"/>
                        <a:t>0.000003333</a:t>
                      </a:r>
                      <a:endParaRPr lang="en-AU" dirty="0"/>
                    </a:p>
                  </a:txBody>
                  <a:tcPr/>
                </a:tc>
                <a:extLst>
                  <a:ext uri="{0D108BD9-81ED-4DB2-BD59-A6C34878D82A}">
                    <a16:rowId xmlns:a16="http://schemas.microsoft.com/office/drawing/2014/main" val="3532392349"/>
                  </a:ext>
                </a:extLst>
              </a:tr>
              <a:tr h="370840">
                <a:tc>
                  <a:txBody>
                    <a:bodyPr/>
                    <a:lstStyle/>
                    <a:p>
                      <a:r>
                        <a:rPr lang="en-US" dirty="0"/>
                        <a:t>80</a:t>
                      </a:r>
                      <a:endParaRPr lang="en-AU" dirty="0"/>
                    </a:p>
                  </a:txBody>
                  <a:tcPr/>
                </a:tc>
                <a:tc>
                  <a:txBody>
                    <a:bodyPr/>
                    <a:lstStyle/>
                    <a:p>
                      <a:r>
                        <a:rPr lang="en-US" dirty="0"/>
                        <a:t>0.0000025</a:t>
                      </a:r>
                      <a:endParaRPr lang="en-AU" dirty="0"/>
                    </a:p>
                  </a:txBody>
                  <a:tcPr/>
                </a:tc>
                <a:extLst>
                  <a:ext uri="{0D108BD9-81ED-4DB2-BD59-A6C34878D82A}">
                    <a16:rowId xmlns:a16="http://schemas.microsoft.com/office/drawing/2014/main" val="3409413367"/>
                  </a:ext>
                </a:extLst>
              </a:tr>
              <a:tr h="370840">
                <a:tc>
                  <a:txBody>
                    <a:bodyPr/>
                    <a:lstStyle/>
                    <a:p>
                      <a:r>
                        <a:rPr lang="en-US" dirty="0"/>
                        <a:t>100</a:t>
                      </a:r>
                      <a:endParaRPr lang="en-AU" dirty="0"/>
                    </a:p>
                  </a:txBody>
                  <a:tcPr/>
                </a:tc>
                <a:tc>
                  <a:txBody>
                    <a:bodyPr/>
                    <a:lstStyle/>
                    <a:p>
                      <a:r>
                        <a:rPr lang="en-US" dirty="0"/>
                        <a:t>0.0000002</a:t>
                      </a:r>
                      <a:endParaRPr lang="en-AU" dirty="0"/>
                    </a:p>
                  </a:txBody>
                  <a:tcPr/>
                </a:tc>
                <a:extLst>
                  <a:ext uri="{0D108BD9-81ED-4DB2-BD59-A6C34878D82A}">
                    <a16:rowId xmlns:a16="http://schemas.microsoft.com/office/drawing/2014/main" val="1055260400"/>
                  </a:ext>
                </a:extLst>
              </a:tr>
            </a:tbl>
          </a:graphicData>
        </a:graphic>
      </p:graphicFrame>
      <p:graphicFrame>
        <p:nvGraphicFramePr>
          <p:cNvPr id="5" name="Table 4">
            <a:extLst>
              <a:ext uri="{FF2B5EF4-FFF2-40B4-BE49-F238E27FC236}">
                <a16:creationId xmlns:a16="http://schemas.microsoft.com/office/drawing/2014/main" id="{6C27A5F6-2E2E-4797-8209-0F6AB3F10236}"/>
              </a:ext>
            </a:extLst>
          </p:cNvPr>
          <p:cNvGraphicFramePr>
            <a:graphicFrameLocks noGrp="1"/>
          </p:cNvGraphicFramePr>
          <p:nvPr>
            <p:extLst>
              <p:ext uri="{D42A27DB-BD31-4B8C-83A1-F6EECF244321}">
                <p14:modId xmlns:p14="http://schemas.microsoft.com/office/powerpoint/2010/main" val="2056657570"/>
              </p:ext>
            </p:extLst>
          </p:nvPr>
        </p:nvGraphicFramePr>
        <p:xfrm>
          <a:off x="2030411" y="3084057"/>
          <a:ext cx="8128000" cy="2595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668518430"/>
                    </a:ext>
                  </a:extLst>
                </a:gridCol>
                <a:gridCol w="4064000">
                  <a:extLst>
                    <a:ext uri="{9D8B030D-6E8A-4147-A177-3AD203B41FA5}">
                      <a16:colId xmlns:a16="http://schemas.microsoft.com/office/drawing/2014/main" val="2743437897"/>
                    </a:ext>
                  </a:extLst>
                </a:gridCol>
              </a:tblGrid>
              <a:tr h="370840">
                <a:tc>
                  <a:txBody>
                    <a:bodyPr/>
                    <a:lstStyle/>
                    <a:p>
                      <a:r>
                        <a:rPr lang="en-US" dirty="0"/>
                        <a:t>Distance (cm)</a:t>
                      </a:r>
                      <a:endParaRPr lang="en-AU" dirty="0"/>
                    </a:p>
                  </a:txBody>
                  <a:tcPr/>
                </a:tc>
                <a:tc>
                  <a:txBody>
                    <a:bodyPr/>
                    <a:lstStyle/>
                    <a:p>
                      <a:r>
                        <a:rPr lang="en-US" dirty="0"/>
                        <a:t>Magnetic field strength (T)</a:t>
                      </a:r>
                      <a:endParaRPr lang="en-AU" dirty="0"/>
                    </a:p>
                  </a:txBody>
                  <a:tcPr/>
                </a:tc>
                <a:extLst>
                  <a:ext uri="{0D108BD9-81ED-4DB2-BD59-A6C34878D82A}">
                    <a16:rowId xmlns:a16="http://schemas.microsoft.com/office/drawing/2014/main" val="3984258791"/>
                  </a:ext>
                </a:extLst>
              </a:tr>
              <a:tr h="370840">
                <a:tc>
                  <a:txBody>
                    <a:bodyPr/>
                    <a:lstStyle/>
                    <a:p>
                      <a:r>
                        <a:rPr lang="en-US" dirty="0"/>
                        <a:t>10</a:t>
                      </a:r>
                      <a:endParaRPr lang="en-AU" dirty="0"/>
                    </a:p>
                  </a:txBody>
                  <a:tcPr/>
                </a:tc>
                <a:tc>
                  <a:txBody>
                    <a:bodyPr/>
                    <a:lstStyle/>
                    <a:p>
                      <a:endParaRPr lang="en-AU" dirty="0"/>
                    </a:p>
                  </a:txBody>
                  <a:tcPr/>
                </a:tc>
                <a:extLst>
                  <a:ext uri="{0D108BD9-81ED-4DB2-BD59-A6C34878D82A}">
                    <a16:rowId xmlns:a16="http://schemas.microsoft.com/office/drawing/2014/main" val="1802517612"/>
                  </a:ext>
                </a:extLst>
              </a:tr>
              <a:tr h="370840">
                <a:tc>
                  <a:txBody>
                    <a:bodyPr/>
                    <a:lstStyle/>
                    <a:p>
                      <a:r>
                        <a:rPr lang="en-US" dirty="0"/>
                        <a:t>20</a:t>
                      </a:r>
                      <a:endParaRPr lang="en-AU" dirty="0"/>
                    </a:p>
                  </a:txBody>
                  <a:tcPr/>
                </a:tc>
                <a:tc>
                  <a:txBody>
                    <a:bodyPr/>
                    <a:lstStyle/>
                    <a:p>
                      <a:endParaRPr lang="en-AU" dirty="0"/>
                    </a:p>
                  </a:txBody>
                  <a:tcPr/>
                </a:tc>
                <a:extLst>
                  <a:ext uri="{0D108BD9-81ED-4DB2-BD59-A6C34878D82A}">
                    <a16:rowId xmlns:a16="http://schemas.microsoft.com/office/drawing/2014/main" val="3198318831"/>
                  </a:ext>
                </a:extLst>
              </a:tr>
              <a:tr h="370840">
                <a:tc>
                  <a:txBody>
                    <a:bodyPr/>
                    <a:lstStyle/>
                    <a:p>
                      <a:r>
                        <a:rPr lang="en-US" dirty="0"/>
                        <a:t>40</a:t>
                      </a:r>
                      <a:endParaRPr lang="en-AU" dirty="0"/>
                    </a:p>
                  </a:txBody>
                  <a:tcPr/>
                </a:tc>
                <a:tc>
                  <a:txBody>
                    <a:bodyPr/>
                    <a:lstStyle/>
                    <a:p>
                      <a:endParaRPr lang="en-AU" dirty="0"/>
                    </a:p>
                  </a:txBody>
                  <a:tcPr/>
                </a:tc>
                <a:extLst>
                  <a:ext uri="{0D108BD9-81ED-4DB2-BD59-A6C34878D82A}">
                    <a16:rowId xmlns:a16="http://schemas.microsoft.com/office/drawing/2014/main" val="4221356116"/>
                  </a:ext>
                </a:extLst>
              </a:tr>
              <a:tr h="370840">
                <a:tc>
                  <a:txBody>
                    <a:bodyPr/>
                    <a:lstStyle/>
                    <a:p>
                      <a:r>
                        <a:rPr lang="en-US" dirty="0"/>
                        <a:t>60</a:t>
                      </a:r>
                      <a:endParaRPr lang="en-AU" dirty="0"/>
                    </a:p>
                  </a:txBody>
                  <a:tcPr/>
                </a:tc>
                <a:tc>
                  <a:txBody>
                    <a:bodyPr/>
                    <a:lstStyle/>
                    <a:p>
                      <a:endParaRPr lang="en-AU" dirty="0"/>
                    </a:p>
                  </a:txBody>
                  <a:tcPr/>
                </a:tc>
                <a:extLst>
                  <a:ext uri="{0D108BD9-81ED-4DB2-BD59-A6C34878D82A}">
                    <a16:rowId xmlns:a16="http://schemas.microsoft.com/office/drawing/2014/main" val="3532392349"/>
                  </a:ext>
                </a:extLst>
              </a:tr>
              <a:tr h="370840">
                <a:tc>
                  <a:txBody>
                    <a:bodyPr/>
                    <a:lstStyle/>
                    <a:p>
                      <a:r>
                        <a:rPr lang="en-US" dirty="0"/>
                        <a:t>80</a:t>
                      </a:r>
                      <a:endParaRPr lang="en-AU" dirty="0"/>
                    </a:p>
                  </a:txBody>
                  <a:tcPr/>
                </a:tc>
                <a:tc>
                  <a:txBody>
                    <a:bodyPr/>
                    <a:lstStyle/>
                    <a:p>
                      <a:endParaRPr lang="en-AU" dirty="0"/>
                    </a:p>
                  </a:txBody>
                  <a:tcPr/>
                </a:tc>
                <a:extLst>
                  <a:ext uri="{0D108BD9-81ED-4DB2-BD59-A6C34878D82A}">
                    <a16:rowId xmlns:a16="http://schemas.microsoft.com/office/drawing/2014/main" val="3409413367"/>
                  </a:ext>
                </a:extLst>
              </a:tr>
              <a:tr h="370840">
                <a:tc>
                  <a:txBody>
                    <a:bodyPr/>
                    <a:lstStyle/>
                    <a:p>
                      <a:r>
                        <a:rPr lang="en-US" dirty="0"/>
                        <a:t>100</a:t>
                      </a:r>
                      <a:endParaRPr lang="en-AU" dirty="0"/>
                    </a:p>
                  </a:txBody>
                  <a:tcPr/>
                </a:tc>
                <a:tc>
                  <a:txBody>
                    <a:bodyPr/>
                    <a:lstStyle/>
                    <a:p>
                      <a:endParaRPr lang="en-AU" dirty="0"/>
                    </a:p>
                  </a:txBody>
                  <a:tcPr/>
                </a:tc>
                <a:extLst>
                  <a:ext uri="{0D108BD9-81ED-4DB2-BD59-A6C34878D82A}">
                    <a16:rowId xmlns:a16="http://schemas.microsoft.com/office/drawing/2014/main" val="1055260400"/>
                  </a:ext>
                </a:extLst>
              </a:tr>
            </a:tbl>
          </a:graphicData>
        </a:graphic>
      </p:graphicFrame>
    </p:spTree>
    <p:extLst>
      <p:ext uri="{BB962C8B-B14F-4D97-AF65-F5344CB8AC3E}">
        <p14:creationId xmlns:p14="http://schemas.microsoft.com/office/powerpoint/2010/main" val="384140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5CB87B23-D0B6-4329-B93F-0E9482ECD4BF}"/>
              </a:ext>
            </a:extLst>
          </p:cNvPr>
          <p:cNvGraphicFramePr>
            <a:graphicFrameLocks/>
          </p:cNvGraphicFramePr>
          <p:nvPr>
            <p:extLst>
              <p:ext uri="{D42A27DB-BD31-4B8C-83A1-F6EECF244321}">
                <p14:modId xmlns:p14="http://schemas.microsoft.com/office/powerpoint/2010/main" val="2416364302"/>
              </p:ext>
            </p:extLst>
          </p:nvPr>
        </p:nvGraphicFramePr>
        <p:xfrm>
          <a:off x="1199787" y="221320"/>
          <a:ext cx="10081696" cy="62318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75146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977D-F694-4F1F-BA33-52173A88632B}"/>
              </a:ext>
            </a:extLst>
          </p:cNvPr>
          <p:cNvSpPr>
            <a:spLocks noGrp="1"/>
          </p:cNvSpPr>
          <p:nvPr>
            <p:ph type="title"/>
          </p:nvPr>
        </p:nvSpPr>
        <p:spPr/>
        <p:txBody>
          <a:bodyPr/>
          <a:lstStyle/>
          <a:p>
            <a:r>
              <a:rPr lang="en-US" dirty="0"/>
              <a:t>Current flowing in a loop</a:t>
            </a:r>
            <a:endParaRPr lang="en-AU" dirty="0"/>
          </a:p>
        </p:txBody>
      </p:sp>
      <p:sp>
        <p:nvSpPr>
          <p:cNvPr id="3" name="Content Placeholder 2">
            <a:extLst>
              <a:ext uri="{FF2B5EF4-FFF2-40B4-BE49-F238E27FC236}">
                <a16:creationId xmlns:a16="http://schemas.microsoft.com/office/drawing/2014/main" id="{CB1D160D-1105-43F4-9833-8E46675B0A24}"/>
              </a:ext>
            </a:extLst>
          </p:cNvPr>
          <p:cNvSpPr>
            <a:spLocks noGrp="1"/>
          </p:cNvSpPr>
          <p:nvPr>
            <p:ph idx="1"/>
          </p:nvPr>
        </p:nvSpPr>
        <p:spPr>
          <a:xfrm>
            <a:off x="1141412" y="2249487"/>
            <a:ext cx="9905999" cy="3541714"/>
          </a:xfrm>
        </p:spPr>
        <p:txBody>
          <a:bodyPr/>
          <a:lstStyle/>
          <a:p>
            <a:r>
              <a:rPr lang="en-US" dirty="0"/>
              <a:t>Show the direction of the magnetic field all around the loop</a:t>
            </a:r>
            <a:endParaRPr lang="en-AU" dirty="0"/>
          </a:p>
        </p:txBody>
      </p:sp>
      <p:grpSp>
        <p:nvGrpSpPr>
          <p:cNvPr id="11" name="Group 10">
            <a:extLst>
              <a:ext uri="{FF2B5EF4-FFF2-40B4-BE49-F238E27FC236}">
                <a16:creationId xmlns:a16="http://schemas.microsoft.com/office/drawing/2014/main" id="{02A12C3C-EEC7-4496-9AAE-86AE8BF23940}"/>
              </a:ext>
            </a:extLst>
          </p:cNvPr>
          <p:cNvGrpSpPr/>
          <p:nvPr/>
        </p:nvGrpSpPr>
        <p:grpSpPr>
          <a:xfrm>
            <a:off x="2354699" y="3600747"/>
            <a:ext cx="6912485" cy="2496832"/>
            <a:chOff x="2747938" y="3008519"/>
            <a:chExt cx="6912485" cy="2496832"/>
          </a:xfrm>
        </p:grpSpPr>
        <p:grpSp>
          <p:nvGrpSpPr>
            <p:cNvPr id="7" name="Group 6">
              <a:extLst>
                <a:ext uri="{FF2B5EF4-FFF2-40B4-BE49-F238E27FC236}">
                  <a16:creationId xmlns:a16="http://schemas.microsoft.com/office/drawing/2014/main" id="{AB78EB63-EEA7-4DBE-898C-5FF1EA0B83FB}"/>
                </a:ext>
              </a:extLst>
            </p:cNvPr>
            <p:cNvGrpSpPr/>
            <p:nvPr/>
          </p:nvGrpSpPr>
          <p:grpSpPr>
            <a:xfrm>
              <a:off x="2747938" y="3112750"/>
              <a:ext cx="6912485" cy="2288369"/>
              <a:chOff x="2747938" y="3112750"/>
              <a:chExt cx="6912485" cy="2288369"/>
            </a:xfrm>
          </p:grpSpPr>
          <p:sp>
            <p:nvSpPr>
              <p:cNvPr id="4" name="Oval 3">
                <a:extLst>
                  <a:ext uri="{FF2B5EF4-FFF2-40B4-BE49-F238E27FC236}">
                    <a16:creationId xmlns:a16="http://schemas.microsoft.com/office/drawing/2014/main" id="{F06F6C62-2153-4655-8606-2D427C4AC34B}"/>
                  </a:ext>
                </a:extLst>
              </p:cNvPr>
              <p:cNvSpPr/>
              <p:nvPr/>
            </p:nvSpPr>
            <p:spPr>
              <a:xfrm>
                <a:off x="5159490" y="3112750"/>
                <a:ext cx="2274156" cy="2288369"/>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3A251E56-8316-47B2-A141-BAFED77ABFD3}"/>
                  </a:ext>
                </a:extLst>
              </p:cNvPr>
              <p:cNvCxnSpPr/>
              <p:nvPr/>
            </p:nvCxnSpPr>
            <p:spPr>
              <a:xfrm>
                <a:off x="2747938" y="5401119"/>
                <a:ext cx="6912485"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8" name="Isosceles Triangle 7">
              <a:extLst>
                <a:ext uri="{FF2B5EF4-FFF2-40B4-BE49-F238E27FC236}">
                  <a16:creationId xmlns:a16="http://schemas.microsoft.com/office/drawing/2014/main" id="{E95B040F-BD98-4903-8C37-3DCA98E85A8C}"/>
                </a:ext>
              </a:extLst>
            </p:cNvPr>
            <p:cNvSpPr/>
            <p:nvPr/>
          </p:nvSpPr>
          <p:spPr>
            <a:xfrm rot="5400000">
              <a:off x="4017674" y="5249509"/>
              <a:ext cx="208464" cy="3032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Isosceles Triangle 8">
              <a:extLst>
                <a:ext uri="{FF2B5EF4-FFF2-40B4-BE49-F238E27FC236}">
                  <a16:creationId xmlns:a16="http://schemas.microsoft.com/office/drawing/2014/main" id="{2DD619F9-E5CE-44E4-988E-BF4102CEA2F5}"/>
                </a:ext>
              </a:extLst>
            </p:cNvPr>
            <p:cNvSpPr/>
            <p:nvPr/>
          </p:nvSpPr>
          <p:spPr>
            <a:xfrm rot="5400000">
              <a:off x="8442802" y="5249509"/>
              <a:ext cx="208464" cy="3032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Isosceles Triangle 9">
              <a:extLst>
                <a:ext uri="{FF2B5EF4-FFF2-40B4-BE49-F238E27FC236}">
                  <a16:creationId xmlns:a16="http://schemas.microsoft.com/office/drawing/2014/main" id="{1625840A-0AE7-4691-B4FC-89A252125CE7}"/>
                </a:ext>
              </a:extLst>
            </p:cNvPr>
            <p:cNvSpPr/>
            <p:nvPr/>
          </p:nvSpPr>
          <p:spPr>
            <a:xfrm rot="16200000" flipH="1">
              <a:off x="6141789" y="2961141"/>
              <a:ext cx="208464" cy="30322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2" name="Group 11">
            <a:extLst>
              <a:ext uri="{FF2B5EF4-FFF2-40B4-BE49-F238E27FC236}">
                <a16:creationId xmlns:a16="http://schemas.microsoft.com/office/drawing/2014/main" id="{5119BC7F-F3E9-4934-B49E-BA3F6698225E}"/>
              </a:ext>
            </a:extLst>
          </p:cNvPr>
          <p:cNvGrpSpPr/>
          <p:nvPr/>
        </p:nvGrpSpPr>
        <p:grpSpPr>
          <a:xfrm>
            <a:off x="6094411" y="5161295"/>
            <a:ext cx="540000" cy="540000"/>
            <a:chOff x="2913761" y="5273197"/>
            <a:chExt cx="540000" cy="540000"/>
          </a:xfrm>
        </p:grpSpPr>
        <p:sp>
          <p:nvSpPr>
            <p:cNvPr id="13" name="Oval 12">
              <a:extLst>
                <a:ext uri="{FF2B5EF4-FFF2-40B4-BE49-F238E27FC236}">
                  <a16:creationId xmlns:a16="http://schemas.microsoft.com/office/drawing/2014/main" id="{CA0D43DE-021B-4361-A290-CA2E99725986}"/>
                </a:ext>
              </a:extLst>
            </p:cNvPr>
            <p:cNvSpPr/>
            <p:nvPr/>
          </p:nvSpPr>
          <p:spPr>
            <a:xfrm>
              <a:off x="2913761" y="5273197"/>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7F9516CB-B7FE-4992-BBFB-5AD9E0E2FEA3}"/>
                </a:ext>
              </a:extLst>
            </p:cNvPr>
            <p:cNvSpPr/>
            <p:nvPr/>
          </p:nvSpPr>
          <p:spPr>
            <a:xfrm>
              <a:off x="3165761" y="5525197"/>
              <a:ext cx="36000" cy="36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5" name="Group 14">
            <a:extLst>
              <a:ext uri="{FF2B5EF4-FFF2-40B4-BE49-F238E27FC236}">
                <a16:creationId xmlns:a16="http://schemas.microsoft.com/office/drawing/2014/main" id="{D1DA4DF4-872D-40BC-9C55-55AD970933F7}"/>
              </a:ext>
            </a:extLst>
          </p:cNvPr>
          <p:cNvGrpSpPr/>
          <p:nvPr/>
        </p:nvGrpSpPr>
        <p:grpSpPr>
          <a:xfrm>
            <a:off x="7144570" y="4786237"/>
            <a:ext cx="540000" cy="540000"/>
            <a:chOff x="3818605" y="5282202"/>
            <a:chExt cx="540000" cy="540000"/>
          </a:xfrm>
        </p:grpSpPr>
        <p:sp>
          <p:nvSpPr>
            <p:cNvPr id="16" name="Oval 15">
              <a:extLst>
                <a:ext uri="{FF2B5EF4-FFF2-40B4-BE49-F238E27FC236}">
                  <a16:creationId xmlns:a16="http://schemas.microsoft.com/office/drawing/2014/main" id="{22924B74-6065-4704-A489-F3908F87A3C2}"/>
                </a:ext>
              </a:extLst>
            </p:cNvPr>
            <p:cNvSpPr/>
            <p:nvPr/>
          </p:nvSpPr>
          <p:spPr>
            <a:xfrm>
              <a:off x="3818605" y="5282202"/>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17" name="Straight Connector 16">
              <a:extLst>
                <a:ext uri="{FF2B5EF4-FFF2-40B4-BE49-F238E27FC236}">
                  <a16:creationId xmlns:a16="http://schemas.microsoft.com/office/drawing/2014/main" id="{A9053BF6-75FC-4FEA-AA89-32F5EF027540}"/>
                </a:ext>
              </a:extLst>
            </p:cNvPr>
            <p:cNvCxnSpPr>
              <a:stCxn id="16" idx="1"/>
              <a:endCxn id="16" idx="5"/>
            </p:cNvCxnSpPr>
            <p:nvPr/>
          </p:nvCxnSpPr>
          <p:spPr>
            <a:xfrm>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7B74A1C-E04E-43C2-9125-41A61A41D62E}"/>
                </a:ext>
              </a:extLst>
            </p:cNvPr>
            <p:cNvCxnSpPr>
              <a:cxnSpLocks/>
              <a:stCxn id="16" idx="7"/>
              <a:endCxn id="16" idx="3"/>
            </p:cNvCxnSpPr>
            <p:nvPr/>
          </p:nvCxnSpPr>
          <p:spPr>
            <a:xfrm flipH="1">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6155D614-C0E7-4C01-97D0-F302913A8068}"/>
              </a:ext>
            </a:extLst>
          </p:cNvPr>
          <p:cNvGrpSpPr/>
          <p:nvPr/>
        </p:nvGrpSpPr>
        <p:grpSpPr>
          <a:xfrm>
            <a:off x="6752414" y="3382862"/>
            <a:ext cx="540000" cy="540000"/>
            <a:chOff x="3818605" y="5282202"/>
            <a:chExt cx="540000" cy="540000"/>
          </a:xfrm>
        </p:grpSpPr>
        <p:sp>
          <p:nvSpPr>
            <p:cNvPr id="20" name="Oval 19">
              <a:extLst>
                <a:ext uri="{FF2B5EF4-FFF2-40B4-BE49-F238E27FC236}">
                  <a16:creationId xmlns:a16="http://schemas.microsoft.com/office/drawing/2014/main" id="{4879F8F9-CBDB-4695-9668-B1E99997873B}"/>
                </a:ext>
              </a:extLst>
            </p:cNvPr>
            <p:cNvSpPr/>
            <p:nvPr/>
          </p:nvSpPr>
          <p:spPr>
            <a:xfrm>
              <a:off x="3818605" y="5282202"/>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DDC70811-1059-4E69-8255-7606D73E7457}"/>
                </a:ext>
              </a:extLst>
            </p:cNvPr>
            <p:cNvCxnSpPr>
              <a:stCxn id="20" idx="1"/>
              <a:endCxn id="20" idx="5"/>
            </p:cNvCxnSpPr>
            <p:nvPr/>
          </p:nvCxnSpPr>
          <p:spPr>
            <a:xfrm>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6F8A688-471F-4E56-A102-B174F88D5C1B}"/>
                </a:ext>
              </a:extLst>
            </p:cNvPr>
            <p:cNvCxnSpPr>
              <a:cxnSpLocks/>
              <a:stCxn id="20" idx="7"/>
              <a:endCxn id="20" idx="3"/>
            </p:cNvCxnSpPr>
            <p:nvPr/>
          </p:nvCxnSpPr>
          <p:spPr>
            <a:xfrm flipH="1">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16619D09-51E6-4E4D-A6B9-0631FFD82C11}"/>
              </a:ext>
            </a:extLst>
          </p:cNvPr>
          <p:cNvGrpSpPr/>
          <p:nvPr/>
        </p:nvGrpSpPr>
        <p:grpSpPr>
          <a:xfrm>
            <a:off x="5559804" y="2908347"/>
            <a:ext cx="540000" cy="540000"/>
            <a:chOff x="3818605" y="5282202"/>
            <a:chExt cx="540000" cy="540000"/>
          </a:xfrm>
        </p:grpSpPr>
        <p:sp>
          <p:nvSpPr>
            <p:cNvPr id="24" name="Oval 23">
              <a:extLst>
                <a:ext uri="{FF2B5EF4-FFF2-40B4-BE49-F238E27FC236}">
                  <a16:creationId xmlns:a16="http://schemas.microsoft.com/office/drawing/2014/main" id="{EE594B93-43C9-4A0D-B9CD-E7CF09293596}"/>
                </a:ext>
              </a:extLst>
            </p:cNvPr>
            <p:cNvSpPr/>
            <p:nvPr/>
          </p:nvSpPr>
          <p:spPr>
            <a:xfrm>
              <a:off x="3818605" y="5282202"/>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5" name="Straight Connector 24">
              <a:extLst>
                <a:ext uri="{FF2B5EF4-FFF2-40B4-BE49-F238E27FC236}">
                  <a16:creationId xmlns:a16="http://schemas.microsoft.com/office/drawing/2014/main" id="{8AA6B421-4F63-44AB-A902-7673C77AD531}"/>
                </a:ext>
              </a:extLst>
            </p:cNvPr>
            <p:cNvCxnSpPr>
              <a:stCxn id="24" idx="1"/>
              <a:endCxn id="24" idx="5"/>
            </p:cNvCxnSpPr>
            <p:nvPr/>
          </p:nvCxnSpPr>
          <p:spPr>
            <a:xfrm>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4C40CC8-1A01-4DF0-B825-35D886DB3806}"/>
                </a:ext>
              </a:extLst>
            </p:cNvPr>
            <p:cNvCxnSpPr>
              <a:cxnSpLocks/>
              <a:stCxn id="24" idx="7"/>
              <a:endCxn id="24" idx="3"/>
            </p:cNvCxnSpPr>
            <p:nvPr/>
          </p:nvCxnSpPr>
          <p:spPr>
            <a:xfrm flipH="1">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F5BFC609-B6B8-4AAC-9780-4FC9139B10C3}"/>
              </a:ext>
            </a:extLst>
          </p:cNvPr>
          <p:cNvGrpSpPr/>
          <p:nvPr/>
        </p:nvGrpSpPr>
        <p:grpSpPr>
          <a:xfrm>
            <a:off x="6224814" y="4340974"/>
            <a:ext cx="540000" cy="540000"/>
            <a:chOff x="2913761" y="5273197"/>
            <a:chExt cx="540000" cy="540000"/>
          </a:xfrm>
        </p:grpSpPr>
        <p:sp>
          <p:nvSpPr>
            <p:cNvPr id="28" name="Oval 27">
              <a:extLst>
                <a:ext uri="{FF2B5EF4-FFF2-40B4-BE49-F238E27FC236}">
                  <a16:creationId xmlns:a16="http://schemas.microsoft.com/office/drawing/2014/main" id="{40622196-99E3-458C-94EA-9F1B880B62C0}"/>
                </a:ext>
              </a:extLst>
            </p:cNvPr>
            <p:cNvSpPr/>
            <p:nvPr/>
          </p:nvSpPr>
          <p:spPr>
            <a:xfrm>
              <a:off x="2913761" y="5273197"/>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Oval 28">
              <a:extLst>
                <a:ext uri="{FF2B5EF4-FFF2-40B4-BE49-F238E27FC236}">
                  <a16:creationId xmlns:a16="http://schemas.microsoft.com/office/drawing/2014/main" id="{1D39FC3D-8C20-4773-A6DC-08DAF042CF3D}"/>
                </a:ext>
              </a:extLst>
            </p:cNvPr>
            <p:cNvSpPr/>
            <p:nvPr/>
          </p:nvSpPr>
          <p:spPr>
            <a:xfrm>
              <a:off x="3165761" y="5525197"/>
              <a:ext cx="36000" cy="36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0" name="Group 29">
            <a:extLst>
              <a:ext uri="{FF2B5EF4-FFF2-40B4-BE49-F238E27FC236}">
                <a16:creationId xmlns:a16="http://schemas.microsoft.com/office/drawing/2014/main" id="{B269E32F-4BFD-4077-9888-D44CEB3A515E}"/>
              </a:ext>
            </a:extLst>
          </p:cNvPr>
          <p:cNvGrpSpPr/>
          <p:nvPr/>
        </p:nvGrpSpPr>
        <p:grpSpPr>
          <a:xfrm>
            <a:off x="5160331" y="5158757"/>
            <a:ext cx="540000" cy="540000"/>
            <a:chOff x="2913761" y="5273197"/>
            <a:chExt cx="540000" cy="540000"/>
          </a:xfrm>
        </p:grpSpPr>
        <p:sp>
          <p:nvSpPr>
            <p:cNvPr id="31" name="Oval 30">
              <a:extLst>
                <a:ext uri="{FF2B5EF4-FFF2-40B4-BE49-F238E27FC236}">
                  <a16:creationId xmlns:a16="http://schemas.microsoft.com/office/drawing/2014/main" id="{DD7BE9FF-7A00-4525-A8F9-CC3E025B935B}"/>
                </a:ext>
              </a:extLst>
            </p:cNvPr>
            <p:cNvSpPr/>
            <p:nvPr/>
          </p:nvSpPr>
          <p:spPr>
            <a:xfrm>
              <a:off x="2913761" y="5273197"/>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a:extLst>
                <a:ext uri="{FF2B5EF4-FFF2-40B4-BE49-F238E27FC236}">
                  <a16:creationId xmlns:a16="http://schemas.microsoft.com/office/drawing/2014/main" id="{1FC1FC34-7A2A-4C80-A5BD-22D9001192D0}"/>
                </a:ext>
              </a:extLst>
            </p:cNvPr>
            <p:cNvSpPr/>
            <p:nvPr/>
          </p:nvSpPr>
          <p:spPr>
            <a:xfrm>
              <a:off x="3165761" y="5525197"/>
              <a:ext cx="36000" cy="36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3" name="Group 32">
            <a:extLst>
              <a:ext uri="{FF2B5EF4-FFF2-40B4-BE49-F238E27FC236}">
                <a16:creationId xmlns:a16="http://schemas.microsoft.com/office/drawing/2014/main" id="{18E9A757-F393-4F2B-A51E-29B09B0DD356}"/>
              </a:ext>
            </a:extLst>
          </p:cNvPr>
          <p:cNvGrpSpPr/>
          <p:nvPr/>
        </p:nvGrpSpPr>
        <p:grpSpPr>
          <a:xfrm>
            <a:off x="4891789" y="4427838"/>
            <a:ext cx="540000" cy="540000"/>
            <a:chOff x="2913761" y="5273197"/>
            <a:chExt cx="540000" cy="540000"/>
          </a:xfrm>
        </p:grpSpPr>
        <p:sp>
          <p:nvSpPr>
            <p:cNvPr id="34" name="Oval 33">
              <a:extLst>
                <a:ext uri="{FF2B5EF4-FFF2-40B4-BE49-F238E27FC236}">
                  <a16:creationId xmlns:a16="http://schemas.microsoft.com/office/drawing/2014/main" id="{010D17BB-A3B8-417D-91CE-F085AF7E1E46}"/>
                </a:ext>
              </a:extLst>
            </p:cNvPr>
            <p:cNvSpPr/>
            <p:nvPr/>
          </p:nvSpPr>
          <p:spPr>
            <a:xfrm>
              <a:off x="2913761" y="5273197"/>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C9F69C01-89F7-432D-9F84-8BC2666497BE}"/>
                </a:ext>
              </a:extLst>
            </p:cNvPr>
            <p:cNvSpPr/>
            <p:nvPr/>
          </p:nvSpPr>
          <p:spPr>
            <a:xfrm>
              <a:off x="3165761" y="5525197"/>
              <a:ext cx="36000" cy="36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6" name="Group 35">
            <a:extLst>
              <a:ext uri="{FF2B5EF4-FFF2-40B4-BE49-F238E27FC236}">
                <a16:creationId xmlns:a16="http://schemas.microsoft.com/office/drawing/2014/main" id="{3988092B-DE51-4B6F-9444-392EAED616FB}"/>
              </a:ext>
            </a:extLst>
          </p:cNvPr>
          <p:cNvGrpSpPr/>
          <p:nvPr/>
        </p:nvGrpSpPr>
        <p:grpSpPr>
          <a:xfrm>
            <a:off x="5557327" y="3942716"/>
            <a:ext cx="540000" cy="540000"/>
            <a:chOff x="2913761" y="5273197"/>
            <a:chExt cx="540000" cy="540000"/>
          </a:xfrm>
        </p:grpSpPr>
        <p:sp>
          <p:nvSpPr>
            <p:cNvPr id="37" name="Oval 36">
              <a:extLst>
                <a:ext uri="{FF2B5EF4-FFF2-40B4-BE49-F238E27FC236}">
                  <a16:creationId xmlns:a16="http://schemas.microsoft.com/office/drawing/2014/main" id="{B2A7DDC7-8E24-4930-B7B9-776E77FAA7B1}"/>
                </a:ext>
              </a:extLst>
            </p:cNvPr>
            <p:cNvSpPr/>
            <p:nvPr/>
          </p:nvSpPr>
          <p:spPr>
            <a:xfrm>
              <a:off x="2913761" y="5273197"/>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a:extLst>
                <a:ext uri="{FF2B5EF4-FFF2-40B4-BE49-F238E27FC236}">
                  <a16:creationId xmlns:a16="http://schemas.microsoft.com/office/drawing/2014/main" id="{F392576A-CC45-4629-AFE3-8EEA9B9D59C0}"/>
                </a:ext>
              </a:extLst>
            </p:cNvPr>
            <p:cNvSpPr/>
            <p:nvPr/>
          </p:nvSpPr>
          <p:spPr>
            <a:xfrm>
              <a:off x="3165761" y="5525197"/>
              <a:ext cx="36000" cy="36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39" name="Group 38">
            <a:extLst>
              <a:ext uri="{FF2B5EF4-FFF2-40B4-BE49-F238E27FC236}">
                <a16:creationId xmlns:a16="http://schemas.microsoft.com/office/drawing/2014/main" id="{BEF56154-0648-439C-908C-5117FEAA3529}"/>
              </a:ext>
            </a:extLst>
          </p:cNvPr>
          <p:cNvGrpSpPr/>
          <p:nvPr/>
        </p:nvGrpSpPr>
        <p:grpSpPr>
          <a:xfrm>
            <a:off x="4469394" y="3448347"/>
            <a:ext cx="540000" cy="540000"/>
            <a:chOff x="3818605" y="5282202"/>
            <a:chExt cx="540000" cy="540000"/>
          </a:xfrm>
        </p:grpSpPr>
        <p:sp>
          <p:nvSpPr>
            <p:cNvPr id="40" name="Oval 39">
              <a:extLst>
                <a:ext uri="{FF2B5EF4-FFF2-40B4-BE49-F238E27FC236}">
                  <a16:creationId xmlns:a16="http://schemas.microsoft.com/office/drawing/2014/main" id="{8E1D6536-3293-43AA-A220-35899A0B96FD}"/>
                </a:ext>
              </a:extLst>
            </p:cNvPr>
            <p:cNvSpPr/>
            <p:nvPr/>
          </p:nvSpPr>
          <p:spPr>
            <a:xfrm>
              <a:off x="3818605" y="5282202"/>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1" name="Straight Connector 40">
              <a:extLst>
                <a:ext uri="{FF2B5EF4-FFF2-40B4-BE49-F238E27FC236}">
                  <a16:creationId xmlns:a16="http://schemas.microsoft.com/office/drawing/2014/main" id="{07477B37-7DEF-4E10-BAD6-6AA1126011D7}"/>
                </a:ext>
              </a:extLst>
            </p:cNvPr>
            <p:cNvCxnSpPr>
              <a:stCxn id="40" idx="1"/>
              <a:endCxn id="40" idx="5"/>
            </p:cNvCxnSpPr>
            <p:nvPr/>
          </p:nvCxnSpPr>
          <p:spPr>
            <a:xfrm>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F8C04FE-EBD7-43A4-810A-9F9C9F9F18F1}"/>
                </a:ext>
              </a:extLst>
            </p:cNvPr>
            <p:cNvCxnSpPr>
              <a:cxnSpLocks/>
              <a:stCxn id="40" idx="7"/>
              <a:endCxn id="40" idx="3"/>
            </p:cNvCxnSpPr>
            <p:nvPr/>
          </p:nvCxnSpPr>
          <p:spPr>
            <a:xfrm flipH="1">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183902BF-DECC-4FD7-A9ED-4819531D8B19}"/>
              </a:ext>
            </a:extLst>
          </p:cNvPr>
          <p:cNvGrpSpPr/>
          <p:nvPr/>
        </p:nvGrpSpPr>
        <p:grpSpPr>
          <a:xfrm>
            <a:off x="4053325" y="5020742"/>
            <a:ext cx="540000" cy="540000"/>
            <a:chOff x="3818605" y="5282202"/>
            <a:chExt cx="540000" cy="540000"/>
          </a:xfrm>
        </p:grpSpPr>
        <p:sp>
          <p:nvSpPr>
            <p:cNvPr id="44" name="Oval 43">
              <a:extLst>
                <a:ext uri="{FF2B5EF4-FFF2-40B4-BE49-F238E27FC236}">
                  <a16:creationId xmlns:a16="http://schemas.microsoft.com/office/drawing/2014/main" id="{A45F1D9E-DA67-4309-8DA8-D5530BA0CDA5}"/>
                </a:ext>
              </a:extLst>
            </p:cNvPr>
            <p:cNvSpPr/>
            <p:nvPr/>
          </p:nvSpPr>
          <p:spPr>
            <a:xfrm>
              <a:off x="3818605" y="5282202"/>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45" name="Straight Connector 44">
              <a:extLst>
                <a:ext uri="{FF2B5EF4-FFF2-40B4-BE49-F238E27FC236}">
                  <a16:creationId xmlns:a16="http://schemas.microsoft.com/office/drawing/2014/main" id="{94358052-4718-406F-B40D-80C4B9D922BB}"/>
                </a:ext>
              </a:extLst>
            </p:cNvPr>
            <p:cNvCxnSpPr>
              <a:stCxn id="44" idx="1"/>
              <a:endCxn id="44" idx="5"/>
            </p:cNvCxnSpPr>
            <p:nvPr/>
          </p:nvCxnSpPr>
          <p:spPr>
            <a:xfrm>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62BF382-8512-4535-A594-991CF61456A1}"/>
                </a:ext>
              </a:extLst>
            </p:cNvPr>
            <p:cNvCxnSpPr>
              <a:cxnSpLocks/>
              <a:stCxn id="44" idx="7"/>
              <a:endCxn id="44" idx="3"/>
            </p:cNvCxnSpPr>
            <p:nvPr/>
          </p:nvCxnSpPr>
          <p:spPr>
            <a:xfrm flipH="1">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89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30C18-ED31-423E-8676-53A3BCDB53F5}"/>
              </a:ext>
            </a:extLst>
          </p:cNvPr>
          <p:cNvSpPr>
            <a:spLocks noGrp="1"/>
          </p:cNvSpPr>
          <p:nvPr>
            <p:ph type="title"/>
          </p:nvPr>
        </p:nvSpPr>
        <p:spPr/>
        <p:txBody>
          <a:bodyPr/>
          <a:lstStyle/>
          <a:p>
            <a:r>
              <a:rPr lang="en-US" dirty="0"/>
              <a:t>Current flowing in a loop side view</a:t>
            </a:r>
            <a:endParaRPr lang="en-AU" dirty="0"/>
          </a:p>
        </p:txBody>
      </p:sp>
      <p:sp>
        <p:nvSpPr>
          <p:cNvPr id="3" name="Content Placeholder 2">
            <a:extLst>
              <a:ext uri="{FF2B5EF4-FFF2-40B4-BE49-F238E27FC236}">
                <a16:creationId xmlns:a16="http://schemas.microsoft.com/office/drawing/2014/main" id="{6C21DEA9-0D99-474D-8F95-92FF916F091E}"/>
              </a:ext>
            </a:extLst>
          </p:cNvPr>
          <p:cNvSpPr>
            <a:spLocks noGrp="1"/>
          </p:cNvSpPr>
          <p:nvPr>
            <p:ph idx="1"/>
          </p:nvPr>
        </p:nvSpPr>
        <p:spPr/>
        <p:txBody>
          <a:bodyPr/>
          <a:lstStyle/>
          <a:p>
            <a:r>
              <a:rPr lang="en-US" dirty="0"/>
              <a:t>Draw the magnetic field line are around the wires.</a:t>
            </a:r>
            <a:endParaRPr lang="en-AU" dirty="0"/>
          </a:p>
        </p:txBody>
      </p:sp>
      <p:grpSp>
        <p:nvGrpSpPr>
          <p:cNvPr id="12" name="Group 11">
            <a:extLst>
              <a:ext uri="{FF2B5EF4-FFF2-40B4-BE49-F238E27FC236}">
                <a16:creationId xmlns:a16="http://schemas.microsoft.com/office/drawing/2014/main" id="{305533ED-EFB6-498F-84DB-3E6774812293}"/>
              </a:ext>
            </a:extLst>
          </p:cNvPr>
          <p:cNvGrpSpPr/>
          <p:nvPr/>
        </p:nvGrpSpPr>
        <p:grpSpPr>
          <a:xfrm>
            <a:off x="4303674" y="4183653"/>
            <a:ext cx="540000" cy="540000"/>
            <a:chOff x="2913761" y="5273197"/>
            <a:chExt cx="540000" cy="540000"/>
          </a:xfrm>
        </p:grpSpPr>
        <p:sp>
          <p:nvSpPr>
            <p:cNvPr id="15" name="Oval 14">
              <a:extLst>
                <a:ext uri="{FF2B5EF4-FFF2-40B4-BE49-F238E27FC236}">
                  <a16:creationId xmlns:a16="http://schemas.microsoft.com/office/drawing/2014/main" id="{72D940F8-ACEC-4D45-B29F-66EF198C7E6C}"/>
                </a:ext>
              </a:extLst>
            </p:cNvPr>
            <p:cNvSpPr/>
            <p:nvPr/>
          </p:nvSpPr>
          <p:spPr>
            <a:xfrm>
              <a:off x="2913761" y="5273197"/>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Oval 15">
              <a:extLst>
                <a:ext uri="{FF2B5EF4-FFF2-40B4-BE49-F238E27FC236}">
                  <a16:creationId xmlns:a16="http://schemas.microsoft.com/office/drawing/2014/main" id="{737AD406-B5FF-435A-B9FF-716E43836728}"/>
                </a:ext>
              </a:extLst>
            </p:cNvPr>
            <p:cNvSpPr/>
            <p:nvPr/>
          </p:nvSpPr>
          <p:spPr>
            <a:xfrm>
              <a:off x="3165761" y="5525197"/>
              <a:ext cx="36000" cy="36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8" name="Group 17">
            <a:extLst>
              <a:ext uri="{FF2B5EF4-FFF2-40B4-BE49-F238E27FC236}">
                <a16:creationId xmlns:a16="http://schemas.microsoft.com/office/drawing/2014/main" id="{1E094AF4-4D6D-49A8-8FE2-CBB0FBF82A7B}"/>
              </a:ext>
            </a:extLst>
          </p:cNvPr>
          <p:cNvGrpSpPr/>
          <p:nvPr/>
        </p:nvGrpSpPr>
        <p:grpSpPr>
          <a:xfrm>
            <a:off x="6528348" y="4183653"/>
            <a:ext cx="540000" cy="540000"/>
            <a:chOff x="3818605" y="5282202"/>
            <a:chExt cx="540000" cy="540000"/>
          </a:xfrm>
        </p:grpSpPr>
        <p:sp>
          <p:nvSpPr>
            <p:cNvPr id="22" name="Oval 21">
              <a:extLst>
                <a:ext uri="{FF2B5EF4-FFF2-40B4-BE49-F238E27FC236}">
                  <a16:creationId xmlns:a16="http://schemas.microsoft.com/office/drawing/2014/main" id="{C5493457-F007-43A9-888B-83398D27AA54}"/>
                </a:ext>
              </a:extLst>
            </p:cNvPr>
            <p:cNvSpPr/>
            <p:nvPr/>
          </p:nvSpPr>
          <p:spPr>
            <a:xfrm>
              <a:off x="3818605" y="5282202"/>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3" name="Straight Connector 22">
              <a:extLst>
                <a:ext uri="{FF2B5EF4-FFF2-40B4-BE49-F238E27FC236}">
                  <a16:creationId xmlns:a16="http://schemas.microsoft.com/office/drawing/2014/main" id="{79317E65-CA9F-4D79-86A8-B4C723C84EF9}"/>
                </a:ext>
              </a:extLst>
            </p:cNvPr>
            <p:cNvCxnSpPr>
              <a:stCxn id="22" idx="1"/>
              <a:endCxn id="22" idx="5"/>
            </p:cNvCxnSpPr>
            <p:nvPr/>
          </p:nvCxnSpPr>
          <p:spPr>
            <a:xfrm>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19889F8-A629-408F-B690-135812E014B5}"/>
                </a:ext>
              </a:extLst>
            </p:cNvPr>
            <p:cNvCxnSpPr>
              <a:cxnSpLocks/>
              <a:stCxn id="22" idx="7"/>
              <a:endCxn id="22" idx="3"/>
            </p:cNvCxnSpPr>
            <p:nvPr/>
          </p:nvCxnSpPr>
          <p:spPr>
            <a:xfrm flipH="1">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C333C78-88EF-4778-92D8-DBD4991B30AB}"/>
              </a:ext>
            </a:extLst>
          </p:cNvPr>
          <p:cNvGrpSpPr/>
          <p:nvPr/>
        </p:nvGrpSpPr>
        <p:grpSpPr>
          <a:xfrm>
            <a:off x="3359484" y="3373653"/>
            <a:ext cx="4648084" cy="2160000"/>
            <a:chOff x="3359484" y="3373653"/>
            <a:chExt cx="4648084" cy="2160000"/>
          </a:xfrm>
        </p:grpSpPr>
        <p:sp>
          <p:nvSpPr>
            <p:cNvPr id="13" name="Oval 12">
              <a:extLst>
                <a:ext uri="{FF2B5EF4-FFF2-40B4-BE49-F238E27FC236}">
                  <a16:creationId xmlns:a16="http://schemas.microsoft.com/office/drawing/2014/main" id="{394B96CE-0595-4BDB-A2A4-00A20E8D6486}"/>
                </a:ext>
              </a:extLst>
            </p:cNvPr>
            <p:cNvSpPr/>
            <p:nvPr/>
          </p:nvSpPr>
          <p:spPr>
            <a:xfrm>
              <a:off x="3983974" y="3913653"/>
              <a:ext cx="1080000" cy="108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A92F6E7D-FFFB-4654-A0A7-E3AC396BAAA5}"/>
                </a:ext>
              </a:extLst>
            </p:cNvPr>
            <p:cNvSpPr/>
            <p:nvPr/>
          </p:nvSpPr>
          <p:spPr>
            <a:xfrm>
              <a:off x="3359484" y="3373653"/>
              <a:ext cx="2160000" cy="216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Oval 19">
              <a:extLst>
                <a:ext uri="{FF2B5EF4-FFF2-40B4-BE49-F238E27FC236}">
                  <a16:creationId xmlns:a16="http://schemas.microsoft.com/office/drawing/2014/main" id="{82187C96-8ABF-4511-8EE6-C16E25162227}"/>
                </a:ext>
              </a:extLst>
            </p:cNvPr>
            <p:cNvSpPr/>
            <p:nvPr/>
          </p:nvSpPr>
          <p:spPr>
            <a:xfrm>
              <a:off x="6313018" y="3913653"/>
              <a:ext cx="1080000" cy="108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Oval 20">
              <a:extLst>
                <a:ext uri="{FF2B5EF4-FFF2-40B4-BE49-F238E27FC236}">
                  <a16:creationId xmlns:a16="http://schemas.microsoft.com/office/drawing/2014/main" id="{2EE62F25-7A8F-4A5C-83CC-43F99FB6ABA1}"/>
                </a:ext>
              </a:extLst>
            </p:cNvPr>
            <p:cNvSpPr/>
            <p:nvPr/>
          </p:nvSpPr>
          <p:spPr>
            <a:xfrm>
              <a:off x="5847568" y="3373653"/>
              <a:ext cx="2160000" cy="2160000"/>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Isosceles Triangle 24">
              <a:extLst>
                <a:ext uri="{FF2B5EF4-FFF2-40B4-BE49-F238E27FC236}">
                  <a16:creationId xmlns:a16="http://schemas.microsoft.com/office/drawing/2014/main" id="{5E39C873-AC9E-4AF0-89E0-5CED195EE0D6}"/>
                </a:ext>
              </a:extLst>
            </p:cNvPr>
            <p:cNvSpPr/>
            <p:nvPr/>
          </p:nvSpPr>
          <p:spPr>
            <a:xfrm rot="10800000" flipV="1">
              <a:off x="6228786" y="4351777"/>
              <a:ext cx="202335" cy="2037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Isosceles Triangle 25">
              <a:extLst>
                <a:ext uri="{FF2B5EF4-FFF2-40B4-BE49-F238E27FC236}">
                  <a16:creationId xmlns:a16="http://schemas.microsoft.com/office/drawing/2014/main" id="{6D0D1070-86BC-4756-A268-F054CDB8A4F6}"/>
                </a:ext>
              </a:extLst>
            </p:cNvPr>
            <p:cNvSpPr/>
            <p:nvPr/>
          </p:nvSpPr>
          <p:spPr>
            <a:xfrm rot="10800000" flipV="1">
              <a:off x="5758067" y="4351777"/>
              <a:ext cx="202335" cy="2037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Isosceles Triangle 26">
              <a:extLst>
                <a:ext uri="{FF2B5EF4-FFF2-40B4-BE49-F238E27FC236}">
                  <a16:creationId xmlns:a16="http://schemas.microsoft.com/office/drawing/2014/main" id="{B278E0F2-DE23-4509-88EE-6BFA7258EBD8}"/>
                </a:ext>
              </a:extLst>
            </p:cNvPr>
            <p:cNvSpPr/>
            <p:nvPr/>
          </p:nvSpPr>
          <p:spPr>
            <a:xfrm rot="10800000" flipV="1">
              <a:off x="5405666" y="4369777"/>
              <a:ext cx="202335" cy="2037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Isosceles Triangle 27">
              <a:extLst>
                <a:ext uri="{FF2B5EF4-FFF2-40B4-BE49-F238E27FC236}">
                  <a16:creationId xmlns:a16="http://schemas.microsoft.com/office/drawing/2014/main" id="{30B01F07-D626-4F08-A3B7-382702D5B9C0}"/>
                </a:ext>
              </a:extLst>
            </p:cNvPr>
            <p:cNvSpPr/>
            <p:nvPr/>
          </p:nvSpPr>
          <p:spPr>
            <a:xfrm>
              <a:off x="4952096" y="4369777"/>
              <a:ext cx="202335" cy="2037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187530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DB94-F335-4EE3-85BB-1FFDC58AEC7F}"/>
              </a:ext>
            </a:extLst>
          </p:cNvPr>
          <p:cNvSpPr>
            <a:spLocks noGrp="1"/>
          </p:cNvSpPr>
          <p:nvPr>
            <p:ph type="title"/>
          </p:nvPr>
        </p:nvSpPr>
        <p:spPr>
          <a:xfrm>
            <a:off x="1141413" y="618518"/>
            <a:ext cx="9905998" cy="1478570"/>
          </a:xfrm>
        </p:spPr>
        <p:txBody>
          <a:bodyPr>
            <a:normAutofit/>
          </a:bodyPr>
          <a:lstStyle/>
          <a:p>
            <a:r>
              <a:rPr lang="en-US" dirty="0"/>
              <a:t>Solenoids</a:t>
            </a:r>
            <a:endParaRPr lang="en-AU" dirty="0"/>
          </a:p>
        </p:txBody>
      </p:sp>
      <p:sp>
        <p:nvSpPr>
          <p:cNvPr id="3" name="Content Placeholder 2">
            <a:extLst>
              <a:ext uri="{FF2B5EF4-FFF2-40B4-BE49-F238E27FC236}">
                <a16:creationId xmlns:a16="http://schemas.microsoft.com/office/drawing/2014/main" id="{2453AC04-8083-4D89-8DE3-A448451056D7}"/>
              </a:ext>
            </a:extLst>
          </p:cNvPr>
          <p:cNvSpPr>
            <a:spLocks noGrp="1"/>
          </p:cNvSpPr>
          <p:nvPr>
            <p:ph idx="1"/>
          </p:nvPr>
        </p:nvSpPr>
        <p:spPr>
          <a:xfrm>
            <a:off x="1141412" y="2249487"/>
            <a:ext cx="4844521" cy="3541714"/>
          </a:xfrm>
        </p:spPr>
        <p:txBody>
          <a:bodyPr anchor="t">
            <a:normAutofit fontScale="92500" lnSpcReduction="20000"/>
          </a:bodyPr>
          <a:lstStyle/>
          <a:p>
            <a:r>
              <a:rPr lang="en-US" dirty="0"/>
              <a:t>An electromagnet made of many loops of wire </a:t>
            </a:r>
          </a:p>
          <a:p>
            <a:r>
              <a:rPr lang="en-US" dirty="0"/>
              <a:t>Create a strong uniform magnetic field inside the loops</a:t>
            </a:r>
          </a:p>
          <a:p>
            <a:r>
              <a:rPr lang="en-US" dirty="0"/>
              <a:t>External magnetic field like that of a bar magnet</a:t>
            </a:r>
          </a:p>
          <a:p>
            <a:r>
              <a:rPr lang="en-US" dirty="0"/>
              <a:t>Right hand grip – with thumb to the north pole, curled fingers show conventional current</a:t>
            </a:r>
            <a:endParaRPr lang="en-AU" dirty="0"/>
          </a:p>
        </p:txBody>
      </p:sp>
      <p:grpSp>
        <p:nvGrpSpPr>
          <p:cNvPr id="5" name="Group 4">
            <a:extLst>
              <a:ext uri="{FF2B5EF4-FFF2-40B4-BE49-F238E27FC236}">
                <a16:creationId xmlns:a16="http://schemas.microsoft.com/office/drawing/2014/main" id="{B46B4398-4DC4-413C-B8DF-321928B3A1A3}"/>
              </a:ext>
            </a:extLst>
          </p:cNvPr>
          <p:cNvGrpSpPr/>
          <p:nvPr/>
        </p:nvGrpSpPr>
        <p:grpSpPr>
          <a:xfrm>
            <a:off x="6392335" y="2497720"/>
            <a:ext cx="4732594" cy="3263336"/>
            <a:chOff x="6392335" y="2497720"/>
            <a:chExt cx="4732594" cy="3263336"/>
          </a:xfrm>
        </p:grpSpPr>
        <p:pic>
          <p:nvPicPr>
            <p:cNvPr id="8194" name="Picture 2" descr="Related image">
              <a:extLst>
                <a:ext uri="{FF2B5EF4-FFF2-40B4-BE49-F238E27FC236}">
                  <a16:creationId xmlns:a16="http://schemas.microsoft.com/office/drawing/2014/main" id="{08137C76-576E-4995-8D76-BF3F55F299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02" r="5879" b="2"/>
            <a:stretch/>
          </p:blipFill>
          <p:spPr bwMode="auto">
            <a:xfrm>
              <a:off x="6392335" y="2497720"/>
              <a:ext cx="4655075" cy="3047892"/>
            </a:xfrm>
            <a:prstGeom prst="round2DiagRect">
              <a:avLst>
                <a:gd name="adj1" fmla="val 4860"/>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C8BB24F-0803-4C27-A096-9A8953173229}"/>
                </a:ext>
              </a:extLst>
            </p:cNvPr>
            <p:cNvSpPr txBox="1"/>
            <p:nvPr/>
          </p:nvSpPr>
          <p:spPr>
            <a:xfrm>
              <a:off x="6469855" y="5545612"/>
              <a:ext cx="4655074" cy="215444"/>
            </a:xfrm>
            <a:prstGeom prst="rect">
              <a:avLst/>
            </a:prstGeom>
            <a:noFill/>
          </p:spPr>
          <p:txBody>
            <a:bodyPr wrap="square" rtlCol="0">
              <a:spAutoFit/>
            </a:bodyPr>
            <a:lstStyle/>
            <a:p>
              <a:pPr algn="ctr"/>
              <a:r>
                <a:rPr lang="en-AU" sz="800" dirty="0"/>
                <a:t>http://www.justscience.in/wp-content/uploads/2017/05/HOW-DOES-A-SOLENOID-WORK.jpg</a:t>
              </a:r>
              <a:endParaRPr lang="en-AU" dirty="0"/>
            </a:p>
          </p:txBody>
        </p:sp>
      </p:grpSp>
    </p:spTree>
    <p:extLst>
      <p:ext uri="{BB962C8B-B14F-4D97-AF65-F5344CB8AC3E}">
        <p14:creationId xmlns:p14="http://schemas.microsoft.com/office/powerpoint/2010/main" val="2601654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2F4E6-1FEC-4099-96BC-945B44BECBDC}"/>
              </a:ext>
            </a:extLst>
          </p:cNvPr>
          <p:cNvSpPr>
            <a:spLocks noGrp="1"/>
          </p:cNvSpPr>
          <p:nvPr>
            <p:ph type="title"/>
          </p:nvPr>
        </p:nvSpPr>
        <p:spPr/>
        <p:txBody>
          <a:bodyPr/>
          <a:lstStyle/>
          <a:p>
            <a:r>
              <a:rPr lang="en-US" dirty="0"/>
              <a:t>Remembering solenoid direction</a:t>
            </a:r>
            <a:endParaRPr lang="en-AU" dirty="0"/>
          </a:p>
        </p:txBody>
      </p:sp>
      <p:sp>
        <p:nvSpPr>
          <p:cNvPr id="3" name="Content Placeholder 2">
            <a:extLst>
              <a:ext uri="{FF2B5EF4-FFF2-40B4-BE49-F238E27FC236}">
                <a16:creationId xmlns:a16="http://schemas.microsoft.com/office/drawing/2014/main" id="{69B003CC-5BDA-4D88-9C83-3569504C7B81}"/>
              </a:ext>
            </a:extLst>
          </p:cNvPr>
          <p:cNvSpPr>
            <a:spLocks noGrp="1"/>
          </p:cNvSpPr>
          <p:nvPr>
            <p:ph idx="1"/>
          </p:nvPr>
        </p:nvSpPr>
        <p:spPr>
          <a:xfrm>
            <a:off x="1141412" y="2249487"/>
            <a:ext cx="9905999" cy="1270953"/>
          </a:xfrm>
        </p:spPr>
        <p:txBody>
          <a:bodyPr/>
          <a:lstStyle/>
          <a:p>
            <a:r>
              <a:rPr lang="en-US" dirty="0"/>
              <a:t>If viewed from the end, if current is flowing a</a:t>
            </a:r>
            <a:r>
              <a:rPr lang="en-US" dirty="0">
                <a:solidFill>
                  <a:schemeClr val="accent1"/>
                </a:solidFill>
              </a:rPr>
              <a:t>n</a:t>
            </a:r>
            <a:r>
              <a:rPr lang="en-US" dirty="0"/>
              <a:t>ti-clockwise it is the north pole, if current is flowing clockwi</a:t>
            </a:r>
            <a:r>
              <a:rPr lang="en-US" dirty="0">
                <a:solidFill>
                  <a:schemeClr val="accent1"/>
                </a:solidFill>
              </a:rPr>
              <a:t>s</a:t>
            </a:r>
            <a:r>
              <a:rPr lang="en-US" dirty="0"/>
              <a:t>e it is the south pole</a:t>
            </a:r>
          </a:p>
          <a:p>
            <a:endParaRPr lang="en-AU" dirty="0"/>
          </a:p>
        </p:txBody>
      </p:sp>
      <p:grpSp>
        <p:nvGrpSpPr>
          <p:cNvPr id="12" name="Group 11">
            <a:extLst>
              <a:ext uri="{FF2B5EF4-FFF2-40B4-BE49-F238E27FC236}">
                <a16:creationId xmlns:a16="http://schemas.microsoft.com/office/drawing/2014/main" id="{EC9996C3-B43A-4ED1-8CAA-92EEB20F2699}"/>
              </a:ext>
            </a:extLst>
          </p:cNvPr>
          <p:cNvGrpSpPr/>
          <p:nvPr/>
        </p:nvGrpSpPr>
        <p:grpSpPr>
          <a:xfrm>
            <a:off x="6148388" y="4133850"/>
            <a:ext cx="900000" cy="900000"/>
            <a:chOff x="6148388" y="4133850"/>
            <a:chExt cx="900000" cy="900000"/>
          </a:xfrm>
        </p:grpSpPr>
        <p:sp>
          <p:nvSpPr>
            <p:cNvPr id="5" name="Oval 4">
              <a:extLst>
                <a:ext uri="{FF2B5EF4-FFF2-40B4-BE49-F238E27FC236}">
                  <a16:creationId xmlns:a16="http://schemas.microsoft.com/office/drawing/2014/main" id="{3A1DE8D9-921E-44FD-B23C-7644D7F7D0A4}"/>
                </a:ext>
              </a:extLst>
            </p:cNvPr>
            <p:cNvSpPr/>
            <p:nvPr/>
          </p:nvSpPr>
          <p:spPr>
            <a:xfrm>
              <a:off x="6148388" y="4133850"/>
              <a:ext cx="900000" cy="900000"/>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S</a:t>
              </a:r>
              <a:endParaRPr lang="en-AU" sz="2800" dirty="0">
                <a:solidFill>
                  <a:schemeClr val="bg1"/>
                </a:solidFill>
              </a:endParaRPr>
            </a:p>
          </p:txBody>
        </p:sp>
        <p:sp>
          <p:nvSpPr>
            <p:cNvPr id="6" name="Arc 5">
              <a:extLst>
                <a:ext uri="{FF2B5EF4-FFF2-40B4-BE49-F238E27FC236}">
                  <a16:creationId xmlns:a16="http://schemas.microsoft.com/office/drawing/2014/main" id="{5161603C-824E-486F-B86A-7DB53C386E3C}"/>
                </a:ext>
              </a:extLst>
            </p:cNvPr>
            <p:cNvSpPr/>
            <p:nvPr/>
          </p:nvSpPr>
          <p:spPr>
            <a:xfrm>
              <a:off x="6175264" y="4415518"/>
              <a:ext cx="607727" cy="471884"/>
            </a:xfrm>
            <a:prstGeom prst="arc">
              <a:avLst>
                <a:gd name="adj1" fmla="val 19302877"/>
                <a:gd name="adj2" fmla="val 21584281"/>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 name="Arc 6">
              <a:extLst>
                <a:ext uri="{FF2B5EF4-FFF2-40B4-BE49-F238E27FC236}">
                  <a16:creationId xmlns:a16="http://schemas.microsoft.com/office/drawing/2014/main" id="{F947A183-AF9A-4DA3-9A4B-22557121E6D4}"/>
                </a:ext>
              </a:extLst>
            </p:cNvPr>
            <p:cNvSpPr/>
            <p:nvPr/>
          </p:nvSpPr>
          <p:spPr>
            <a:xfrm flipH="1" flipV="1">
              <a:off x="6457443" y="4356496"/>
              <a:ext cx="488664" cy="422558"/>
            </a:xfrm>
            <a:prstGeom prst="arc">
              <a:avLst>
                <a:gd name="adj1" fmla="val 19866593"/>
                <a:gd name="adj2" fmla="val 840595"/>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13" name="Group 12">
            <a:extLst>
              <a:ext uri="{FF2B5EF4-FFF2-40B4-BE49-F238E27FC236}">
                <a16:creationId xmlns:a16="http://schemas.microsoft.com/office/drawing/2014/main" id="{4467DFB8-96BF-456B-B6B4-2DAD9555A8FD}"/>
              </a:ext>
            </a:extLst>
          </p:cNvPr>
          <p:cNvGrpSpPr/>
          <p:nvPr/>
        </p:nvGrpSpPr>
        <p:grpSpPr>
          <a:xfrm>
            <a:off x="3306762" y="4067174"/>
            <a:ext cx="900000" cy="900000"/>
            <a:chOff x="3306762" y="4067174"/>
            <a:chExt cx="900000" cy="900000"/>
          </a:xfrm>
        </p:grpSpPr>
        <p:sp>
          <p:nvSpPr>
            <p:cNvPr id="4" name="Oval 3">
              <a:extLst>
                <a:ext uri="{FF2B5EF4-FFF2-40B4-BE49-F238E27FC236}">
                  <a16:creationId xmlns:a16="http://schemas.microsoft.com/office/drawing/2014/main" id="{B2A17483-B07A-490B-97DE-12091378B48C}"/>
                </a:ext>
              </a:extLst>
            </p:cNvPr>
            <p:cNvSpPr/>
            <p:nvPr/>
          </p:nvSpPr>
          <p:spPr>
            <a:xfrm>
              <a:off x="3306762" y="4067174"/>
              <a:ext cx="900000" cy="900000"/>
            </a:xfrm>
            <a:prstGeom prst="ellipse">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N</a:t>
              </a:r>
              <a:endParaRPr lang="en-AU" sz="2800" dirty="0">
                <a:solidFill>
                  <a:schemeClr val="bg1"/>
                </a:solidFill>
              </a:endParaRPr>
            </a:p>
          </p:txBody>
        </p:sp>
        <p:sp>
          <p:nvSpPr>
            <p:cNvPr id="10" name="Arc 9">
              <a:extLst>
                <a:ext uri="{FF2B5EF4-FFF2-40B4-BE49-F238E27FC236}">
                  <a16:creationId xmlns:a16="http://schemas.microsoft.com/office/drawing/2014/main" id="{A6FD30A3-76BB-4C7D-9868-C128B9CB3DE7}"/>
                </a:ext>
              </a:extLst>
            </p:cNvPr>
            <p:cNvSpPr/>
            <p:nvPr/>
          </p:nvSpPr>
          <p:spPr>
            <a:xfrm flipV="1">
              <a:off x="3624262" y="4537869"/>
              <a:ext cx="374651" cy="318294"/>
            </a:xfrm>
            <a:prstGeom prst="arc">
              <a:avLst>
                <a:gd name="adj1" fmla="val 10647755"/>
                <a:gd name="adj2" fmla="val 15337138"/>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1" name="Arc 10">
              <a:extLst>
                <a:ext uri="{FF2B5EF4-FFF2-40B4-BE49-F238E27FC236}">
                  <a16:creationId xmlns:a16="http://schemas.microsoft.com/office/drawing/2014/main" id="{EBF4AC24-18F2-45FE-9933-B88AF6D5C951}"/>
                </a:ext>
              </a:extLst>
            </p:cNvPr>
            <p:cNvSpPr/>
            <p:nvPr/>
          </p:nvSpPr>
          <p:spPr>
            <a:xfrm flipH="1">
              <a:off x="3516312" y="4212772"/>
              <a:ext cx="374651" cy="318294"/>
            </a:xfrm>
            <a:prstGeom prst="arc">
              <a:avLst>
                <a:gd name="adj1" fmla="val 10769074"/>
                <a:gd name="adj2" fmla="val 15337138"/>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Tree>
    <p:extLst>
      <p:ext uri="{BB962C8B-B14F-4D97-AF65-F5344CB8AC3E}">
        <p14:creationId xmlns:p14="http://schemas.microsoft.com/office/powerpoint/2010/main" val="40093106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B103A-3A4C-449B-B0A0-1F1D30DFF7B4}"/>
              </a:ext>
            </a:extLst>
          </p:cNvPr>
          <p:cNvSpPr>
            <a:spLocks noGrp="1"/>
          </p:cNvSpPr>
          <p:nvPr>
            <p:ph type="title"/>
          </p:nvPr>
        </p:nvSpPr>
        <p:spPr>
          <a:xfrm>
            <a:off x="1141413" y="618518"/>
            <a:ext cx="9905998" cy="1478570"/>
          </a:xfrm>
        </p:spPr>
        <p:txBody>
          <a:bodyPr>
            <a:normAutofit/>
          </a:bodyPr>
          <a:lstStyle/>
          <a:p>
            <a:r>
              <a:rPr lang="en-US" dirty="0"/>
              <a:t>Solenoid electromagnet</a:t>
            </a:r>
            <a:endParaRPr lang="en-AU" dirty="0"/>
          </a:p>
        </p:txBody>
      </p:sp>
      <p:sp>
        <p:nvSpPr>
          <p:cNvPr id="3" name="Content Placeholder 2">
            <a:extLst>
              <a:ext uri="{FF2B5EF4-FFF2-40B4-BE49-F238E27FC236}">
                <a16:creationId xmlns:a16="http://schemas.microsoft.com/office/drawing/2014/main" id="{5C869E21-3A33-4C98-A20B-6E0F56E72F17}"/>
              </a:ext>
            </a:extLst>
          </p:cNvPr>
          <p:cNvSpPr>
            <a:spLocks noGrp="1"/>
          </p:cNvSpPr>
          <p:nvPr>
            <p:ph idx="1"/>
          </p:nvPr>
        </p:nvSpPr>
        <p:spPr>
          <a:xfrm>
            <a:off x="5034579" y="2249487"/>
            <a:ext cx="6012832" cy="3541714"/>
          </a:xfrm>
        </p:spPr>
        <p:txBody>
          <a:bodyPr>
            <a:normAutofit fontScale="92500"/>
          </a:bodyPr>
          <a:lstStyle/>
          <a:p>
            <a:r>
              <a:rPr lang="en-US" dirty="0"/>
              <a:t>A solenoid electromagnet placed over a soft iron core makes a good electromagnet</a:t>
            </a:r>
          </a:p>
          <a:p>
            <a:r>
              <a:rPr lang="en-US" dirty="0"/>
              <a:t>The soft iron forms a temporary magnet, enhancing the magnetic field while the solenoid is on but losing its magnetic field when it is turned off</a:t>
            </a:r>
          </a:p>
          <a:p>
            <a:r>
              <a:rPr lang="en-US" dirty="0"/>
              <a:t>Magnet strength depends on current and number of coils</a:t>
            </a:r>
            <a:endParaRPr lang="en-AU" dirty="0"/>
          </a:p>
        </p:txBody>
      </p:sp>
      <p:grpSp>
        <p:nvGrpSpPr>
          <p:cNvPr id="5" name="Group 4">
            <a:extLst>
              <a:ext uri="{FF2B5EF4-FFF2-40B4-BE49-F238E27FC236}">
                <a16:creationId xmlns:a16="http://schemas.microsoft.com/office/drawing/2014/main" id="{B0C60BAD-1AAA-49DC-8DCC-D4DFB891635A}"/>
              </a:ext>
            </a:extLst>
          </p:cNvPr>
          <p:cNvGrpSpPr/>
          <p:nvPr/>
        </p:nvGrpSpPr>
        <p:grpSpPr>
          <a:xfrm>
            <a:off x="790013" y="2259426"/>
            <a:ext cx="4895892" cy="3809771"/>
            <a:chOff x="440763" y="2249487"/>
            <a:chExt cx="4895892" cy="3809771"/>
          </a:xfrm>
        </p:grpSpPr>
        <p:pic>
          <p:nvPicPr>
            <p:cNvPr id="12290" name="Picture 2" descr="Image result for solenoid electromagnet">
              <a:extLst>
                <a:ext uri="{FF2B5EF4-FFF2-40B4-BE49-F238E27FC236}">
                  <a16:creationId xmlns:a16="http://schemas.microsoft.com/office/drawing/2014/main" id="{A1045DF3-791B-46D2-80AC-E7D14B0E243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393419" y="2249487"/>
              <a:ext cx="2990580" cy="3549650"/>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D052F0-3B2F-42CC-AB1B-43983153CC83}"/>
                </a:ext>
              </a:extLst>
            </p:cNvPr>
            <p:cNvSpPr txBox="1"/>
            <p:nvPr/>
          </p:nvSpPr>
          <p:spPr>
            <a:xfrm>
              <a:off x="440763" y="5843814"/>
              <a:ext cx="4895892" cy="215444"/>
            </a:xfrm>
            <a:prstGeom prst="rect">
              <a:avLst/>
            </a:prstGeom>
            <a:noFill/>
          </p:spPr>
          <p:txBody>
            <a:bodyPr wrap="none" rtlCol="0">
              <a:spAutoFit/>
            </a:bodyPr>
            <a:lstStyle/>
            <a:p>
              <a:r>
                <a:rPr lang="en-AU" sz="800" dirty="0"/>
                <a:t>https://res.cloudinary.com/dk-find-out/image/upload/q_80,w_1920,f_auto/DK_aw_Solenoid_FINAL_k4bmdo.jpg</a:t>
              </a:r>
              <a:endParaRPr lang="en-AU" dirty="0"/>
            </a:p>
          </p:txBody>
        </p:sp>
      </p:grpSp>
    </p:spTree>
    <p:extLst>
      <p:ext uri="{BB962C8B-B14F-4D97-AF65-F5344CB8AC3E}">
        <p14:creationId xmlns:p14="http://schemas.microsoft.com/office/powerpoint/2010/main" val="138705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90F30-BE29-48CE-A6D8-8B5454B00CCB}"/>
              </a:ext>
            </a:extLst>
          </p:cNvPr>
          <p:cNvSpPr>
            <a:spLocks noGrp="1"/>
          </p:cNvSpPr>
          <p:nvPr>
            <p:ph type="title"/>
          </p:nvPr>
        </p:nvSpPr>
        <p:spPr>
          <a:xfrm>
            <a:off x="1141413" y="618518"/>
            <a:ext cx="9905998" cy="1478570"/>
          </a:xfrm>
        </p:spPr>
        <p:txBody>
          <a:bodyPr>
            <a:normAutofit/>
          </a:bodyPr>
          <a:lstStyle/>
          <a:p>
            <a:r>
              <a:rPr lang="en-US"/>
              <a:t>Solenoid application 1 - bells</a:t>
            </a:r>
            <a:endParaRPr lang="en-AU" dirty="0"/>
          </a:p>
        </p:txBody>
      </p:sp>
      <p:sp>
        <p:nvSpPr>
          <p:cNvPr id="3" name="Content Placeholder 2">
            <a:extLst>
              <a:ext uri="{FF2B5EF4-FFF2-40B4-BE49-F238E27FC236}">
                <a16:creationId xmlns:a16="http://schemas.microsoft.com/office/drawing/2014/main" id="{F68C29E5-5588-4BCF-B32E-5EBBB3434708}"/>
              </a:ext>
            </a:extLst>
          </p:cNvPr>
          <p:cNvSpPr>
            <a:spLocks noGrp="1"/>
          </p:cNvSpPr>
          <p:nvPr>
            <p:ph idx="1"/>
          </p:nvPr>
        </p:nvSpPr>
        <p:spPr>
          <a:xfrm>
            <a:off x="6336727" y="2249487"/>
            <a:ext cx="4710683" cy="3541714"/>
          </a:xfrm>
        </p:spPr>
        <p:txBody>
          <a:bodyPr>
            <a:normAutofit fontScale="92500"/>
          </a:bodyPr>
          <a:lstStyle/>
          <a:p>
            <a:r>
              <a:rPr lang="en-US" dirty="0"/>
              <a:t>When circuit switched on the armature is pulled towards the electromagnet causing the striker to hit the bell but also breaking the circuit</a:t>
            </a:r>
          </a:p>
          <a:p>
            <a:r>
              <a:rPr lang="en-US" dirty="0"/>
              <a:t>The spring causes the armature to return to position completing the circuit, this repeats as long as the circuit is on</a:t>
            </a:r>
            <a:endParaRPr lang="en-AU" dirty="0"/>
          </a:p>
        </p:txBody>
      </p:sp>
      <p:grpSp>
        <p:nvGrpSpPr>
          <p:cNvPr id="5" name="Group 4">
            <a:extLst>
              <a:ext uri="{FF2B5EF4-FFF2-40B4-BE49-F238E27FC236}">
                <a16:creationId xmlns:a16="http://schemas.microsoft.com/office/drawing/2014/main" id="{CC1D844C-2BDE-426C-92E2-328F38285395}"/>
              </a:ext>
            </a:extLst>
          </p:cNvPr>
          <p:cNvGrpSpPr/>
          <p:nvPr/>
        </p:nvGrpSpPr>
        <p:grpSpPr>
          <a:xfrm>
            <a:off x="1188520" y="2249487"/>
            <a:ext cx="4595016" cy="3772546"/>
            <a:chOff x="1188520" y="2249487"/>
            <a:chExt cx="4595016" cy="3772546"/>
          </a:xfrm>
        </p:grpSpPr>
        <p:pic>
          <p:nvPicPr>
            <p:cNvPr id="13314" name="Picture 2" descr="Image result for electromagnet bell circuit">
              <a:extLst>
                <a:ext uri="{FF2B5EF4-FFF2-40B4-BE49-F238E27FC236}">
                  <a16:creationId xmlns:a16="http://schemas.microsoft.com/office/drawing/2014/main" id="{A093E5DA-CF38-4C15-9353-2FAAED444BD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8520" y="2249487"/>
              <a:ext cx="4595016" cy="3549650"/>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31DE23A-4E8B-4450-B00C-609D8F3430FE}"/>
                </a:ext>
              </a:extLst>
            </p:cNvPr>
            <p:cNvSpPr/>
            <p:nvPr/>
          </p:nvSpPr>
          <p:spPr>
            <a:xfrm>
              <a:off x="1427697" y="5791201"/>
              <a:ext cx="4116661" cy="230832"/>
            </a:xfrm>
            <a:prstGeom prst="rect">
              <a:avLst/>
            </a:prstGeom>
          </p:spPr>
          <p:txBody>
            <a:bodyPr wrap="square">
              <a:spAutoFit/>
            </a:bodyPr>
            <a:lstStyle/>
            <a:p>
              <a:pPr algn="ctr"/>
              <a:r>
                <a:rPr lang="en-AU" sz="900" dirty="0"/>
                <a:t>https://onlinesciencenotes.com/wp-content/uploads/2019/02/bells.jpg</a:t>
              </a:r>
            </a:p>
          </p:txBody>
        </p:sp>
      </p:grpSp>
    </p:spTree>
    <p:extLst>
      <p:ext uri="{BB962C8B-B14F-4D97-AF65-F5344CB8AC3E}">
        <p14:creationId xmlns:p14="http://schemas.microsoft.com/office/powerpoint/2010/main" val="303576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6074-793C-4051-9D06-0157639E2233}"/>
              </a:ext>
            </a:extLst>
          </p:cNvPr>
          <p:cNvSpPr>
            <a:spLocks noGrp="1"/>
          </p:cNvSpPr>
          <p:nvPr>
            <p:ph type="title"/>
          </p:nvPr>
        </p:nvSpPr>
        <p:spPr/>
        <p:txBody>
          <a:bodyPr/>
          <a:lstStyle/>
          <a:p>
            <a:r>
              <a:rPr lang="en-US" dirty="0"/>
              <a:t>Drawing Electric Field lines</a:t>
            </a:r>
            <a:endParaRPr lang="en-AU" dirty="0"/>
          </a:p>
        </p:txBody>
      </p:sp>
      <p:sp>
        <p:nvSpPr>
          <p:cNvPr id="3" name="Content Placeholder 2">
            <a:extLst>
              <a:ext uri="{FF2B5EF4-FFF2-40B4-BE49-F238E27FC236}">
                <a16:creationId xmlns:a16="http://schemas.microsoft.com/office/drawing/2014/main" id="{FE3240DD-9C1B-44D1-9207-EEF2BA4214DA}"/>
              </a:ext>
            </a:extLst>
          </p:cNvPr>
          <p:cNvSpPr>
            <a:spLocks noGrp="1"/>
          </p:cNvSpPr>
          <p:nvPr>
            <p:ph idx="1"/>
          </p:nvPr>
        </p:nvSpPr>
        <p:spPr/>
        <p:txBody>
          <a:bodyPr/>
          <a:lstStyle/>
          <a:p>
            <a:pPr marL="0" indent="0">
              <a:buNone/>
            </a:pPr>
            <a:r>
              <a:rPr lang="en-US" dirty="0"/>
              <a:t>Unlike point charges					Parallel plates</a:t>
            </a:r>
            <a:endParaRPr lang="en-AU" dirty="0"/>
          </a:p>
        </p:txBody>
      </p:sp>
      <p:grpSp>
        <p:nvGrpSpPr>
          <p:cNvPr id="7" name="Group 6">
            <a:extLst>
              <a:ext uri="{FF2B5EF4-FFF2-40B4-BE49-F238E27FC236}">
                <a16:creationId xmlns:a16="http://schemas.microsoft.com/office/drawing/2014/main" id="{855C9BD0-5B20-42B9-BE8B-17DBD70A9904}"/>
              </a:ext>
            </a:extLst>
          </p:cNvPr>
          <p:cNvGrpSpPr/>
          <p:nvPr/>
        </p:nvGrpSpPr>
        <p:grpSpPr>
          <a:xfrm>
            <a:off x="245739" y="3077731"/>
            <a:ext cx="4674782" cy="2141651"/>
            <a:chOff x="283839" y="3218701"/>
            <a:chExt cx="4674782" cy="2141651"/>
          </a:xfrm>
        </p:grpSpPr>
        <p:grpSp>
          <p:nvGrpSpPr>
            <p:cNvPr id="5" name="Group 4">
              <a:extLst>
                <a:ext uri="{FF2B5EF4-FFF2-40B4-BE49-F238E27FC236}">
                  <a16:creationId xmlns:a16="http://schemas.microsoft.com/office/drawing/2014/main" id="{9693A21A-4FE5-4B96-ACD8-90E72605898D}"/>
                </a:ext>
              </a:extLst>
            </p:cNvPr>
            <p:cNvGrpSpPr/>
            <p:nvPr/>
          </p:nvGrpSpPr>
          <p:grpSpPr>
            <a:xfrm>
              <a:off x="283839" y="3946461"/>
              <a:ext cx="1756804" cy="695165"/>
              <a:chOff x="283839" y="3946461"/>
              <a:chExt cx="1756804" cy="695165"/>
            </a:xfrm>
          </p:grpSpPr>
          <p:sp>
            <p:nvSpPr>
              <p:cNvPr id="33" name="Oval 32">
                <a:extLst>
                  <a:ext uri="{FF2B5EF4-FFF2-40B4-BE49-F238E27FC236}">
                    <a16:creationId xmlns:a16="http://schemas.microsoft.com/office/drawing/2014/main" id="{55A82F60-DFD8-449B-AA7B-F2F5139F839E}"/>
                  </a:ext>
                </a:extLst>
              </p:cNvPr>
              <p:cNvSpPr/>
              <p:nvPr/>
            </p:nvSpPr>
            <p:spPr>
              <a:xfrm>
                <a:off x="1657766" y="4108094"/>
                <a:ext cx="382877" cy="3693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cxnSp>
            <p:nvCxnSpPr>
              <p:cNvPr id="35" name="Straight Arrow Connector 34">
                <a:extLst>
                  <a:ext uri="{FF2B5EF4-FFF2-40B4-BE49-F238E27FC236}">
                    <a16:creationId xmlns:a16="http://schemas.microsoft.com/office/drawing/2014/main" id="{60C8D8DD-ED8A-4B97-AE71-23520C3C21E3}"/>
                  </a:ext>
                </a:extLst>
              </p:cNvPr>
              <p:cNvCxnSpPr>
                <a:cxnSpLocks/>
              </p:cNvCxnSpPr>
              <p:nvPr/>
            </p:nvCxnSpPr>
            <p:spPr>
              <a:xfrm rot="12122092">
                <a:off x="290579" y="3946461"/>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A208C5C-071E-46E5-919C-A062A6716631}"/>
                  </a:ext>
                </a:extLst>
              </p:cNvPr>
              <p:cNvCxnSpPr>
                <a:cxnSpLocks/>
              </p:cNvCxnSpPr>
              <p:nvPr/>
            </p:nvCxnSpPr>
            <p:spPr>
              <a:xfrm rot="9422092">
                <a:off x="283839" y="4641626"/>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5" name="Oval 44">
              <a:extLst>
                <a:ext uri="{FF2B5EF4-FFF2-40B4-BE49-F238E27FC236}">
                  <a16:creationId xmlns:a16="http://schemas.microsoft.com/office/drawing/2014/main" id="{6B217E28-E214-438A-8A20-DDFC7DD7131B}"/>
                </a:ext>
              </a:extLst>
            </p:cNvPr>
            <p:cNvSpPr/>
            <p:nvPr/>
          </p:nvSpPr>
          <p:spPr>
            <a:xfrm flipH="1">
              <a:off x="3201817" y="4108094"/>
              <a:ext cx="382877" cy="36934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AU" dirty="0"/>
            </a:p>
          </p:txBody>
        </p:sp>
        <p:cxnSp>
          <p:nvCxnSpPr>
            <p:cNvPr id="46" name="Straight Arrow Connector 45">
              <a:extLst>
                <a:ext uri="{FF2B5EF4-FFF2-40B4-BE49-F238E27FC236}">
                  <a16:creationId xmlns:a16="http://schemas.microsoft.com/office/drawing/2014/main" id="{5DF77583-F795-4DDF-9774-E1978F7D321B}"/>
                </a:ext>
              </a:extLst>
            </p:cNvPr>
            <p:cNvCxnSpPr>
              <a:cxnSpLocks/>
            </p:cNvCxnSpPr>
            <p:nvPr/>
          </p:nvCxnSpPr>
          <p:spPr>
            <a:xfrm rot="9477908" flipH="1">
              <a:off x="3511881" y="3946461"/>
              <a:ext cx="1440000" cy="0"/>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51D781FF-2DA8-4F8D-B840-506C8AB1BED7}"/>
                </a:ext>
              </a:extLst>
            </p:cNvPr>
            <p:cNvCxnSpPr>
              <a:cxnSpLocks/>
            </p:cNvCxnSpPr>
            <p:nvPr/>
          </p:nvCxnSpPr>
          <p:spPr>
            <a:xfrm rot="12177908" flipH="1">
              <a:off x="3518621" y="4641626"/>
              <a:ext cx="1440000" cy="0"/>
            </a:xfrm>
            <a:prstGeom prst="straightConnector1">
              <a:avLst/>
            </a:prstGeom>
            <a:ln w="19050">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Arc 5">
              <a:extLst>
                <a:ext uri="{FF2B5EF4-FFF2-40B4-BE49-F238E27FC236}">
                  <a16:creationId xmlns:a16="http://schemas.microsoft.com/office/drawing/2014/main" id="{CD958415-6505-4500-B158-6C14BE69B9FA}"/>
                </a:ext>
              </a:extLst>
            </p:cNvPr>
            <p:cNvSpPr/>
            <p:nvPr/>
          </p:nvSpPr>
          <p:spPr>
            <a:xfrm>
              <a:off x="1842608" y="4054251"/>
              <a:ext cx="1552846" cy="656802"/>
            </a:xfrm>
            <a:prstGeom prst="arc">
              <a:avLst>
                <a:gd name="adj1" fmla="val 11897825"/>
                <a:gd name="adj2" fmla="val 2051653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4" name="Arc 53">
              <a:extLst>
                <a:ext uri="{FF2B5EF4-FFF2-40B4-BE49-F238E27FC236}">
                  <a16:creationId xmlns:a16="http://schemas.microsoft.com/office/drawing/2014/main" id="{DD1C6085-FC3E-45E6-BB51-9CE45607D538}"/>
                </a:ext>
              </a:extLst>
            </p:cNvPr>
            <p:cNvSpPr/>
            <p:nvPr/>
          </p:nvSpPr>
          <p:spPr>
            <a:xfrm flipV="1">
              <a:off x="1840409" y="3876884"/>
              <a:ext cx="1552846" cy="656802"/>
            </a:xfrm>
            <a:prstGeom prst="arc">
              <a:avLst>
                <a:gd name="adj1" fmla="val 11897825"/>
                <a:gd name="adj2" fmla="val 2051653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5" name="Arc 54">
              <a:extLst>
                <a:ext uri="{FF2B5EF4-FFF2-40B4-BE49-F238E27FC236}">
                  <a16:creationId xmlns:a16="http://schemas.microsoft.com/office/drawing/2014/main" id="{8D8B91F0-E7F6-4828-9456-2D54B66FEB5F}"/>
                </a:ext>
              </a:extLst>
            </p:cNvPr>
            <p:cNvSpPr/>
            <p:nvPr/>
          </p:nvSpPr>
          <p:spPr>
            <a:xfrm flipV="1">
              <a:off x="1899297" y="3709711"/>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6" name="Arc 55">
              <a:extLst>
                <a:ext uri="{FF2B5EF4-FFF2-40B4-BE49-F238E27FC236}">
                  <a16:creationId xmlns:a16="http://schemas.microsoft.com/office/drawing/2014/main" id="{9873E375-BF20-4EBD-8891-EA19D661DAC6}"/>
                </a:ext>
              </a:extLst>
            </p:cNvPr>
            <p:cNvSpPr/>
            <p:nvPr/>
          </p:nvSpPr>
          <p:spPr>
            <a:xfrm>
              <a:off x="1901786" y="3658564"/>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7" name="Arc 56">
              <a:extLst>
                <a:ext uri="{FF2B5EF4-FFF2-40B4-BE49-F238E27FC236}">
                  <a16:creationId xmlns:a16="http://schemas.microsoft.com/office/drawing/2014/main" id="{CCAF4804-12C1-4FF8-B9B3-F2AD1B34CCE9}"/>
                </a:ext>
              </a:extLst>
            </p:cNvPr>
            <p:cNvSpPr/>
            <p:nvPr/>
          </p:nvSpPr>
          <p:spPr>
            <a:xfrm flipV="1">
              <a:off x="1691760" y="4132311"/>
              <a:ext cx="1872712" cy="1228041"/>
            </a:xfrm>
            <a:prstGeom prst="arc">
              <a:avLst>
                <a:gd name="adj1" fmla="val 9698778"/>
                <a:gd name="adj2" fmla="val 112380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8" name="Arc 57">
              <a:extLst>
                <a:ext uri="{FF2B5EF4-FFF2-40B4-BE49-F238E27FC236}">
                  <a16:creationId xmlns:a16="http://schemas.microsoft.com/office/drawing/2014/main" id="{A14EC09F-3332-4B65-80BE-9E1C51A767D9}"/>
                </a:ext>
              </a:extLst>
            </p:cNvPr>
            <p:cNvSpPr/>
            <p:nvPr/>
          </p:nvSpPr>
          <p:spPr>
            <a:xfrm>
              <a:off x="1691760" y="3218701"/>
              <a:ext cx="1872712" cy="1228041"/>
            </a:xfrm>
            <a:prstGeom prst="arc">
              <a:avLst>
                <a:gd name="adj1" fmla="val 9698778"/>
                <a:gd name="adj2" fmla="val 112380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4" name="Group 3">
            <a:extLst>
              <a:ext uri="{FF2B5EF4-FFF2-40B4-BE49-F238E27FC236}">
                <a16:creationId xmlns:a16="http://schemas.microsoft.com/office/drawing/2014/main" id="{AD9A9319-A2DE-42A6-9A72-712375049159}"/>
              </a:ext>
            </a:extLst>
          </p:cNvPr>
          <p:cNvGrpSpPr/>
          <p:nvPr/>
        </p:nvGrpSpPr>
        <p:grpSpPr>
          <a:xfrm>
            <a:off x="6027819" y="3143459"/>
            <a:ext cx="5235399" cy="1539643"/>
            <a:chOff x="6027819" y="3143459"/>
            <a:chExt cx="5235399" cy="1539643"/>
          </a:xfrm>
        </p:grpSpPr>
        <p:grpSp>
          <p:nvGrpSpPr>
            <p:cNvPr id="10" name="Group 9">
              <a:extLst>
                <a:ext uri="{FF2B5EF4-FFF2-40B4-BE49-F238E27FC236}">
                  <a16:creationId xmlns:a16="http://schemas.microsoft.com/office/drawing/2014/main" id="{92B25636-B541-483E-99A3-65BED5BC66CF}"/>
                </a:ext>
              </a:extLst>
            </p:cNvPr>
            <p:cNvGrpSpPr/>
            <p:nvPr/>
          </p:nvGrpSpPr>
          <p:grpSpPr>
            <a:xfrm>
              <a:off x="6490853" y="3143459"/>
              <a:ext cx="4309110" cy="1539643"/>
              <a:chOff x="6096000" y="2849880"/>
              <a:chExt cx="4309110" cy="1539643"/>
            </a:xfrm>
          </p:grpSpPr>
          <p:sp>
            <p:nvSpPr>
              <p:cNvPr id="9" name="Rectangle 8">
                <a:extLst>
                  <a:ext uri="{FF2B5EF4-FFF2-40B4-BE49-F238E27FC236}">
                    <a16:creationId xmlns:a16="http://schemas.microsoft.com/office/drawing/2014/main" id="{3FBE3D83-F558-4C19-99F7-11BC073C0017}"/>
                  </a:ext>
                </a:extLst>
              </p:cNvPr>
              <p:cNvSpPr/>
              <p:nvPr/>
            </p:nvSpPr>
            <p:spPr>
              <a:xfrm>
                <a:off x="6096000" y="2849880"/>
                <a:ext cx="4309110" cy="1485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sp>
            <p:nvSpPr>
              <p:cNvPr id="60" name="Rectangle 59">
                <a:extLst>
                  <a:ext uri="{FF2B5EF4-FFF2-40B4-BE49-F238E27FC236}">
                    <a16:creationId xmlns:a16="http://schemas.microsoft.com/office/drawing/2014/main" id="{7DF1AC49-8C26-4A5C-8445-782DBD7975BF}"/>
                  </a:ext>
                </a:extLst>
              </p:cNvPr>
              <p:cNvSpPr/>
              <p:nvPr/>
            </p:nvSpPr>
            <p:spPr>
              <a:xfrm>
                <a:off x="6096000" y="4240933"/>
                <a:ext cx="4309110" cy="1485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AU" dirty="0"/>
              </a:p>
            </p:txBody>
          </p:sp>
        </p:grpSp>
        <p:cxnSp>
          <p:nvCxnSpPr>
            <p:cNvPr id="16" name="Straight Arrow Connector 15">
              <a:extLst>
                <a:ext uri="{FF2B5EF4-FFF2-40B4-BE49-F238E27FC236}">
                  <a16:creationId xmlns:a16="http://schemas.microsoft.com/office/drawing/2014/main" id="{66D8ED67-14E3-47C9-B3A0-79967EF6A5E1}"/>
                </a:ext>
              </a:extLst>
            </p:cNvPr>
            <p:cNvCxnSpPr>
              <a:cxnSpLocks/>
              <a:stCxn id="9" idx="2"/>
              <a:endCxn id="60" idx="0"/>
            </p:cNvCxnSpPr>
            <p:nvPr/>
          </p:nvCxnSpPr>
          <p:spPr>
            <a:xfrm>
              <a:off x="8645408" y="3292049"/>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959421C-CBE5-4793-9037-C2B3B748E3FC}"/>
                </a:ext>
              </a:extLst>
            </p:cNvPr>
            <p:cNvCxnSpPr/>
            <p:nvPr/>
          </p:nvCxnSpPr>
          <p:spPr>
            <a:xfrm>
              <a:off x="9102608" y="3292048"/>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8803BCD-0FFE-4C67-85F2-43CADDC4039E}"/>
                </a:ext>
              </a:extLst>
            </p:cNvPr>
            <p:cNvCxnSpPr/>
            <p:nvPr/>
          </p:nvCxnSpPr>
          <p:spPr>
            <a:xfrm>
              <a:off x="9555998" y="3292048"/>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CA2F8B8-07C5-4327-8D76-A3039A02C3BB}"/>
                </a:ext>
              </a:extLst>
            </p:cNvPr>
            <p:cNvCxnSpPr/>
            <p:nvPr/>
          </p:nvCxnSpPr>
          <p:spPr>
            <a:xfrm>
              <a:off x="818820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6768B83-A579-4DE7-A4DF-1A7BC329537F}"/>
                </a:ext>
              </a:extLst>
            </p:cNvPr>
            <p:cNvCxnSpPr/>
            <p:nvPr/>
          </p:nvCxnSpPr>
          <p:spPr>
            <a:xfrm>
              <a:off x="757860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741461E-B82A-4667-97B2-CD05613DCD62}"/>
                </a:ext>
              </a:extLst>
            </p:cNvPr>
            <p:cNvCxnSpPr/>
            <p:nvPr/>
          </p:nvCxnSpPr>
          <p:spPr>
            <a:xfrm>
              <a:off x="711759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FCA62FE7-BE28-4CD9-9208-EF82FCE44FD3}"/>
                </a:ext>
              </a:extLst>
            </p:cNvPr>
            <p:cNvCxnSpPr/>
            <p:nvPr/>
          </p:nvCxnSpPr>
          <p:spPr>
            <a:xfrm>
              <a:off x="665277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172202BF-F672-4409-A45A-FD28E587A11C}"/>
                </a:ext>
              </a:extLst>
            </p:cNvPr>
            <p:cNvCxnSpPr/>
            <p:nvPr/>
          </p:nvCxnSpPr>
          <p:spPr>
            <a:xfrm>
              <a:off x="10017008" y="328754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E7F6F7E-50FD-4E45-A08D-C72AB16B1A20}"/>
                </a:ext>
              </a:extLst>
            </p:cNvPr>
            <p:cNvCxnSpPr/>
            <p:nvPr/>
          </p:nvCxnSpPr>
          <p:spPr>
            <a:xfrm>
              <a:off x="10466588" y="3291760"/>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8" name="Arc 87">
              <a:extLst>
                <a:ext uri="{FF2B5EF4-FFF2-40B4-BE49-F238E27FC236}">
                  <a16:creationId xmlns:a16="http://schemas.microsoft.com/office/drawing/2014/main" id="{CCE2B1E0-EF3E-4562-9A89-F1E4CD5A98CC}"/>
                </a:ext>
              </a:extLst>
            </p:cNvPr>
            <p:cNvSpPr/>
            <p:nvPr/>
          </p:nvSpPr>
          <p:spPr>
            <a:xfrm rot="5400000">
              <a:off x="9927209" y="3297006"/>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9" name="Arc 88">
              <a:extLst>
                <a:ext uri="{FF2B5EF4-FFF2-40B4-BE49-F238E27FC236}">
                  <a16:creationId xmlns:a16="http://schemas.microsoft.com/office/drawing/2014/main" id="{1E1FF66D-A54F-42BA-82BA-E543F4B41158}"/>
                </a:ext>
              </a:extLst>
            </p:cNvPr>
            <p:cNvSpPr/>
            <p:nvPr/>
          </p:nvSpPr>
          <p:spPr>
            <a:xfrm rot="16200000" flipH="1">
              <a:off x="5919851" y="3297007"/>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Tree>
    <p:extLst>
      <p:ext uri="{BB962C8B-B14F-4D97-AF65-F5344CB8AC3E}">
        <p14:creationId xmlns:p14="http://schemas.microsoft.com/office/powerpoint/2010/main" val="22112895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8EE1-72C7-43F8-9454-323F9B26C5BC}"/>
              </a:ext>
            </a:extLst>
          </p:cNvPr>
          <p:cNvSpPr>
            <a:spLocks noGrp="1"/>
          </p:cNvSpPr>
          <p:nvPr>
            <p:ph type="title"/>
          </p:nvPr>
        </p:nvSpPr>
        <p:spPr>
          <a:xfrm>
            <a:off x="1141413" y="618518"/>
            <a:ext cx="9905998" cy="1478570"/>
          </a:xfrm>
        </p:spPr>
        <p:txBody>
          <a:bodyPr>
            <a:normAutofit/>
          </a:bodyPr>
          <a:lstStyle/>
          <a:p>
            <a:r>
              <a:rPr lang="en-US" dirty="0"/>
              <a:t>Solenoid applications 2 - Relay</a:t>
            </a:r>
            <a:endParaRPr lang="en-AU" dirty="0"/>
          </a:p>
        </p:txBody>
      </p:sp>
      <p:sp>
        <p:nvSpPr>
          <p:cNvPr id="3" name="Content Placeholder 2">
            <a:extLst>
              <a:ext uri="{FF2B5EF4-FFF2-40B4-BE49-F238E27FC236}">
                <a16:creationId xmlns:a16="http://schemas.microsoft.com/office/drawing/2014/main" id="{962B92F7-5ADE-4509-9FD5-829EAB126464}"/>
              </a:ext>
            </a:extLst>
          </p:cNvPr>
          <p:cNvSpPr>
            <a:spLocks noGrp="1"/>
          </p:cNvSpPr>
          <p:nvPr>
            <p:ph idx="1"/>
          </p:nvPr>
        </p:nvSpPr>
        <p:spPr>
          <a:xfrm>
            <a:off x="6336727" y="2249487"/>
            <a:ext cx="4710683" cy="3541714"/>
          </a:xfrm>
        </p:spPr>
        <p:txBody>
          <a:bodyPr>
            <a:normAutofit/>
          </a:bodyPr>
          <a:lstStyle/>
          <a:p>
            <a:r>
              <a:rPr lang="en-US" dirty="0"/>
              <a:t>Electromagnet in one circuit used to throw switch in another circuit</a:t>
            </a:r>
          </a:p>
          <a:p>
            <a:r>
              <a:rPr lang="en-US" dirty="0"/>
              <a:t>Allows low voltage circuit to control high voltage circuit (electrically isolated)</a:t>
            </a:r>
          </a:p>
          <a:p>
            <a:r>
              <a:rPr lang="en-US" dirty="0"/>
              <a:t>One relay can control multiple other switches</a:t>
            </a:r>
            <a:endParaRPr lang="en-AU" dirty="0"/>
          </a:p>
        </p:txBody>
      </p:sp>
      <p:grpSp>
        <p:nvGrpSpPr>
          <p:cNvPr id="5" name="Group 4">
            <a:extLst>
              <a:ext uri="{FF2B5EF4-FFF2-40B4-BE49-F238E27FC236}">
                <a16:creationId xmlns:a16="http://schemas.microsoft.com/office/drawing/2014/main" id="{28CA9212-CF5A-4D55-8CB2-53C600B47366}"/>
              </a:ext>
            </a:extLst>
          </p:cNvPr>
          <p:cNvGrpSpPr/>
          <p:nvPr/>
        </p:nvGrpSpPr>
        <p:grpSpPr>
          <a:xfrm>
            <a:off x="1141411" y="2951650"/>
            <a:ext cx="4689234" cy="2376156"/>
            <a:chOff x="1141411" y="2951650"/>
            <a:chExt cx="4689234" cy="2376156"/>
          </a:xfrm>
        </p:grpSpPr>
        <p:pic>
          <p:nvPicPr>
            <p:cNvPr id="14338" name="Picture 2" descr="Image result for relay solenoid">
              <a:extLst>
                <a:ext uri="{FF2B5EF4-FFF2-40B4-BE49-F238E27FC236}">
                  <a16:creationId xmlns:a16="http://schemas.microsoft.com/office/drawing/2014/main" id="{C7CF3152-C3CD-42E5-8CAE-673C419BF57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411" y="2951650"/>
              <a:ext cx="4689234" cy="2145324"/>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A59D1D-414C-45AD-9BB7-EA117144F7F7}"/>
                </a:ext>
              </a:extLst>
            </p:cNvPr>
            <p:cNvSpPr txBox="1"/>
            <p:nvPr/>
          </p:nvSpPr>
          <p:spPr>
            <a:xfrm>
              <a:off x="1838782" y="5096974"/>
              <a:ext cx="3294492" cy="230832"/>
            </a:xfrm>
            <a:prstGeom prst="rect">
              <a:avLst/>
            </a:prstGeom>
            <a:noFill/>
          </p:spPr>
          <p:txBody>
            <a:bodyPr wrap="none" rtlCol="0">
              <a:spAutoFit/>
            </a:bodyPr>
            <a:lstStyle/>
            <a:p>
              <a:r>
                <a:rPr lang="en-AU" sz="900" dirty="0"/>
                <a:t>https://www.powerelectronictips.com/solenoids-relays-part-2-faq/</a:t>
              </a:r>
            </a:p>
          </p:txBody>
        </p:sp>
      </p:grpSp>
    </p:spTree>
    <p:extLst>
      <p:ext uri="{BB962C8B-B14F-4D97-AF65-F5344CB8AC3E}">
        <p14:creationId xmlns:p14="http://schemas.microsoft.com/office/powerpoint/2010/main" val="24174398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AC8DB-8DD7-4D61-98DE-3FAAA5A78789}"/>
              </a:ext>
            </a:extLst>
          </p:cNvPr>
          <p:cNvSpPr>
            <a:spLocks noGrp="1"/>
          </p:cNvSpPr>
          <p:nvPr>
            <p:ph type="title"/>
          </p:nvPr>
        </p:nvSpPr>
        <p:spPr>
          <a:xfrm>
            <a:off x="1141413" y="618518"/>
            <a:ext cx="9905998" cy="1478570"/>
          </a:xfrm>
        </p:spPr>
        <p:txBody>
          <a:bodyPr>
            <a:normAutofit/>
          </a:bodyPr>
          <a:lstStyle/>
          <a:p>
            <a:r>
              <a:rPr lang="en-US" dirty="0"/>
              <a:t>Solenoid application 3 – Circuit breaker</a:t>
            </a:r>
            <a:endParaRPr lang="en-AU" dirty="0"/>
          </a:p>
        </p:txBody>
      </p:sp>
      <p:sp>
        <p:nvSpPr>
          <p:cNvPr id="3" name="Content Placeholder 2">
            <a:extLst>
              <a:ext uri="{FF2B5EF4-FFF2-40B4-BE49-F238E27FC236}">
                <a16:creationId xmlns:a16="http://schemas.microsoft.com/office/drawing/2014/main" id="{2436D56F-944A-4EED-8E8C-00A67183C244}"/>
              </a:ext>
            </a:extLst>
          </p:cNvPr>
          <p:cNvSpPr>
            <a:spLocks noGrp="1"/>
          </p:cNvSpPr>
          <p:nvPr>
            <p:ph idx="1"/>
          </p:nvPr>
        </p:nvSpPr>
        <p:spPr>
          <a:xfrm>
            <a:off x="6336727" y="2249487"/>
            <a:ext cx="4710683" cy="3541714"/>
          </a:xfrm>
        </p:spPr>
        <p:txBody>
          <a:bodyPr>
            <a:normAutofit/>
          </a:bodyPr>
          <a:lstStyle/>
          <a:p>
            <a:r>
              <a:rPr lang="en-US" dirty="0"/>
              <a:t>Solenoid in line of circuit</a:t>
            </a:r>
          </a:p>
          <a:p>
            <a:r>
              <a:rPr lang="en-US" dirty="0"/>
              <a:t>If current becomes too high the solenoid becomes strong enough to break the circuit</a:t>
            </a:r>
            <a:endParaRPr lang="en-AU" dirty="0"/>
          </a:p>
        </p:txBody>
      </p:sp>
      <p:grpSp>
        <p:nvGrpSpPr>
          <p:cNvPr id="5" name="Group 4">
            <a:extLst>
              <a:ext uri="{FF2B5EF4-FFF2-40B4-BE49-F238E27FC236}">
                <a16:creationId xmlns:a16="http://schemas.microsoft.com/office/drawing/2014/main" id="{60CEF73B-99DA-43C6-93A8-927A01EE42C2}"/>
              </a:ext>
            </a:extLst>
          </p:cNvPr>
          <p:cNvGrpSpPr/>
          <p:nvPr/>
        </p:nvGrpSpPr>
        <p:grpSpPr>
          <a:xfrm>
            <a:off x="1080965" y="3013196"/>
            <a:ext cx="4810125" cy="2483897"/>
            <a:chOff x="1080965" y="3013196"/>
            <a:chExt cx="4810125" cy="2483897"/>
          </a:xfrm>
        </p:grpSpPr>
        <p:pic>
          <p:nvPicPr>
            <p:cNvPr id="15362" name="Picture 2" descr="Image result for circuit breaker diagram">
              <a:extLst>
                <a:ext uri="{FF2B5EF4-FFF2-40B4-BE49-F238E27FC236}">
                  <a16:creationId xmlns:a16="http://schemas.microsoft.com/office/drawing/2014/main" id="{5F8B0D10-43C0-4ECB-B3DA-AC9D4DF538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411" y="3013196"/>
              <a:ext cx="4689234" cy="2022232"/>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D1003C0-6D5C-4766-B123-0A437E43D061}"/>
                </a:ext>
              </a:extLst>
            </p:cNvPr>
            <p:cNvSpPr txBox="1"/>
            <p:nvPr/>
          </p:nvSpPr>
          <p:spPr>
            <a:xfrm>
              <a:off x="1080965" y="5035428"/>
              <a:ext cx="4810125" cy="461665"/>
            </a:xfrm>
            <a:prstGeom prst="rect">
              <a:avLst/>
            </a:prstGeom>
            <a:noFill/>
          </p:spPr>
          <p:txBody>
            <a:bodyPr wrap="square" rtlCol="0">
              <a:spAutoFit/>
            </a:bodyPr>
            <a:lstStyle/>
            <a:p>
              <a:pPr algn="ctr"/>
              <a:r>
                <a:rPr lang="en-AU" sz="800" dirty="0"/>
                <a:t>https://learnelectricity.ausgrid.com.au/-/media/Microsites/HighSchoolEducation/Images/circuitbreaker_02.gif?w=480&amp;h=207&amp;as=1&amp;la=en&amp;hash=7CE6F98E100F2F4C008AA19D5BE67F83C8AE1B01</a:t>
              </a:r>
            </a:p>
          </p:txBody>
        </p:sp>
      </p:grpSp>
    </p:spTree>
    <p:extLst>
      <p:ext uri="{BB962C8B-B14F-4D97-AF65-F5344CB8AC3E}">
        <p14:creationId xmlns:p14="http://schemas.microsoft.com/office/powerpoint/2010/main" val="3176762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E08D7-53B5-4316-859D-C11E45574113}"/>
              </a:ext>
            </a:extLst>
          </p:cNvPr>
          <p:cNvSpPr>
            <a:spLocks noGrp="1"/>
          </p:cNvSpPr>
          <p:nvPr>
            <p:ph type="title"/>
          </p:nvPr>
        </p:nvSpPr>
        <p:spPr>
          <a:xfrm>
            <a:off x="1141413" y="618518"/>
            <a:ext cx="9905998" cy="1478570"/>
          </a:xfrm>
        </p:spPr>
        <p:txBody>
          <a:bodyPr>
            <a:normAutofit/>
          </a:bodyPr>
          <a:lstStyle/>
          <a:p>
            <a:r>
              <a:rPr lang="en-US" dirty="0"/>
              <a:t>Solenoid Application 4 – Residual Current Device</a:t>
            </a:r>
            <a:endParaRPr lang="en-AU" dirty="0"/>
          </a:p>
        </p:txBody>
      </p:sp>
      <p:pic>
        <p:nvPicPr>
          <p:cNvPr id="16386" name="Picture 2" descr="Related image">
            <a:extLst>
              <a:ext uri="{FF2B5EF4-FFF2-40B4-BE49-F238E27FC236}">
                <a16:creationId xmlns:a16="http://schemas.microsoft.com/office/drawing/2014/main" id="{79E3AEEF-C235-409F-A123-F40882A4C4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411" y="2486445"/>
            <a:ext cx="4689234" cy="3075733"/>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A8E711B-4CEC-449D-B2F8-CC08D9A5A538}"/>
              </a:ext>
            </a:extLst>
          </p:cNvPr>
          <p:cNvSpPr>
            <a:spLocks noGrp="1"/>
          </p:cNvSpPr>
          <p:nvPr>
            <p:ph idx="1"/>
          </p:nvPr>
        </p:nvSpPr>
        <p:spPr>
          <a:xfrm>
            <a:off x="6336727" y="2249487"/>
            <a:ext cx="4710683" cy="3541714"/>
          </a:xfrm>
        </p:spPr>
        <p:txBody>
          <a:bodyPr>
            <a:normAutofit/>
          </a:bodyPr>
          <a:lstStyle/>
          <a:p>
            <a:r>
              <a:rPr lang="en-US" dirty="0"/>
              <a:t>2 coils powered by the active and the neutral wires attempt to establish opposite electromagnets</a:t>
            </a:r>
          </a:p>
          <a:p>
            <a:r>
              <a:rPr lang="en-US" dirty="0"/>
              <a:t>If current in one wire is greater than the other it ‘wins’</a:t>
            </a:r>
          </a:p>
          <a:p>
            <a:r>
              <a:rPr lang="en-US" dirty="0"/>
              <a:t>Triggers a relay to cut the circuit</a:t>
            </a:r>
            <a:endParaRPr lang="en-AU" dirty="0"/>
          </a:p>
        </p:txBody>
      </p:sp>
    </p:spTree>
    <p:extLst>
      <p:ext uri="{BB962C8B-B14F-4D97-AF65-F5344CB8AC3E}">
        <p14:creationId xmlns:p14="http://schemas.microsoft.com/office/powerpoint/2010/main" val="23452025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F43DD-FB2F-48A0-8F0E-B7F7219FD5B5}"/>
              </a:ext>
            </a:extLst>
          </p:cNvPr>
          <p:cNvSpPr>
            <a:spLocks noGrp="1"/>
          </p:cNvSpPr>
          <p:nvPr>
            <p:ph type="title"/>
          </p:nvPr>
        </p:nvSpPr>
        <p:spPr>
          <a:xfrm>
            <a:off x="1141413" y="618518"/>
            <a:ext cx="9905998" cy="1478570"/>
          </a:xfrm>
        </p:spPr>
        <p:txBody>
          <a:bodyPr>
            <a:normAutofit/>
          </a:bodyPr>
          <a:lstStyle/>
          <a:p>
            <a:r>
              <a:rPr lang="en-US" dirty="0"/>
              <a:t>Force on a current in a magnetic field</a:t>
            </a:r>
            <a:endParaRPr lang="en-AU" dirty="0"/>
          </a:p>
        </p:txBody>
      </p:sp>
      <p:sp>
        <p:nvSpPr>
          <p:cNvPr id="3" name="Content Placeholder 2">
            <a:extLst>
              <a:ext uri="{FF2B5EF4-FFF2-40B4-BE49-F238E27FC236}">
                <a16:creationId xmlns:a16="http://schemas.microsoft.com/office/drawing/2014/main" id="{2FF31369-351A-46AC-8D8F-C5ED190C5461}"/>
              </a:ext>
            </a:extLst>
          </p:cNvPr>
          <p:cNvSpPr>
            <a:spLocks noGrp="1"/>
          </p:cNvSpPr>
          <p:nvPr>
            <p:ph idx="1"/>
          </p:nvPr>
        </p:nvSpPr>
        <p:spPr>
          <a:xfrm>
            <a:off x="6336727" y="2249487"/>
            <a:ext cx="4710683" cy="3541714"/>
          </a:xfrm>
        </p:spPr>
        <p:txBody>
          <a:bodyPr>
            <a:normAutofit/>
          </a:bodyPr>
          <a:lstStyle/>
          <a:p>
            <a:r>
              <a:rPr lang="en-US" sz="2200" dirty="0"/>
              <a:t>A wire carrying a current through a magnetic field can experience a force </a:t>
            </a:r>
          </a:p>
          <a:p>
            <a:r>
              <a:rPr lang="en-US" sz="2200" dirty="0"/>
              <a:t>Maximum force is when the current and field are perpendicular, the resulting force is perpendicular to both the current and the field</a:t>
            </a:r>
            <a:endParaRPr lang="en-AU" sz="2200" dirty="0"/>
          </a:p>
        </p:txBody>
      </p:sp>
      <p:grpSp>
        <p:nvGrpSpPr>
          <p:cNvPr id="5" name="Group 4">
            <a:extLst>
              <a:ext uri="{FF2B5EF4-FFF2-40B4-BE49-F238E27FC236}">
                <a16:creationId xmlns:a16="http://schemas.microsoft.com/office/drawing/2014/main" id="{6621C853-9685-4551-B947-894140B63FCB}"/>
              </a:ext>
            </a:extLst>
          </p:cNvPr>
          <p:cNvGrpSpPr/>
          <p:nvPr/>
        </p:nvGrpSpPr>
        <p:grpSpPr>
          <a:xfrm>
            <a:off x="1141411" y="2664434"/>
            <a:ext cx="4689234" cy="2973671"/>
            <a:chOff x="1141411" y="2664434"/>
            <a:chExt cx="4689234" cy="2973671"/>
          </a:xfrm>
        </p:grpSpPr>
        <p:pic>
          <p:nvPicPr>
            <p:cNvPr id="17410" name="Picture 2" descr="Image result for force on a wire in a magnetic field">
              <a:extLst>
                <a:ext uri="{FF2B5EF4-FFF2-40B4-BE49-F238E27FC236}">
                  <a16:creationId xmlns:a16="http://schemas.microsoft.com/office/drawing/2014/main" id="{D0F9C91C-7A4D-44B3-9EB6-9A1634F4D86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411" y="2664434"/>
              <a:ext cx="4689234" cy="271975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C8F6836-DE7B-43A1-BD87-B564F3DF1FDE}"/>
                </a:ext>
              </a:extLst>
            </p:cNvPr>
            <p:cNvSpPr txBox="1"/>
            <p:nvPr/>
          </p:nvSpPr>
          <p:spPr>
            <a:xfrm>
              <a:off x="2447923" y="5384189"/>
              <a:ext cx="2076209" cy="253916"/>
            </a:xfrm>
            <a:prstGeom prst="rect">
              <a:avLst/>
            </a:prstGeom>
            <a:noFill/>
          </p:spPr>
          <p:txBody>
            <a:bodyPr wrap="none" rtlCol="0">
              <a:spAutoFit/>
            </a:bodyPr>
            <a:lstStyle/>
            <a:p>
              <a:r>
                <a:rPr lang="en-AU" sz="1000" dirty="0"/>
                <a:t>https://i.stack.imgur.com/pgZJc.jpg</a:t>
              </a:r>
              <a:endParaRPr lang="en-AU" dirty="0"/>
            </a:p>
          </p:txBody>
        </p:sp>
      </p:grpSp>
    </p:spTree>
    <p:extLst>
      <p:ext uri="{BB962C8B-B14F-4D97-AF65-F5344CB8AC3E}">
        <p14:creationId xmlns:p14="http://schemas.microsoft.com/office/powerpoint/2010/main" val="27999891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E2BAB-1A0E-4142-AC85-392FB1DC3CBB}"/>
              </a:ext>
            </a:extLst>
          </p:cNvPr>
          <p:cNvSpPr>
            <a:spLocks noGrp="1"/>
          </p:cNvSpPr>
          <p:nvPr>
            <p:ph type="title"/>
          </p:nvPr>
        </p:nvSpPr>
        <p:spPr>
          <a:xfrm>
            <a:off x="1141413" y="618518"/>
            <a:ext cx="9905998" cy="1478570"/>
          </a:xfrm>
        </p:spPr>
        <p:txBody>
          <a:bodyPr>
            <a:normAutofit/>
          </a:bodyPr>
          <a:lstStyle/>
          <a:p>
            <a:r>
              <a:rPr lang="en-US" dirty="0"/>
              <a:t>Right hand slap rule</a:t>
            </a:r>
            <a:endParaRPr lang="en-AU" dirty="0"/>
          </a:p>
        </p:txBody>
      </p:sp>
      <p:sp>
        <p:nvSpPr>
          <p:cNvPr id="3" name="Content Placeholder 2">
            <a:extLst>
              <a:ext uri="{FF2B5EF4-FFF2-40B4-BE49-F238E27FC236}">
                <a16:creationId xmlns:a16="http://schemas.microsoft.com/office/drawing/2014/main" id="{7671C651-4820-46B4-BCB5-946711CF2B64}"/>
              </a:ext>
            </a:extLst>
          </p:cNvPr>
          <p:cNvSpPr>
            <a:spLocks noGrp="1"/>
          </p:cNvSpPr>
          <p:nvPr>
            <p:ph idx="1"/>
          </p:nvPr>
        </p:nvSpPr>
        <p:spPr>
          <a:xfrm>
            <a:off x="6336727" y="2249487"/>
            <a:ext cx="4710683" cy="3541714"/>
          </a:xfrm>
        </p:spPr>
        <p:txBody>
          <a:bodyPr>
            <a:normAutofit/>
          </a:bodyPr>
          <a:lstStyle/>
          <a:p>
            <a:r>
              <a:rPr lang="en-US" dirty="0"/>
              <a:t>If you align your thumb with the current, and your fingers with the magnetic field, then your palm faces the direction of the force</a:t>
            </a:r>
            <a:endParaRPr lang="en-AU" dirty="0"/>
          </a:p>
        </p:txBody>
      </p:sp>
      <p:grpSp>
        <p:nvGrpSpPr>
          <p:cNvPr id="7" name="Group 6">
            <a:extLst>
              <a:ext uri="{FF2B5EF4-FFF2-40B4-BE49-F238E27FC236}">
                <a16:creationId xmlns:a16="http://schemas.microsoft.com/office/drawing/2014/main" id="{3D6845F2-597D-47EF-9591-C312B36BF810}"/>
              </a:ext>
            </a:extLst>
          </p:cNvPr>
          <p:cNvGrpSpPr/>
          <p:nvPr/>
        </p:nvGrpSpPr>
        <p:grpSpPr>
          <a:xfrm>
            <a:off x="1141411" y="2265849"/>
            <a:ext cx="4689234" cy="3863906"/>
            <a:chOff x="1141411" y="2265849"/>
            <a:chExt cx="4689234" cy="3863906"/>
          </a:xfrm>
        </p:grpSpPr>
        <p:grpSp>
          <p:nvGrpSpPr>
            <p:cNvPr id="5" name="Group 4">
              <a:extLst>
                <a:ext uri="{FF2B5EF4-FFF2-40B4-BE49-F238E27FC236}">
                  <a16:creationId xmlns:a16="http://schemas.microsoft.com/office/drawing/2014/main" id="{5A86900E-7E57-4C21-9091-3D54A2363E47}"/>
                </a:ext>
              </a:extLst>
            </p:cNvPr>
            <p:cNvGrpSpPr/>
            <p:nvPr/>
          </p:nvGrpSpPr>
          <p:grpSpPr>
            <a:xfrm>
              <a:off x="1141411" y="2265849"/>
              <a:ext cx="4689234" cy="3516925"/>
              <a:chOff x="1141411" y="2265849"/>
              <a:chExt cx="4689234" cy="3516925"/>
            </a:xfrm>
          </p:grpSpPr>
          <p:pic>
            <p:nvPicPr>
              <p:cNvPr id="18434" name="Picture 2" descr="Image result for right hand slap">
                <a:extLst>
                  <a:ext uri="{FF2B5EF4-FFF2-40B4-BE49-F238E27FC236}">
                    <a16:creationId xmlns:a16="http://schemas.microsoft.com/office/drawing/2014/main" id="{E7E0A235-8BF4-442E-A8D5-C96B7BED98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41411" y="2265849"/>
                <a:ext cx="4689234" cy="3516925"/>
              </a:xfrm>
              <a:prstGeom prst="round2DiagRect">
                <a:avLst>
                  <a:gd name="adj1" fmla="val 5608"/>
                  <a:gd name="adj2" fmla="val 0"/>
                </a:avLst>
              </a:prstGeom>
              <a:no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5CB8292-0355-44E9-A5A3-6DFA72A5792E}"/>
                  </a:ext>
                </a:extLst>
              </p:cNvPr>
              <p:cNvSpPr/>
              <p:nvPr/>
            </p:nvSpPr>
            <p:spPr>
              <a:xfrm>
                <a:off x="3776869" y="4457699"/>
                <a:ext cx="1789043" cy="9690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 name="Rectangle 5">
              <a:extLst>
                <a:ext uri="{FF2B5EF4-FFF2-40B4-BE49-F238E27FC236}">
                  <a16:creationId xmlns:a16="http://schemas.microsoft.com/office/drawing/2014/main" id="{873EF0B0-E1D4-48A9-9048-F6F90AF22324}"/>
                </a:ext>
              </a:extLst>
            </p:cNvPr>
            <p:cNvSpPr/>
            <p:nvPr/>
          </p:nvSpPr>
          <p:spPr>
            <a:xfrm>
              <a:off x="1430224" y="5791201"/>
              <a:ext cx="4111608" cy="338554"/>
            </a:xfrm>
            <a:prstGeom prst="rect">
              <a:avLst/>
            </a:prstGeom>
          </p:spPr>
          <p:txBody>
            <a:bodyPr wrap="square">
              <a:spAutoFit/>
            </a:bodyPr>
            <a:lstStyle/>
            <a:p>
              <a:pPr algn="ctr"/>
              <a:r>
                <a:rPr lang="en-AU" sz="800" dirty="0"/>
                <a:t>https://slideplayer.com/slide/15151330/91/images/3/Right+hand+%E2%80%98Slap%E2%80%99+rule+fingers+~+field+Thumb+~+current+Slap+%E2%80%93+force+direction.jpg</a:t>
              </a:r>
            </a:p>
          </p:txBody>
        </p:sp>
      </p:grpSp>
    </p:spTree>
    <p:extLst>
      <p:ext uri="{BB962C8B-B14F-4D97-AF65-F5344CB8AC3E}">
        <p14:creationId xmlns:p14="http://schemas.microsoft.com/office/powerpoint/2010/main" val="16393140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A19E9-0A98-45AE-A139-67CBBB09A88A}"/>
              </a:ext>
            </a:extLst>
          </p:cNvPr>
          <p:cNvSpPr>
            <a:spLocks noGrp="1"/>
          </p:cNvSpPr>
          <p:nvPr>
            <p:ph type="title"/>
          </p:nvPr>
        </p:nvSpPr>
        <p:spPr/>
        <p:txBody>
          <a:bodyPr/>
          <a:lstStyle/>
          <a:p>
            <a:r>
              <a:rPr lang="en-US" dirty="0"/>
              <a:t>Calculating force on a wire in a magnetic field</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614980F-B3C9-4884-B66B-1F4088840210}"/>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𝐼𝑙</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   </m:t>
                      </m:r>
                      <m:r>
                        <a:rPr lang="en-US" b="0" i="1" smtClean="0">
                          <a:latin typeface="Cambria Math" panose="02040503050406030204" pitchFamily="18" charset="0"/>
                        </a:rPr>
                        <m:t>𝑜𝑟</m:t>
                      </m:r>
                      <m:r>
                        <a:rPr lang="en-US" b="0" i="1" smtClean="0">
                          <a:latin typeface="Cambria Math" panose="02040503050406030204" pitchFamily="18" charset="0"/>
                        </a:rPr>
                        <m:t>   </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𝐼𝑙𝐵</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𝜃</m:t>
                          </m:r>
                        </m:e>
                      </m:func>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𝑓𝑜𝑟𝑐𝑒</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e>
                      </m:d>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r>
                        <a:rPr lang="en-US" b="0" i="1" smtClean="0">
                          <a:latin typeface="Cambria Math" panose="02040503050406030204" pitchFamily="18" charset="0"/>
                        </a:rPr>
                        <m:t>𝑐𝑢𝑟𝑟𝑒𝑛𝑡</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𝐴</m:t>
                          </m:r>
                        </m:e>
                      </m:d>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𝑙</m:t>
                      </m:r>
                      <m:r>
                        <a:rPr lang="en-US" b="0" i="1" smtClean="0">
                          <a:latin typeface="Cambria Math" panose="02040503050406030204" pitchFamily="18" charset="0"/>
                        </a:rPr>
                        <m:t>=</m:t>
                      </m:r>
                      <m:r>
                        <a:rPr lang="en-US" b="0" i="1" smtClean="0">
                          <a:latin typeface="Cambria Math" panose="02040503050406030204" pitchFamily="18" charset="0"/>
                        </a:rPr>
                        <m:t>𝑙𝑒𝑛𝑔𝑡h</m:t>
                      </m:r>
                      <m:r>
                        <a:rPr lang="en-US" b="0" i="1" smtClean="0">
                          <a:latin typeface="Cambria Math" panose="02040503050406030204" pitchFamily="18" charset="0"/>
                        </a:rPr>
                        <m:t> </m:t>
                      </m:r>
                      <m:r>
                        <a:rPr lang="en-US" b="0" i="1" smtClean="0">
                          <a:latin typeface="Cambria Math" panose="02040503050406030204" pitchFamily="18" charset="0"/>
                        </a:rPr>
                        <m:t>𝑜𝑓</m:t>
                      </m:r>
                      <m:r>
                        <a:rPr lang="en-US" b="0" i="1" smtClean="0">
                          <a:latin typeface="Cambria Math" panose="02040503050406030204" pitchFamily="18" charset="0"/>
                        </a:rPr>
                        <m:t> </m:t>
                      </m:r>
                      <m:r>
                        <a:rPr lang="en-US" b="0" i="1" smtClean="0">
                          <a:latin typeface="Cambria Math" panose="02040503050406030204" pitchFamily="18" charset="0"/>
                        </a:rPr>
                        <m:t>𝑤𝑖𝑟𝑒</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e>
                      </m:d>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𝑚𝑎𝑔𝑛𝑒𝑡𝑖𝑐</m:t>
                      </m:r>
                      <m:r>
                        <a:rPr lang="en-US" b="0" i="1" smtClean="0">
                          <a:latin typeface="Cambria Math" panose="02040503050406030204" pitchFamily="18" charset="0"/>
                        </a:rPr>
                        <m:t> </m:t>
                      </m:r>
                      <m:r>
                        <a:rPr lang="en-US" b="0" i="1" smtClean="0">
                          <a:latin typeface="Cambria Math" panose="02040503050406030204" pitchFamily="18" charset="0"/>
                        </a:rPr>
                        <m:t>𝑓𝑖𝑒𝑙𝑑</m:t>
                      </m:r>
                      <m:r>
                        <a:rPr lang="en-US" b="0" i="1" smtClean="0">
                          <a:latin typeface="Cambria Math" panose="02040503050406030204" pitchFamily="18" charset="0"/>
                        </a:rPr>
                        <m:t> </m:t>
                      </m:r>
                      <m:r>
                        <a:rPr lang="en-US" b="0" i="1" smtClean="0">
                          <a:latin typeface="Cambria Math" panose="02040503050406030204" pitchFamily="18" charset="0"/>
                        </a:rPr>
                        <m:t>𝑠𝑡𝑟𝑒𝑛𝑔𝑡h</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𝑇</m:t>
                          </m:r>
                        </m:e>
                      </m:d>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𝜃</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𝑎𝑛𝑔𝑙𝑒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𝑏𝑒𝑡𝑤𝑒𝑒𝑛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𝑑𝑖𝑟𝑒𝑐𝑡𝑖𝑜𝑛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𝑚𝑎𝑔𝑛𝑒𝑡𝑖𝑐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𝑓𝑖𝑒𝑙𝑑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𝑎𝑛𝑑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𝑤𝑖𝑟𝑒</m:t>
                      </m:r>
                      <m:r>
                        <a:rPr lang="en-US" b="0" i="1" smtClean="0">
                          <a:latin typeface="Cambria Math" panose="02040503050406030204" pitchFamily="18" charset="0"/>
                          <a:ea typeface="Cambria Math" panose="02040503050406030204" pitchFamily="18" charset="0"/>
                        </a:rPr>
                        <m:t> (°)</m:t>
                      </m:r>
                    </m:oMath>
                  </m:oMathPara>
                </a14:m>
                <a:endParaRPr lang="en-AU" dirty="0"/>
              </a:p>
            </p:txBody>
          </p:sp>
        </mc:Choice>
        <mc:Fallback xmlns="">
          <p:sp>
            <p:nvSpPr>
              <p:cNvPr id="3" name="Content Placeholder 2">
                <a:extLst>
                  <a:ext uri="{FF2B5EF4-FFF2-40B4-BE49-F238E27FC236}">
                    <a16:creationId xmlns:a16="http://schemas.microsoft.com/office/drawing/2014/main" id="{B614980F-B3C9-4884-B66B-1F4088840210}"/>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7903015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87C6-3F91-4D87-A762-F943FEA5F75B}"/>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77FB27-DA7F-47F5-A467-709D39539930}"/>
                  </a:ext>
                </a:extLst>
              </p:cNvPr>
              <p:cNvSpPr>
                <a:spLocks noGrp="1"/>
              </p:cNvSpPr>
              <p:nvPr>
                <p:ph idx="1"/>
              </p:nvPr>
            </p:nvSpPr>
            <p:spPr/>
            <p:txBody>
              <a:bodyPr/>
              <a:lstStyle/>
              <a:p>
                <a:pPr marL="0" indent="0">
                  <a:buNone/>
                </a:pPr>
                <a:r>
                  <a:rPr lang="en-US" dirty="0"/>
                  <a:t>Determine the magnitude of the force due to the Earth’s magnetic field, on 1m of a suspended power line running east west and carrying a current of 100 A if the magnetic field strength at that location is 5 x10</a:t>
                </a:r>
                <a:r>
                  <a:rPr lang="en-US" baseline="30000" dirty="0"/>
                  <a:t>-5</a:t>
                </a:r>
                <a:r>
                  <a:rPr lang="en-US" dirty="0"/>
                  <a:t> 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=100×1×5×</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5×</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𝑁</m:t>
                      </m:r>
                    </m:oMath>
                  </m:oMathPara>
                </a14:m>
                <a:endParaRPr lang="en-AU" dirty="0"/>
              </a:p>
            </p:txBody>
          </p:sp>
        </mc:Choice>
        <mc:Fallback xmlns="">
          <p:sp>
            <p:nvSpPr>
              <p:cNvPr id="3" name="Content Placeholder 2">
                <a:extLst>
                  <a:ext uri="{FF2B5EF4-FFF2-40B4-BE49-F238E27FC236}">
                    <a16:creationId xmlns:a16="http://schemas.microsoft.com/office/drawing/2014/main" id="{C277FB27-DA7F-47F5-A467-709D39539930}"/>
                  </a:ext>
                </a:extLst>
              </p:cNvPr>
              <p:cNvSpPr>
                <a:spLocks noGrp="1" noRot="1" noChangeAspect="1" noMove="1" noResize="1" noEditPoints="1" noAdjustHandles="1" noChangeArrowheads="1" noChangeShapeType="1" noTextEdit="1"/>
              </p:cNvSpPr>
              <p:nvPr>
                <p:ph idx="1"/>
              </p:nvPr>
            </p:nvSpPr>
            <p:spPr>
              <a:blipFill>
                <a:blip r:embed="rId2"/>
                <a:stretch>
                  <a:fillRect l="-923" t="-172" r="-1292"/>
                </a:stretch>
              </a:blipFill>
            </p:spPr>
            <p:txBody>
              <a:bodyPr/>
              <a:lstStyle/>
              <a:p>
                <a:r>
                  <a:rPr lang="en-AU">
                    <a:noFill/>
                  </a:rPr>
                  <a:t> </a:t>
                </a:r>
              </a:p>
            </p:txBody>
          </p:sp>
        </mc:Fallback>
      </mc:AlternateContent>
    </p:spTree>
    <p:extLst>
      <p:ext uri="{BB962C8B-B14F-4D97-AF65-F5344CB8AC3E}">
        <p14:creationId xmlns:p14="http://schemas.microsoft.com/office/powerpoint/2010/main" val="148887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87C6-3F91-4D87-A762-F943FEA5F75B}"/>
              </a:ext>
            </a:extLst>
          </p:cNvPr>
          <p:cNvSpPr>
            <a:spLocks noGrp="1"/>
          </p:cNvSpPr>
          <p:nvPr>
            <p:ph type="title"/>
          </p:nvPr>
        </p:nvSpPr>
        <p:spPr/>
        <p:txBody>
          <a:bodyPr/>
          <a:lstStyle/>
          <a:p>
            <a:r>
              <a:rPr lang="en-US" dirty="0"/>
              <a:t>Example 2</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277FB27-DA7F-47F5-A467-709D39539930}"/>
                  </a:ext>
                </a:extLst>
              </p:cNvPr>
              <p:cNvSpPr>
                <a:spLocks noGrp="1"/>
              </p:cNvSpPr>
              <p:nvPr>
                <p:ph idx="1"/>
              </p:nvPr>
            </p:nvSpPr>
            <p:spPr/>
            <p:txBody>
              <a:bodyPr/>
              <a:lstStyle/>
              <a:p>
                <a:pPr marL="0" indent="0">
                  <a:buNone/>
                </a:pPr>
                <a:r>
                  <a:rPr lang="en-US" dirty="0"/>
                  <a:t>Determine the magnitude of the force due to the Earth’s magnetic field, on 1m of a suspended power line running north south and carrying a current of 100 A if the magnetic field strength at that location is 5 x10</a:t>
                </a:r>
                <a:r>
                  <a:rPr lang="en-US" baseline="30000" dirty="0"/>
                  <a:t>-5</a:t>
                </a:r>
                <a:r>
                  <a:rPr lang="en-US" dirty="0"/>
                  <a:t> T and the dip angle is 40</a:t>
                </a:r>
                <a:r>
                  <a:rPr lang="en-US" dirty="0">
                    <a:latin typeface="Calibri" panose="020F0502020204030204" pitchFamily="34" charset="0"/>
                    <a:cs typeface="Calibri" panose="020F0502020204030204" pitchFamily="34" charset="0"/>
                  </a:rPr>
                  <a:t>°</a:t>
                </a:r>
                <a:r>
                  <a:rPr lang="en-US" dirty="0"/>
                  <a:t>.</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=100×1×5×</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−5</m:t>
                          </m:r>
                        </m:sup>
                      </m:sSup>
                      <m:func>
                        <m:funcPr>
                          <m:ctrlPr>
                            <a:rPr lang="en-US" b="0" i="1" smtClean="0">
                              <a:latin typeface="Cambria Math" panose="02040503050406030204" pitchFamily="18" charset="0"/>
                              <a:ea typeface="Cambria Math" panose="02040503050406030204" pitchFamily="18" charset="0"/>
                            </a:rPr>
                          </m:ctrlPr>
                        </m:funcPr>
                        <m:fName>
                          <m:r>
                            <m:rPr>
                              <m:sty m:val="p"/>
                            </m:rPr>
                            <a:rPr lang="en-US" b="0" i="0" smtClean="0">
                              <a:latin typeface="Cambria Math" panose="02040503050406030204" pitchFamily="18" charset="0"/>
                              <a:ea typeface="Cambria Math" panose="02040503050406030204" pitchFamily="18" charset="0"/>
                            </a:rPr>
                            <m:t>sin</m:t>
                          </m:r>
                        </m:fName>
                        <m:e>
                          <m:r>
                            <a:rPr lang="en-US" b="0" i="1" smtClean="0">
                              <a:latin typeface="Cambria Math" panose="02040503050406030204" pitchFamily="18" charset="0"/>
                              <a:ea typeface="Cambria Math" panose="02040503050406030204" pitchFamily="18" charset="0"/>
                            </a:rPr>
                            <m:t>40</m:t>
                          </m:r>
                        </m:e>
                      </m:func>
                      <m:r>
                        <a:rPr lang="en-US" b="0" i="1" smtClean="0">
                          <a:latin typeface="Cambria Math" panose="02040503050406030204" pitchFamily="18" charset="0"/>
                          <a:ea typeface="Cambria Math" panose="02040503050406030204" pitchFamily="18" charset="0"/>
                        </a:rPr>
                        <m:t>=3.21</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3</m:t>
                          </m:r>
                        </m:sup>
                      </m:sSup>
                      <m:r>
                        <a:rPr lang="en-US" b="0" i="1" smtClean="0">
                          <a:latin typeface="Cambria Math" panose="02040503050406030204" pitchFamily="18" charset="0"/>
                          <a:ea typeface="Cambria Math" panose="02040503050406030204" pitchFamily="18" charset="0"/>
                        </a:rPr>
                        <m:t>𝑁</m:t>
                      </m:r>
                    </m:oMath>
                  </m:oMathPara>
                </a14:m>
                <a:endParaRPr lang="en-AU" dirty="0"/>
              </a:p>
            </p:txBody>
          </p:sp>
        </mc:Choice>
        <mc:Fallback xmlns="">
          <p:sp>
            <p:nvSpPr>
              <p:cNvPr id="3" name="Content Placeholder 2">
                <a:extLst>
                  <a:ext uri="{FF2B5EF4-FFF2-40B4-BE49-F238E27FC236}">
                    <a16:creationId xmlns:a16="http://schemas.microsoft.com/office/drawing/2014/main" id="{C277FB27-DA7F-47F5-A467-709D39539930}"/>
                  </a:ext>
                </a:extLst>
              </p:cNvPr>
              <p:cNvSpPr>
                <a:spLocks noGrp="1" noRot="1" noChangeAspect="1" noMove="1" noResize="1" noEditPoints="1" noAdjustHandles="1" noChangeArrowheads="1" noChangeShapeType="1" noTextEdit="1"/>
              </p:cNvSpPr>
              <p:nvPr>
                <p:ph idx="1"/>
              </p:nvPr>
            </p:nvSpPr>
            <p:spPr>
              <a:blipFill>
                <a:blip r:embed="rId2"/>
                <a:stretch>
                  <a:fillRect l="-923" t="-172" r="-431"/>
                </a:stretch>
              </a:blipFill>
            </p:spPr>
            <p:txBody>
              <a:bodyPr/>
              <a:lstStyle/>
              <a:p>
                <a:r>
                  <a:rPr lang="en-AU">
                    <a:noFill/>
                  </a:rPr>
                  <a:t> </a:t>
                </a:r>
              </a:p>
            </p:txBody>
          </p:sp>
        </mc:Fallback>
      </mc:AlternateContent>
    </p:spTree>
    <p:extLst>
      <p:ext uri="{BB962C8B-B14F-4D97-AF65-F5344CB8AC3E}">
        <p14:creationId xmlns:p14="http://schemas.microsoft.com/office/powerpoint/2010/main" val="37695000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6564F-2806-41A7-ABA0-456B1E32A400}"/>
              </a:ext>
            </a:extLst>
          </p:cNvPr>
          <p:cNvSpPr>
            <a:spLocks noGrp="1"/>
          </p:cNvSpPr>
          <p:nvPr>
            <p:ph type="title"/>
          </p:nvPr>
        </p:nvSpPr>
        <p:spPr/>
        <p:txBody>
          <a:bodyPr/>
          <a:lstStyle/>
          <a:p>
            <a:r>
              <a:rPr lang="en-US" dirty="0"/>
              <a:t>Explanation for force on a wire using field lines</a:t>
            </a:r>
            <a:endParaRPr lang="en-AU" dirty="0"/>
          </a:p>
        </p:txBody>
      </p:sp>
      <p:sp>
        <p:nvSpPr>
          <p:cNvPr id="3" name="Content Placeholder 2">
            <a:extLst>
              <a:ext uri="{FF2B5EF4-FFF2-40B4-BE49-F238E27FC236}">
                <a16:creationId xmlns:a16="http://schemas.microsoft.com/office/drawing/2014/main" id="{C97A74A0-87AB-4DE2-A654-BDBA58EF5E6F}"/>
              </a:ext>
            </a:extLst>
          </p:cNvPr>
          <p:cNvSpPr>
            <a:spLocks noGrp="1"/>
          </p:cNvSpPr>
          <p:nvPr>
            <p:ph idx="1"/>
          </p:nvPr>
        </p:nvSpPr>
        <p:spPr>
          <a:xfrm>
            <a:off x="1141412" y="1800226"/>
            <a:ext cx="9905999" cy="3990975"/>
          </a:xfrm>
        </p:spPr>
        <p:txBody>
          <a:bodyPr/>
          <a:lstStyle/>
          <a:p>
            <a:r>
              <a:rPr lang="en-US" dirty="0"/>
              <a:t>Recall that field lines will not cross, can’t have two lines heading in opposite directions next to each other</a:t>
            </a:r>
            <a:endParaRPr lang="en-AU" dirty="0"/>
          </a:p>
        </p:txBody>
      </p:sp>
      <p:grpSp>
        <p:nvGrpSpPr>
          <p:cNvPr id="14" name="Group 13">
            <a:extLst>
              <a:ext uri="{FF2B5EF4-FFF2-40B4-BE49-F238E27FC236}">
                <a16:creationId xmlns:a16="http://schemas.microsoft.com/office/drawing/2014/main" id="{D454DFFD-92E3-4B90-9864-805E3203AD96}"/>
              </a:ext>
            </a:extLst>
          </p:cNvPr>
          <p:cNvGrpSpPr/>
          <p:nvPr/>
        </p:nvGrpSpPr>
        <p:grpSpPr>
          <a:xfrm>
            <a:off x="373938" y="5107756"/>
            <a:ext cx="4117553" cy="1439096"/>
            <a:chOff x="4092996" y="4361363"/>
            <a:chExt cx="4117553" cy="877429"/>
          </a:xfrm>
        </p:grpSpPr>
        <p:sp>
          <p:nvSpPr>
            <p:cNvPr id="15" name="Rectangle 14">
              <a:extLst>
                <a:ext uri="{FF2B5EF4-FFF2-40B4-BE49-F238E27FC236}">
                  <a16:creationId xmlns:a16="http://schemas.microsoft.com/office/drawing/2014/main" id="{1E178DDF-443C-48D0-9686-DCE4A30B3B00}"/>
                </a:ext>
              </a:extLst>
            </p:cNvPr>
            <p:cNvSpPr/>
            <p:nvPr/>
          </p:nvSpPr>
          <p:spPr>
            <a:xfrm rot="5400000">
              <a:off x="5691588" y="2764654"/>
              <a:ext cx="875546" cy="4072729"/>
            </a:xfrm>
            <a:prstGeom prst="rect">
              <a:avLst/>
            </a:prstGeom>
            <a:gradFill>
              <a:gsLst>
                <a:gs pos="0">
                  <a:srgbClr val="FF0000"/>
                </a:gs>
                <a:gs pos="100000">
                  <a:srgbClr val="0070C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a:extLst>
                <a:ext uri="{FF2B5EF4-FFF2-40B4-BE49-F238E27FC236}">
                  <a16:creationId xmlns:a16="http://schemas.microsoft.com/office/drawing/2014/main" id="{CC279807-346B-4599-9E76-43D938B40DE0}"/>
                </a:ext>
              </a:extLst>
            </p:cNvPr>
            <p:cNvSpPr txBox="1"/>
            <p:nvPr/>
          </p:nvSpPr>
          <p:spPr>
            <a:xfrm>
              <a:off x="7386638" y="4378805"/>
              <a:ext cx="823911" cy="859986"/>
            </a:xfrm>
            <a:prstGeom prst="rect">
              <a:avLst/>
            </a:prstGeom>
            <a:noFill/>
          </p:spPr>
          <p:txBody>
            <a:bodyPr wrap="none" rtlCol="0" anchor="ctr">
              <a:noAutofit/>
            </a:bodyPr>
            <a:lstStyle/>
            <a:p>
              <a:r>
                <a:rPr lang="en-US" sz="5400" dirty="0"/>
                <a:t>N</a:t>
              </a:r>
              <a:endParaRPr lang="en-AU" sz="5400" dirty="0"/>
            </a:p>
          </p:txBody>
        </p:sp>
        <p:sp>
          <p:nvSpPr>
            <p:cNvPr id="17" name="TextBox 16">
              <a:extLst>
                <a:ext uri="{FF2B5EF4-FFF2-40B4-BE49-F238E27FC236}">
                  <a16:creationId xmlns:a16="http://schemas.microsoft.com/office/drawing/2014/main" id="{E02542B2-A3F0-46BE-A650-7A443C76A06D}"/>
                </a:ext>
              </a:extLst>
            </p:cNvPr>
            <p:cNvSpPr txBox="1"/>
            <p:nvPr/>
          </p:nvSpPr>
          <p:spPr>
            <a:xfrm>
              <a:off x="4253935" y="4361363"/>
              <a:ext cx="823911" cy="877426"/>
            </a:xfrm>
            <a:prstGeom prst="rect">
              <a:avLst/>
            </a:prstGeom>
            <a:noFill/>
          </p:spPr>
          <p:txBody>
            <a:bodyPr wrap="none" rtlCol="0" anchor="ctr">
              <a:noAutofit/>
            </a:bodyPr>
            <a:lstStyle/>
            <a:p>
              <a:r>
                <a:rPr lang="en-US" sz="5400" dirty="0"/>
                <a:t>S</a:t>
              </a:r>
              <a:endParaRPr lang="en-AU" sz="5400" dirty="0"/>
            </a:p>
          </p:txBody>
        </p:sp>
      </p:grpSp>
      <p:grpSp>
        <p:nvGrpSpPr>
          <p:cNvPr id="18" name="Group 17">
            <a:extLst>
              <a:ext uri="{FF2B5EF4-FFF2-40B4-BE49-F238E27FC236}">
                <a16:creationId xmlns:a16="http://schemas.microsoft.com/office/drawing/2014/main" id="{CF467BC7-88B8-490D-AEA3-9CABD2CB8914}"/>
              </a:ext>
            </a:extLst>
          </p:cNvPr>
          <p:cNvGrpSpPr/>
          <p:nvPr/>
        </p:nvGrpSpPr>
        <p:grpSpPr>
          <a:xfrm>
            <a:off x="373938" y="2982825"/>
            <a:ext cx="4117553" cy="1436012"/>
            <a:chOff x="4092996" y="4363243"/>
            <a:chExt cx="4117553" cy="875549"/>
          </a:xfrm>
        </p:grpSpPr>
        <p:sp>
          <p:nvSpPr>
            <p:cNvPr id="19" name="Rectangle 18">
              <a:extLst>
                <a:ext uri="{FF2B5EF4-FFF2-40B4-BE49-F238E27FC236}">
                  <a16:creationId xmlns:a16="http://schemas.microsoft.com/office/drawing/2014/main" id="{A7323B76-B91B-41EE-A006-0A95B97E51E8}"/>
                </a:ext>
              </a:extLst>
            </p:cNvPr>
            <p:cNvSpPr/>
            <p:nvPr/>
          </p:nvSpPr>
          <p:spPr>
            <a:xfrm rot="5400000">
              <a:off x="5691588" y="2764654"/>
              <a:ext cx="875546" cy="4072729"/>
            </a:xfrm>
            <a:prstGeom prst="rect">
              <a:avLst/>
            </a:prstGeom>
            <a:gradFill>
              <a:gsLst>
                <a:gs pos="0">
                  <a:srgbClr val="FF0000"/>
                </a:gs>
                <a:gs pos="100000">
                  <a:srgbClr val="0070C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DD3F5F62-9C07-4A7E-8BEA-686F026B1FAD}"/>
                </a:ext>
              </a:extLst>
            </p:cNvPr>
            <p:cNvSpPr txBox="1"/>
            <p:nvPr/>
          </p:nvSpPr>
          <p:spPr>
            <a:xfrm>
              <a:off x="7386638" y="4363243"/>
              <a:ext cx="823911" cy="875547"/>
            </a:xfrm>
            <a:prstGeom prst="rect">
              <a:avLst/>
            </a:prstGeom>
            <a:noFill/>
          </p:spPr>
          <p:txBody>
            <a:bodyPr wrap="none" rtlCol="0" anchor="ctr">
              <a:noAutofit/>
            </a:bodyPr>
            <a:lstStyle/>
            <a:p>
              <a:r>
                <a:rPr lang="en-US" sz="5400" dirty="0"/>
                <a:t>N</a:t>
              </a:r>
              <a:endParaRPr lang="en-AU" sz="5400" dirty="0"/>
            </a:p>
          </p:txBody>
        </p:sp>
        <p:sp>
          <p:nvSpPr>
            <p:cNvPr id="21" name="TextBox 20">
              <a:extLst>
                <a:ext uri="{FF2B5EF4-FFF2-40B4-BE49-F238E27FC236}">
                  <a16:creationId xmlns:a16="http://schemas.microsoft.com/office/drawing/2014/main" id="{A23F64CF-E188-49AF-B57E-533C05BAA4D0}"/>
                </a:ext>
              </a:extLst>
            </p:cNvPr>
            <p:cNvSpPr txBox="1"/>
            <p:nvPr/>
          </p:nvSpPr>
          <p:spPr>
            <a:xfrm>
              <a:off x="4253935" y="4363243"/>
              <a:ext cx="823911" cy="870088"/>
            </a:xfrm>
            <a:prstGeom prst="rect">
              <a:avLst/>
            </a:prstGeom>
            <a:noFill/>
          </p:spPr>
          <p:txBody>
            <a:bodyPr wrap="none" rtlCol="0" anchor="ctr">
              <a:noAutofit/>
            </a:bodyPr>
            <a:lstStyle/>
            <a:p>
              <a:r>
                <a:rPr lang="en-US" sz="5400" dirty="0"/>
                <a:t>S</a:t>
              </a:r>
              <a:endParaRPr lang="en-AU" sz="5400" dirty="0"/>
            </a:p>
          </p:txBody>
        </p:sp>
      </p:grpSp>
      <p:grpSp>
        <p:nvGrpSpPr>
          <p:cNvPr id="22" name="Group 21">
            <a:extLst>
              <a:ext uri="{FF2B5EF4-FFF2-40B4-BE49-F238E27FC236}">
                <a16:creationId xmlns:a16="http://schemas.microsoft.com/office/drawing/2014/main" id="{B702E0FF-B990-4128-8EFF-16B26103EF0A}"/>
              </a:ext>
            </a:extLst>
          </p:cNvPr>
          <p:cNvGrpSpPr/>
          <p:nvPr/>
        </p:nvGrpSpPr>
        <p:grpSpPr>
          <a:xfrm>
            <a:off x="7816673" y="5107756"/>
            <a:ext cx="4117553" cy="1439094"/>
            <a:chOff x="4092996" y="4361364"/>
            <a:chExt cx="4117553" cy="877428"/>
          </a:xfrm>
        </p:grpSpPr>
        <p:sp>
          <p:nvSpPr>
            <p:cNvPr id="23" name="Rectangle 22">
              <a:extLst>
                <a:ext uri="{FF2B5EF4-FFF2-40B4-BE49-F238E27FC236}">
                  <a16:creationId xmlns:a16="http://schemas.microsoft.com/office/drawing/2014/main" id="{FFB51B49-4A6C-4FBF-9387-732EFF5A2154}"/>
                </a:ext>
              </a:extLst>
            </p:cNvPr>
            <p:cNvSpPr/>
            <p:nvPr/>
          </p:nvSpPr>
          <p:spPr>
            <a:xfrm rot="5400000">
              <a:off x="5691588" y="2764654"/>
              <a:ext cx="875546" cy="4072729"/>
            </a:xfrm>
            <a:prstGeom prst="rect">
              <a:avLst/>
            </a:prstGeom>
            <a:gradFill>
              <a:gsLst>
                <a:gs pos="0">
                  <a:srgbClr val="FF0000"/>
                </a:gs>
                <a:gs pos="100000">
                  <a:srgbClr val="0070C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TextBox 23">
              <a:extLst>
                <a:ext uri="{FF2B5EF4-FFF2-40B4-BE49-F238E27FC236}">
                  <a16:creationId xmlns:a16="http://schemas.microsoft.com/office/drawing/2014/main" id="{7390A1F7-460B-4282-9049-AB9F82F01C3E}"/>
                </a:ext>
              </a:extLst>
            </p:cNvPr>
            <p:cNvSpPr txBox="1"/>
            <p:nvPr/>
          </p:nvSpPr>
          <p:spPr>
            <a:xfrm>
              <a:off x="7386638" y="4361364"/>
              <a:ext cx="823911" cy="877426"/>
            </a:xfrm>
            <a:prstGeom prst="rect">
              <a:avLst/>
            </a:prstGeom>
            <a:noFill/>
          </p:spPr>
          <p:txBody>
            <a:bodyPr wrap="none" rtlCol="0" anchor="ctr">
              <a:noAutofit/>
            </a:bodyPr>
            <a:lstStyle/>
            <a:p>
              <a:r>
                <a:rPr lang="en-US" sz="5400" dirty="0"/>
                <a:t>N</a:t>
              </a:r>
              <a:endParaRPr lang="en-AU" sz="5400" dirty="0"/>
            </a:p>
          </p:txBody>
        </p:sp>
        <p:sp>
          <p:nvSpPr>
            <p:cNvPr id="25" name="TextBox 24">
              <a:extLst>
                <a:ext uri="{FF2B5EF4-FFF2-40B4-BE49-F238E27FC236}">
                  <a16:creationId xmlns:a16="http://schemas.microsoft.com/office/drawing/2014/main" id="{BDFC0025-AB11-4F2C-A486-480CD59E0DF5}"/>
                </a:ext>
              </a:extLst>
            </p:cNvPr>
            <p:cNvSpPr txBox="1"/>
            <p:nvPr/>
          </p:nvSpPr>
          <p:spPr>
            <a:xfrm>
              <a:off x="4253935" y="4388450"/>
              <a:ext cx="823911" cy="836740"/>
            </a:xfrm>
            <a:prstGeom prst="rect">
              <a:avLst/>
            </a:prstGeom>
            <a:noFill/>
          </p:spPr>
          <p:txBody>
            <a:bodyPr wrap="none" rtlCol="0" anchor="ctr">
              <a:noAutofit/>
            </a:bodyPr>
            <a:lstStyle/>
            <a:p>
              <a:r>
                <a:rPr lang="en-US" sz="5400" dirty="0"/>
                <a:t>S</a:t>
              </a:r>
              <a:endParaRPr lang="en-AU" sz="5400" dirty="0"/>
            </a:p>
          </p:txBody>
        </p:sp>
      </p:grpSp>
      <p:grpSp>
        <p:nvGrpSpPr>
          <p:cNvPr id="26" name="Group 25">
            <a:extLst>
              <a:ext uri="{FF2B5EF4-FFF2-40B4-BE49-F238E27FC236}">
                <a16:creationId xmlns:a16="http://schemas.microsoft.com/office/drawing/2014/main" id="{B094BBC1-C695-4086-82B8-F695C76BC4B4}"/>
              </a:ext>
            </a:extLst>
          </p:cNvPr>
          <p:cNvGrpSpPr/>
          <p:nvPr/>
        </p:nvGrpSpPr>
        <p:grpSpPr>
          <a:xfrm>
            <a:off x="7816673" y="2982829"/>
            <a:ext cx="4117553" cy="1439096"/>
            <a:chOff x="4092996" y="4361363"/>
            <a:chExt cx="4117553" cy="877429"/>
          </a:xfrm>
        </p:grpSpPr>
        <p:sp>
          <p:nvSpPr>
            <p:cNvPr id="27" name="Rectangle 26">
              <a:extLst>
                <a:ext uri="{FF2B5EF4-FFF2-40B4-BE49-F238E27FC236}">
                  <a16:creationId xmlns:a16="http://schemas.microsoft.com/office/drawing/2014/main" id="{88F23D7C-F8B6-4FA0-92FE-946DD0637E67}"/>
                </a:ext>
              </a:extLst>
            </p:cNvPr>
            <p:cNvSpPr/>
            <p:nvPr/>
          </p:nvSpPr>
          <p:spPr>
            <a:xfrm rot="5400000">
              <a:off x="5691588" y="2764654"/>
              <a:ext cx="875546" cy="4072729"/>
            </a:xfrm>
            <a:prstGeom prst="rect">
              <a:avLst/>
            </a:prstGeom>
            <a:gradFill>
              <a:gsLst>
                <a:gs pos="0">
                  <a:srgbClr val="FF0000"/>
                </a:gs>
                <a:gs pos="100000">
                  <a:srgbClr val="0070C0"/>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TextBox 27">
              <a:extLst>
                <a:ext uri="{FF2B5EF4-FFF2-40B4-BE49-F238E27FC236}">
                  <a16:creationId xmlns:a16="http://schemas.microsoft.com/office/drawing/2014/main" id="{5E62EED5-7C0D-4B41-8D8D-68F4BBD64A55}"/>
                </a:ext>
              </a:extLst>
            </p:cNvPr>
            <p:cNvSpPr txBox="1"/>
            <p:nvPr/>
          </p:nvSpPr>
          <p:spPr>
            <a:xfrm>
              <a:off x="7386638" y="4361364"/>
              <a:ext cx="823911" cy="875546"/>
            </a:xfrm>
            <a:prstGeom prst="rect">
              <a:avLst/>
            </a:prstGeom>
            <a:noFill/>
          </p:spPr>
          <p:txBody>
            <a:bodyPr wrap="none" rtlCol="0" anchor="ctr">
              <a:noAutofit/>
            </a:bodyPr>
            <a:lstStyle/>
            <a:p>
              <a:r>
                <a:rPr lang="en-US" sz="5400" dirty="0"/>
                <a:t>N</a:t>
              </a:r>
              <a:endParaRPr lang="en-AU" sz="5400" dirty="0"/>
            </a:p>
          </p:txBody>
        </p:sp>
        <p:sp>
          <p:nvSpPr>
            <p:cNvPr id="29" name="TextBox 28">
              <a:extLst>
                <a:ext uri="{FF2B5EF4-FFF2-40B4-BE49-F238E27FC236}">
                  <a16:creationId xmlns:a16="http://schemas.microsoft.com/office/drawing/2014/main" id="{3EEB1AEE-F66E-4CB3-A778-279157E5448B}"/>
                </a:ext>
              </a:extLst>
            </p:cNvPr>
            <p:cNvSpPr txBox="1"/>
            <p:nvPr/>
          </p:nvSpPr>
          <p:spPr>
            <a:xfrm>
              <a:off x="4253935" y="4361363"/>
              <a:ext cx="823911" cy="875546"/>
            </a:xfrm>
            <a:prstGeom prst="rect">
              <a:avLst/>
            </a:prstGeom>
            <a:noFill/>
          </p:spPr>
          <p:txBody>
            <a:bodyPr wrap="none" rtlCol="0" anchor="ctr">
              <a:noAutofit/>
            </a:bodyPr>
            <a:lstStyle/>
            <a:p>
              <a:r>
                <a:rPr lang="en-US" sz="5400" dirty="0"/>
                <a:t>S</a:t>
              </a:r>
              <a:endParaRPr lang="en-AU" sz="5400" dirty="0"/>
            </a:p>
          </p:txBody>
        </p:sp>
      </p:grpSp>
      <p:cxnSp>
        <p:nvCxnSpPr>
          <p:cNvPr id="31" name="Straight Arrow Connector 30">
            <a:extLst>
              <a:ext uri="{FF2B5EF4-FFF2-40B4-BE49-F238E27FC236}">
                <a16:creationId xmlns:a16="http://schemas.microsoft.com/office/drawing/2014/main" id="{6512FFF6-5D1F-41C6-B31D-69CE9AFD494F}"/>
              </a:ext>
            </a:extLst>
          </p:cNvPr>
          <p:cNvCxnSpPr/>
          <p:nvPr/>
        </p:nvCxnSpPr>
        <p:spPr>
          <a:xfrm>
            <a:off x="4442511" y="3033920"/>
            <a:ext cx="3370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36FD220-4CC4-47B5-B2F7-F349D4E999DB}"/>
              </a:ext>
            </a:extLst>
          </p:cNvPr>
          <p:cNvCxnSpPr/>
          <p:nvPr/>
        </p:nvCxnSpPr>
        <p:spPr>
          <a:xfrm>
            <a:off x="4456606" y="3478358"/>
            <a:ext cx="3370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2E31D29D-E0E6-45B9-A61B-14E68012D5F9}"/>
              </a:ext>
            </a:extLst>
          </p:cNvPr>
          <p:cNvCxnSpPr/>
          <p:nvPr/>
        </p:nvCxnSpPr>
        <p:spPr>
          <a:xfrm>
            <a:off x="4442511" y="4375295"/>
            <a:ext cx="3370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267D53-688F-4F05-BF79-2BDE7CAF8771}"/>
              </a:ext>
            </a:extLst>
          </p:cNvPr>
          <p:cNvCxnSpPr/>
          <p:nvPr/>
        </p:nvCxnSpPr>
        <p:spPr>
          <a:xfrm>
            <a:off x="4442511" y="3987537"/>
            <a:ext cx="3370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2D045412-E98C-47FD-BB45-9AEC090C8B7C}"/>
              </a:ext>
            </a:extLst>
          </p:cNvPr>
          <p:cNvCxnSpPr/>
          <p:nvPr/>
        </p:nvCxnSpPr>
        <p:spPr>
          <a:xfrm>
            <a:off x="4456608" y="5310947"/>
            <a:ext cx="3370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21A573-8837-413D-928D-169D89C4FD0E}"/>
              </a:ext>
            </a:extLst>
          </p:cNvPr>
          <p:cNvCxnSpPr/>
          <p:nvPr/>
        </p:nvCxnSpPr>
        <p:spPr>
          <a:xfrm>
            <a:off x="4456606" y="5652374"/>
            <a:ext cx="3370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5F17EAF-D7C0-49C8-98E0-07BF80174E6F}"/>
              </a:ext>
            </a:extLst>
          </p:cNvPr>
          <p:cNvCxnSpPr/>
          <p:nvPr/>
        </p:nvCxnSpPr>
        <p:spPr>
          <a:xfrm>
            <a:off x="4456234" y="6476304"/>
            <a:ext cx="3370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3198276-EB39-4C9B-AECF-824D0B63A79A}"/>
              </a:ext>
            </a:extLst>
          </p:cNvPr>
          <p:cNvCxnSpPr/>
          <p:nvPr/>
        </p:nvCxnSpPr>
        <p:spPr>
          <a:xfrm>
            <a:off x="4456234" y="6096807"/>
            <a:ext cx="33700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EA81B56-287C-4A45-8740-6C154989D41D}"/>
              </a:ext>
            </a:extLst>
          </p:cNvPr>
          <p:cNvGrpSpPr/>
          <p:nvPr/>
        </p:nvGrpSpPr>
        <p:grpSpPr>
          <a:xfrm>
            <a:off x="5888741" y="3520354"/>
            <a:ext cx="360000" cy="360000"/>
            <a:chOff x="2913761" y="5273197"/>
            <a:chExt cx="540000" cy="540000"/>
          </a:xfrm>
        </p:grpSpPr>
        <p:sp>
          <p:nvSpPr>
            <p:cNvPr id="12" name="Oval 11">
              <a:extLst>
                <a:ext uri="{FF2B5EF4-FFF2-40B4-BE49-F238E27FC236}">
                  <a16:creationId xmlns:a16="http://schemas.microsoft.com/office/drawing/2014/main" id="{C87D2D57-9E38-4EE5-919E-985A8D6EA221}"/>
                </a:ext>
              </a:extLst>
            </p:cNvPr>
            <p:cNvSpPr/>
            <p:nvPr/>
          </p:nvSpPr>
          <p:spPr>
            <a:xfrm>
              <a:off x="2913761" y="5273197"/>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Oval 12">
              <a:extLst>
                <a:ext uri="{FF2B5EF4-FFF2-40B4-BE49-F238E27FC236}">
                  <a16:creationId xmlns:a16="http://schemas.microsoft.com/office/drawing/2014/main" id="{E782920B-A045-4868-A265-866E253FCC71}"/>
                </a:ext>
              </a:extLst>
            </p:cNvPr>
            <p:cNvSpPr/>
            <p:nvPr/>
          </p:nvSpPr>
          <p:spPr>
            <a:xfrm>
              <a:off x="3165761" y="5525197"/>
              <a:ext cx="36000" cy="36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 name="Group 3">
            <a:extLst>
              <a:ext uri="{FF2B5EF4-FFF2-40B4-BE49-F238E27FC236}">
                <a16:creationId xmlns:a16="http://schemas.microsoft.com/office/drawing/2014/main" id="{ECF703F3-1E73-4133-A22C-9104E41636B0}"/>
              </a:ext>
            </a:extLst>
          </p:cNvPr>
          <p:cNvGrpSpPr/>
          <p:nvPr/>
        </p:nvGrpSpPr>
        <p:grpSpPr>
          <a:xfrm>
            <a:off x="5294741" y="5696412"/>
            <a:ext cx="360000" cy="360000"/>
            <a:chOff x="2913761" y="5273197"/>
            <a:chExt cx="540000" cy="540000"/>
          </a:xfrm>
        </p:grpSpPr>
        <p:sp>
          <p:nvSpPr>
            <p:cNvPr id="5" name="Oval 4">
              <a:extLst>
                <a:ext uri="{FF2B5EF4-FFF2-40B4-BE49-F238E27FC236}">
                  <a16:creationId xmlns:a16="http://schemas.microsoft.com/office/drawing/2014/main" id="{81CCAE0C-F473-4A95-B1CA-99E9AC291F2E}"/>
                </a:ext>
              </a:extLst>
            </p:cNvPr>
            <p:cNvSpPr/>
            <p:nvPr/>
          </p:nvSpPr>
          <p:spPr>
            <a:xfrm>
              <a:off x="2913761" y="5273197"/>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8255DE45-662F-46C3-9AB2-E49658823382}"/>
                </a:ext>
              </a:extLst>
            </p:cNvPr>
            <p:cNvSpPr/>
            <p:nvPr/>
          </p:nvSpPr>
          <p:spPr>
            <a:xfrm>
              <a:off x="3165761" y="5525197"/>
              <a:ext cx="36000" cy="36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7" name="Group 6">
            <a:extLst>
              <a:ext uri="{FF2B5EF4-FFF2-40B4-BE49-F238E27FC236}">
                <a16:creationId xmlns:a16="http://schemas.microsoft.com/office/drawing/2014/main" id="{A6AD229D-6ECD-4446-BA10-943379B28CB2}"/>
              </a:ext>
            </a:extLst>
          </p:cNvPr>
          <p:cNvGrpSpPr/>
          <p:nvPr/>
        </p:nvGrpSpPr>
        <p:grpSpPr>
          <a:xfrm>
            <a:off x="6605713" y="5696412"/>
            <a:ext cx="360000" cy="360000"/>
            <a:chOff x="3818605" y="5282202"/>
            <a:chExt cx="540000" cy="540000"/>
          </a:xfrm>
        </p:grpSpPr>
        <p:sp>
          <p:nvSpPr>
            <p:cNvPr id="8" name="Oval 7">
              <a:extLst>
                <a:ext uri="{FF2B5EF4-FFF2-40B4-BE49-F238E27FC236}">
                  <a16:creationId xmlns:a16="http://schemas.microsoft.com/office/drawing/2014/main" id="{28682ECB-7782-4DFD-BA59-B668585CC821}"/>
                </a:ext>
              </a:extLst>
            </p:cNvPr>
            <p:cNvSpPr/>
            <p:nvPr/>
          </p:nvSpPr>
          <p:spPr>
            <a:xfrm>
              <a:off x="3818605" y="5282202"/>
              <a:ext cx="540000" cy="540000"/>
            </a:xfrm>
            <a:prstGeom prst="ellipse">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9" name="Straight Connector 8">
              <a:extLst>
                <a:ext uri="{FF2B5EF4-FFF2-40B4-BE49-F238E27FC236}">
                  <a16:creationId xmlns:a16="http://schemas.microsoft.com/office/drawing/2014/main" id="{2E68F14C-BBFC-412F-ABC0-8914AB53740F}"/>
                </a:ext>
              </a:extLst>
            </p:cNvPr>
            <p:cNvCxnSpPr>
              <a:stCxn id="8" idx="1"/>
              <a:endCxn id="8" idx="5"/>
            </p:cNvCxnSpPr>
            <p:nvPr/>
          </p:nvCxnSpPr>
          <p:spPr>
            <a:xfrm>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FA30601-CF37-4E16-8D79-1BDC3B8E78CD}"/>
                </a:ext>
              </a:extLst>
            </p:cNvPr>
            <p:cNvCxnSpPr>
              <a:cxnSpLocks/>
              <a:stCxn id="8" idx="7"/>
              <a:endCxn id="8" idx="3"/>
            </p:cNvCxnSpPr>
            <p:nvPr/>
          </p:nvCxnSpPr>
          <p:spPr>
            <a:xfrm flipH="1">
              <a:off x="3897686" y="5361283"/>
              <a:ext cx="381838" cy="3818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B8DFD7ED-7AE6-4B44-91AD-E90412ECF43A}"/>
              </a:ext>
            </a:extLst>
          </p:cNvPr>
          <p:cNvGrpSpPr/>
          <p:nvPr/>
        </p:nvGrpSpPr>
        <p:grpSpPr>
          <a:xfrm flipH="1">
            <a:off x="5654741" y="3194860"/>
            <a:ext cx="828000" cy="986988"/>
            <a:chOff x="5640551" y="3105129"/>
            <a:chExt cx="828000" cy="986988"/>
          </a:xfrm>
        </p:grpSpPr>
        <p:sp>
          <p:nvSpPr>
            <p:cNvPr id="39" name="Oval 38">
              <a:extLst>
                <a:ext uri="{FF2B5EF4-FFF2-40B4-BE49-F238E27FC236}">
                  <a16:creationId xmlns:a16="http://schemas.microsoft.com/office/drawing/2014/main" id="{6AFE8E2D-F1FB-4B3E-BF38-13F005B7F7E9}"/>
                </a:ext>
              </a:extLst>
            </p:cNvPr>
            <p:cNvSpPr/>
            <p:nvPr/>
          </p:nvSpPr>
          <p:spPr>
            <a:xfrm>
              <a:off x="5640551" y="3180006"/>
              <a:ext cx="828000" cy="828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Isosceles Triangle 39">
              <a:extLst>
                <a:ext uri="{FF2B5EF4-FFF2-40B4-BE49-F238E27FC236}">
                  <a16:creationId xmlns:a16="http://schemas.microsoft.com/office/drawing/2014/main" id="{80364B8F-07EF-4E7B-B84E-3553E7BC2E82}"/>
                </a:ext>
              </a:extLst>
            </p:cNvPr>
            <p:cNvSpPr/>
            <p:nvPr/>
          </p:nvSpPr>
          <p:spPr>
            <a:xfrm rot="5400000">
              <a:off x="5988446" y="3098271"/>
              <a:ext cx="156210" cy="169926"/>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Isosceles Triangle 40">
              <a:extLst>
                <a:ext uri="{FF2B5EF4-FFF2-40B4-BE49-F238E27FC236}">
                  <a16:creationId xmlns:a16="http://schemas.microsoft.com/office/drawing/2014/main" id="{02AB8846-098B-4D9D-9274-F6BD907B3C3F}"/>
                </a:ext>
              </a:extLst>
            </p:cNvPr>
            <p:cNvSpPr/>
            <p:nvPr/>
          </p:nvSpPr>
          <p:spPr>
            <a:xfrm rot="5400000" flipH="1" flipV="1">
              <a:off x="5965098" y="3929049"/>
              <a:ext cx="156210" cy="169926"/>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3" name="Group 42">
            <a:extLst>
              <a:ext uri="{FF2B5EF4-FFF2-40B4-BE49-F238E27FC236}">
                <a16:creationId xmlns:a16="http://schemas.microsoft.com/office/drawing/2014/main" id="{10C8B23C-DBA7-4C6E-B7E3-B2D10DB6DCC4}"/>
              </a:ext>
            </a:extLst>
          </p:cNvPr>
          <p:cNvGrpSpPr/>
          <p:nvPr/>
        </p:nvGrpSpPr>
        <p:grpSpPr>
          <a:xfrm>
            <a:off x="6371713" y="5370918"/>
            <a:ext cx="828000" cy="986988"/>
            <a:chOff x="5640551" y="3105129"/>
            <a:chExt cx="828000" cy="986988"/>
          </a:xfrm>
        </p:grpSpPr>
        <p:sp>
          <p:nvSpPr>
            <p:cNvPr id="44" name="Oval 43">
              <a:extLst>
                <a:ext uri="{FF2B5EF4-FFF2-40B4-BE49-F238E27FC236}">
                  <a16:creationId xmlns:a16="http://schemas.microsoft.com/office/drawing/2014/main" id="{F68E1D10-C419-414B-8A8F-04D210CF6232}"/>
                </a:ext>
              </a:extLst>
            </p:cNvPr>
            <p:cNvSpPr/>
            <p:nvPr/>
          </p:nvSpPr>
          <p:spPr>
            <a:xfrm>
              <a:off x="5640551" y="3180006"/>
              <a:ext cx="828000" cy="828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 name="Isosceles Triangle 44">
              <a:extLst>
                <a:ext uri="{FF2B5EF4-FFF2-40B4-BE49-F238E27FC236}">
                  <a16:creationId xmlns:a16="http://schemas.microsoft.com/office/drawing/2014/main" id="{74368594-3CB8-4298-87F7-55D24EF62F26}"/>
                </a:ext>
              </a:extLst>
            </p:cNvPr>
            <p:cNvSpPr/>
            <p:nvPr/>
          </p:nvSpPr>
          <p:spPr>
            <a:xfrm rot="5400000">
              <a:off x="5988446" y="3098271"/>
              <a:ext cx="156210" cy="169926"/>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Isosceles Triangle 45">
              <a:extLst>
                <a:ext uri="{FF2B5EF4-FFF2-40B4-BE49-F238E27FC236}">
                  <a16:creationId xmlns:a16="http://schemas.microsoft.com/office/drawing/2014/main" id="{7DE5B67E-2B98-42CC-82D6-A3356B0EFCAB}"/>
                </a:ext>
              </a:extLst>
            </p:cNvPr>
            <p:cNvSpPr/>
            <p:nvPr/>
          </p:nvSpPr>
          <p:spPr>
            <a:xfrm rot="5400000" flipH="1" flipV="1">
              <a:off x="5965098" y="3929049"/>
              <a:ext cx="156210" cy="169926"/>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47" name="Group 46">
            <a:extLst>
              <a:ext uri="{FF2B5EF4-FFF2-40B4-BE49-F238E27FC236}">
                <a16:creationId xmlns:a16="http://schemas.microsoft.com/office/drawing/2014/main" id="{E3D03018-B3E4-44A5-9BD9-64E077E5A980}"/>
              </a:ext>
            </a:extLst>
          </p:cNvPr>
          <p:cNvGrpSpPr/>
          <p:nvPr/>
        </p:nvGrpSpPr>
        <p:grpSpPr>
          <a:xfrm flipH="1">
            <a:off x="5060741" y="5379678"/>
            <a:ext cx="828000" cy="986988"/>
            <a:chOff x="5640551" y="3105129"/>
            <a:chExt cx="828000" cy="986988"/>
          </a:xfrm>
        </p:grpSpPr>
        <p:sp>
          <p:nvSpPr>
            <p:cNvPr id="48" name="Oval 47">
              <a:extLst>
                <a:ext uri="{FF2B5EF4-FFF2-40B4-BE49-F238E27FC236}">
                  <a16:creationId xmlns:a16="http://schemas.microsoft.com/office/drawing/2014/main" id="{CE7018A0-3F47-41CF-A8DD-0B9CF85D2E87}"/>
                </a:ext>
              </a:extLst>
            </p:cNvPr>
            <p:cNvSpPr/>
            <p:nvPr/>
          </p:nvSpPr>
          <p:spPr>
            <a:xfrm>
              <a:off x="5640551" y="3180006"/>
              <a:ext cx="828000" cy="828000"/>
            </a:xfrm>
            <a:prstGeom prst="ellipse">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Isosceles Triangle 48">
              <a:extLst>
                <a:ext uri="{FF2B5EF4-FFF2-40B4-BE49-F238E27FC236}">
                  <a16:creationId xmlns:a16="http://schemas.microsoft.com/office/drawing/2014/main" id="{AB1A11FE-3FED-4F3D-9C2C-E0C17F2F9A0A}"/>
                </a:ext>
              </a:extLst>
            </p:cNvPr>
            <p:cNvSpPr/>
            <p:nvPr/>
          </p:nvSpPr>
          <p:spPr>
            <a:xfrm rot="5400000">
              <a:off x="5988446" y="3098271"/>
              <a:ext cx="156210" cy="169926"/>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Isosceles Triangle 49">
              <a:extLst>
                <a:ext uri="{FF2B5EF4-FFF2-40B4-BE49-F238E27FC236}">
                  <a16:creationId xmlns:a16="http://schemas.microsoft.com/office/drawing/2014/main" id="{EA51A045-C5BA-4809-BC8C-09FB64C08E61}"/>
                </a:ext>
              </a:extLst>
            </p:cNvPr>
            <p:cNvSpPr/>
            <p:nvPr/>
          </p:nvSpPr>
          <p:spPr>
            <a:xfrm rot="5400000" flipH="1" flipV="1">
              <a:off x="5965098" y="3929049"/>
              <a:ext cx="156210" cy="169926"/>
            </a:xfrm>
            <a:prstGeom prst="triangl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56" name="Freeform: Shape 55">
            <a:extLst>
              <a:ext uri="{FF2B5EF4-FFF2-40B4-BE49-F238E27FC236}">
                <a16:creationId xmlns:a16="http://schemas.microsoft.com/office/drawing/2014/main" id="{12DD4574-A854-4D82-BDAF-627531BB1FD7}"/>
              </a:ext>
            </a:extLst>
          </p:cNvPr>
          <p:cNvSpPr/>
          <p:nvPr/>
        </p:nvSpPr>
        <p:spPr>
          <a:xfrm>
            <a:off x="4438650" y="2262167"/>
            <a:ext cx="3371850" cy="771546"/>
          </a:xfrm>
          <a:custGeom>
            <a:avLst/>
            <a:gdLst>
              <a:gd name="connsiteX0" fmla="*/ 0 w 3371850"/>
              <a:gd name="connsiteY0" fmla="*/ 771546 h 771546"/>
              <a:gd name="connsiteX1" fmla="*/ 1647825 w 3371850"/>
              <a:gd name="connsiteY1" fmla="*/ 21 h 771546"/>
              <a:gd name="connsiteX2" fmla="*/ 3371850 w 3371850"/>
              <a:gd name="connsiteY2" fmla="*/ 747733 h 771546"/>
            </a:gdLst>
            <a:ahLst/>
            <a:cxnLst>
              <a:cxn ang="0">
                <a:pos x="connsiteX0" y="connsiteY0"/>
              </a:cxn>
              <a:cxn ang="0">
                <a:pos x="connsiteX1" y="connsiteY1"/>
              </a:cxn>
              <a:cxn ang="0">
                <a:pos x="connsiteX2" y="connsiteY2"/>
              </a:cxn>
            </a:cxnLst>
            <a:rect l="l" t="t" r="r" b="b"/>
            <a:pathLst>
              <a:path w="3371850" h="771546">
                <a:moveTo>
                  <a:pt x="0" y="771546"/>
                </a:moveTo>
                <a:cubicBezTo>
                  <a:pt x="542925" y="387768"/>
                  <a:pt x="1085850" y="3990"/>
                  <a:pt x="1647825" y="21"/>
                </a:cubicBezTo>
                <a:cubicBezTo>
                  <a:pt x="2209800" y="-3948"/>
                  <a:pt x="2896394" y="551677"/>
                  <a:pt x="3371850" y="747733"/>
                </a:cubicBezTo>
              </a:path>
            </a:pathLst>
          </a:custGeom>
          <a:noFill/>
          <a:ln w="2857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Freeform: Shape 56">
            <a:extLst>
              <a:ext uri="{FF2B5EF4-FFF2-40B4-BE49-F238E27FC236}">
                <a16:creationId xmlns:a16="http://schemas.microsoft.com/office/drawing/2014/main" id="{2693BE59-7D35-4A48-9CA9-47DE6E7EE649}"/>
              </a:ext>
            </a:extLst>
          </p:cNvPr>
          <p:cNvSpPr/>
          <p:nvPr/>
        </p:nvSpPr>
        <p:spPr>
          <a:xfrm>
            <a:off x="4438650" y="3463800"/>
            <a:ext cx="3376613" cy="797727"/>
          </a:xfrm>
          <a:custGeom>
            <a:avLst/>
            <a:gdLst>
              <a:gd name="connsiteX0" fmla="*/ 0 w 3376613"/>
              <a:gd name="connsiteY0" fmla="*/ 14484 h 799050"/>
              <a:gd name="connsiteX1" fmla="*/ 919163 w 3376613"/>
              <a:gd name="connsiteY1" fmla="*/ 114497 h 799050"/>
              <a:gd name="connsiteX2" fmla="*/ 1076325 w 3376613"/>
              <a:gd name="connsiteY2" fmla="*/ 490734 h 799050"/>
              <a:gd name="connsiteX3" fmla="*/ 1271588 w 3376613"/>
              <a:gd name="connsiteY3" fmla="*/ 771722 h 799050"/>
              <a:gd name="connsiteX4" fmla="*/ 1824038 w 3376613"/>
              <a:gd name="connsiteY4" fmla="*/ 752672 h 799050"/>
              <a:gd name="connsiteX5" fmla="*/ 2124075 w 3376613"/>
              <a:gd name="connsiteY5" fmla="*/ 457397 h 799050"/>
              <a:gd name="connsiteX6" fmla="*/ 2281238 w 3376613"/>
              <a:gd name="connsiteY6" fmla="*/ 81159 h 799050"/>
              <a:gd name="connsiteX7" fmla="*/ 3376613 w 3376613"/>
              <a:gd name="connsiteY7" fmla="*/ 197 h 799050"/>
              <a:gd name="connsiteX0" fmla="*/ 0 w 3376613"/>
              <a:gd name="connsiteY0" fmla="*/ 14484 h 788488"/>
              <a:gd name="connsiteX1" fmla="*/ 919163 w 3376613"/>
              <a:gd name="connsiteY1" fmla="*/ 114497 h 788488"/>
              <a:gd name="connsiteX2" fmla="*/ 1076325 w 3376613"/>
              <a:gd name="connsiteY2" fmla="*/ 490734 h 788488"/>
              <a:gd name="connsiteX3" fmla="*/ 1271588 w 3376613"/>
              <a:gd name="connsiteY3" fmla="*/ 771722 h 788488"/>
              <a:gd name="connsiteX4" fmla="*/ 1588294 w 3376613"/>
              <a:gd name="connsiteY4" fmla="*/ 724097 h 788488"/>
              <a:gd name="connsiteX5" fmla="*/ 2124075 w 3376613"/>
              <a:gd name="connsiteY5" fmla="*/ 457397 h 788488"/>
              <a:gd name="connsiteX6" fmla="*/ 2281238 w 3376613"/>
              <a:gd name="connsiteY6" fmla="*/ 81159 h 788488"/>
              <a:gd name="connsiteX7" fmla="*/ 3376613 w 3376613"/>
              <a:gd name="connsiteY7" fmla="*/ 197 h 788488"/>
              <a:gd name="connsiteX0" fmla="*/ 0 w 3376613"/>
              <a:gd name="connsiteY0" fmla="*/ 14484 h 782181"/>
              <a:gd name="connsiteX1" fmla="*/ 919163 w 3376613"/>
              <a:gd name="connsiteY1" fmla="*/ 114497 h 782181"/>
              <a:gd name="connsiteX2" fmla="*/ 1076325 w 3376613"/>
              <a:gd name="connsiteY2" fmla="*/ 490734 h 782181"/>
              <a:gd name="connsiteX3" fmla="*/ 1271588 w 3376613"/>
              <a:gd name="connsiteY3" fmla="*/ 771722 h 782181"/>
              <a:gd name="connsiteX4" fmla="*/ 1588294 w 3376613"/>
              <a:gd name="connsiteY4" fmla="*/ 724097 h 782181"/>
              <a:gd name="connsiteX5" fmla="*/ 2124075 w 3376613"/>
              <a:gd name="connsiteY5" fmla="*/ 457397 h 782181"/>
              <a:gd name="connsiteX6" fmla="*/ 2281238 w 3376613"/>
              <a:gd name="connsiteY6" fmla="*/ 81159 h 782181"/>
              <a:gd name="connsiteX7" fmla="*/ 3376613 w 3376613"/>
              <a:gd name="connsiteY7" fmla="*/ 197 h 782181"/>
              <a:gd name="connsiteX0" fmla="*/ 0 w 3376613"/>
              <a:gd name="connsiteY0" fmla="*/ 14484 h 805880"/>
              <a:gd name="connsiteX1" fmla="*/ 919163 w 3376613"/>
              <a:gd name="connsiteY1" fmla="*/ 114497 h 805880"/>
              <a:gd name="connsiteX2" fmla="*/ 1076325 w 3376613"/>
              <a:gd name="connsiteY2" fmla="*/ 490734 h 805880"/>
              <a:gd name="connsiteX3" fmla="*/ 1271588 w 3376613"/>
              <a:gd name="connsiteY3" fmla="*/ 771722 h 805880"/>
              <a:gd name="connsiteX4" fmla="*/ 1588294 w 3376613"/>
              <a:gd name="connsiteY4" fmla="*/ 724097 h 805880"/>
              <a:gd name="connsiteX5" fmla="*/ 2281238 w 3376613"/>
              <a:gd name="connsiteY5" fmla="*/ 81159 h 805880"/>
              <a:gd name="connsiteX6" fmla="*/ 3376613 w 3376613"/>
              <a:gd name="connsiteY6" fmla="*/ 197 h 805880"/>
              <a:gd name="connsiteX0" fmla="*/ 0 w 3376613"/>
              <a:gd name="connsiteY0" fmla="*/ 14484 h 737998"/>
              <a:gd name="connsiteX1" fmla="*/ 919163 w 3376613"/>
              <a:gd name="connsiteY1" fmla="*/ 114497 h 737998"/>
              <a:gd name="connsiteX2" fmla="*/ 1076325 w 3376613"/>
              <a:gd name="connsiteY2" fmla="*/ 490734 h 737998"/>
              <a:gd name="connsiteX3" fmla="*/ 1588294 w 3376613"/>
              <a:gd name="connsiteY3" fmla="*/ 724097 h 737998"/>
              <a:gd name="connsiteX4" fmla="*/ 2281238 w 3376613"/>
              <a:gd name="connsiteY4" fmla="*/ 81159 h 737998"/>
              <a:gd name="connsiteX5" fmla="*/ 3376613 w 3376613"/>
              <a:gd name="connsiteY5" fmla="*/ 197 h 737998"/>
              <a:gd name="connsiteX0" fmla="*/ 0 w 3376613"/>
              <a:gd name="connsiteY0" fmla="*/ 14484 h 724143"/>
              <a:gd name="connsiteX1" fmla="*/ 919163 w 3376613"/>
              <a:gd name="connsiteY1" fmla="*/ 114497 h 724143"/>
              <a:gd name="connsiteX2" fmla="*/ 1588294 w 3376613"/>
              <a:gd name="connsiteY2" fmla="*/ 724097 h 724143"/>
              <a:gd name="connsiteX3" fmla="*/ 2281238 w 3376613"/>
              <a:gd name="connsiteY3" fmla="*/ 81159 h 724143"/>
              <a:gd name="connsiteX4" fmla="*/ 3376613 w 3376613"/>
              <a:gd name="connsiteY4" fmla="*/ 197 h 724143"/>
              <a:gd name="connsiteX0" fmla="*/ 0 w 3376613"/>
              <a:gd name="connsiteY0" fmla="*/ 14484 h 728419"/>
              <a:gd name="connsiteX1" fmla="*/ 1040607 w 3376613"/>
              <a:gd name="connsiteY1" fmla="*/ 345478 h 728419"/>
              <a:gd name="connsiteX2" fmla="*/ 1588294 w 3376613"/>
              <a:gd name="connsiteY2" fmla="*/ 724097 h 728419"/>
              <a:gd name="connsiteX3" fmla="*/ 2281238 w 3376613"/>
              <a:gd name="connsiteY3" fmla="*/ 81159 h 728419"/>
              <a:gd name="connsiteX4" fmla="*/ 3376613 w 3376613"/>
              <a:gd name="connsiteY4" fmla="*/ 197 h 728419"/>
              <a:gd name="connsiteX0" fmla="*/ 0 w 3376613"/>
              <a:gd name="connsiteY0" fmla="*/ 14295 h 723912"/>
              <a:gd name="connsiteX1" fmla="*/ 1040607 w 3376613"/>
              <a:gd name="connsiteY1" fmla="*/ 345289 h 723912"/>
              <a:gd name="connsiteX2" fmla="*/ 1588294 w 3376613"/>
              <a:gd name="connsiteY2" fmla="*/ 723908 h 723912"/>
              <a:gd name="connsiteX3" fmla="*/ 2283619 w 3376613"/>
              <a:gd name="connsiteY3" fmla="*/ 338145 h 723912"/>
              <a:gd name="connsiteX4" fmla="*/ 3376613 w 3376613"/>
              <a:gd name="connsiteY4" fmla="*/ 8 h 723912"/>
              <a:gd name="connsiteX0" fmla="*/ 0 w 3376613"/>
              <a:gd name="connsiteY0" fmla="*/ 14295 h 723912"/>
              <a:gd name="connsiteX1" fmla="*/ 1040607 w 3376613"/>
              <a:gd name="connsiteY1" fmla="*/ 345289 h 723912"/>
              <a:gd name="connsiteX2" fmla="*/ 1588294 w 3376613"/>
              <a:gd name="connsiteY2" fmla="*/ 723908 h 723912"/>
              <a:gd name="connsiteX3" fmla="*/ 2283619 w 3376613"/>
              <a:gd name="connsiteY3" fmla="*/ 338145 h 723912"/>
              <a:gd name="connsiteX4" fmla="*/ 3376613 w 3376613"/>
              <a:gd name="connsiteY4" fmla="*/ 8 h 723912"/>
              <a:gd name="connsiteX0" fmla="*/ 0 w 3376613"/>
              <a:gd name="connsiteY0" fmla="*/ 14297 h 723914"/>
              <a:gd name="connsiteX1" fmla="*/ 1040607 w 3376613"/>
              <a:gd name="connsiteY1" fmla="*/ 345291 h 723914"/>
              <a:gd name="connsiteX2" fmla="*/ 1588294 w 3376613"/>
              <a:gd name="connsiteY2" fmla="*/ 723910 h 723914"/>
              <a:gd name="connsiteX3" fmla="*/ 2283619 w 3376613"/>
              <a:gd name="connsiteY3" fmla="*/ 338147 h 723914"/>
              <a:gd name="connsiteX4" fmla="*/ 3376613 w 3376613"/>
              <a:gd name="connsiteY4" fmla="*/ 10 h 723914"/>
              <a:gd name="connsiteX0" fmla="*/ 0 w 3376613"/>
              <a:gd name="connsiteY0" fmla="*/ 14301 h 723918"/>
              <a:gd name="connsiteX1" fmla="*/ 1040607 w 3376613"/>
              <a:gd name="connsiteY1" fmla="*/ 345295 h 723918"/>
              <a:gd name="connsiteX2" fmla="*/ 1588294 w 3376613"/>
              <a:gd name="connsiteY2" fmla="*/ 723914 h 723918"/>
              <a:gd name="connsiteX3" fmla="*/ 2283619 w 3376613"/>
              <a:gd name="connsiteY3" fmla="*/ 338151 h 723918"/>
              <a:gd name="connsiteX4" fmla="*/ 3376613 w 3376613"/>
              <a:gd name="connsiteY4" fmla="*/ 14 h 723918"/>
              <a:gd name="connsiteX0" fmla="*/ 0 w 3376613"/>
              <a:gd name="connsiteY0" fmla="*/ 14301 h 723920"/>
              <a:gd name="connsiteX1" fmla="*/ 1040607 w 3376613"/>
              <a:gd name="connsiteY1" fmla="*/ 345295 h 723920"/>
              <a:gd name="connsiteX2" fmla="*/ 1588294 w 3376613"/>
              <a:gd name="connsiteY2" fmla="*/ 723914 h 723920"/>
              <a:gd name="connsiteX3" fmla="*/ 2283619 w 3376613"/>
              <a:gd name="connsiteY3" fmla="*/ 338151 h 723920"/>
              <a:gd name="connsiteX4" fmla="*/ 3376613 w 3376613"/>
              <a:gd name="connsiteY4" fmla="*/ 14 h 723920"/>
              <a:gd name="connsiteX0" fmla="*/ 0 w 3376613"/>
              <a:gd name="connsiteY0" fmla="*/ 14301 h 723968"/>
              <a:gd name="connsiteX1" fmla="*/ 1040607 w 3376613"/>
              <a:gd name="connsiteY1" fmla="*/ 345295 h 723968"/>
              <a:gd name="connsiteX2" fmla="*/ 1588294 w 3376613"/>
              <a:gd name="connsiteY2" fmla="*/ 723914 h 723968"/>
              <a:gd name="connsiteX3" fmla="*/ 2283619 w 3376613"/>
              <a:gd name="connsiteY3" fmla="*/ 338151 h 723968"/>
              <a:gd name="connsiteX4" fmla="*/ 3376613 w 3376613"/>
              <a:gd name="connsiteY4" fmla="*/ 14 h 723968"/>
              <a:gd name="connsiteX0" fmla="*/ 0 w 3376613"/>
              <a:gd name="connsiteY0" fmla="*/ 14301 h 724062"/>
              <a:gd name="connsiteX1" fmla="*/ 1040607 w 3376613"/>
              <a:gd name="connsiteY1" fmla="*/ 345295 h 724062"/>
              <a:gd name="connsiteX2" fmla="*/ 1588294 w 3376613"/>
              <a:gd name="connsiteY2" fmla="*/ 723914 h 724062"/>
              <a:gd name="connsiteX3" fmla="*/ 2283619 w 3376613"/>
              <a:gd name="connsiteY3" fmla="*/ 338151 h 724062"/>
              <a:gd name="connsiteX4" fmla="*/ 3376613 w 3376613"/>
              <a:gd name="connsiteY4" fmla="*/ 14 h 724062"/>
              <a:gd name="connsiteX0" fmla="*/ 0 w 3376613"/>
              <a:gd name="connsiteY0" fmla="*/ 14296 h 728767"/>
              <a:gd name="connsiteX1" fmla="*/ 1040607 w 3376613"/>
              <a:gd name="connsiteY1" fmla="*/ 345290 h 728767"/>
              <a:gd name="connsiteX2" fmla="*/ 1635919 w 3376613"/>
              <a:gd name="connsiteY2" fmla="*/ 728671 h 728767"/>
              <a:gd name="connsiteX3" fmla="*/ 2283619 w 3376613"/>
              <a:gd name="connsiteY3" fmla="*/ 338146 h 728767"/>
              <a:gd name="connsiteX4" fmla="*/ 3376613 w 3376613"/>
              <a:gd name="connsiteY4" fmla="*/ 9 h 728767"/>
              <a:gd name="connsiteX0" fmla="*/ 0 w 3376613"/>
              <a:gd name="connsiteY0" fmla="*/ 14296 h 728671"/>
              <a:gd name="connsiteX1" fmla="*/ 1007269 w 3376613"/>
              <a:gd name="connsiteY1" fmla="*/ 340527 h 728671"/>
              <a:gd name="connsiteX2" fmla="*/ 1635919 w 3376613"/>
              <a:gd name="connsiteY2" fmla="*/ 728671 h 728671"/>
              <a:gd name="connsiteX3" fmla="*/ 2283619 w 3376613"/>
              <a:gd name="connsiteY3" fmla="*/ 338146 h 728671"/>
              <a:gd name="connsiteX4" fmla="*/ 3376613 w 3376613"/>
              <a:gd name="connsiteY4" fmla="*/ 9 h 728671"/>
              <a:gd name="connsiteX0" fmla="*/ 0 w 3376613"/>
              <a:gd name="connsiteY0" fmla="*/ 14296 h 797727"/>
              <a:gd name="connsiteX1" fmla="*/ 1007269 w 3376613"/>
              <a:gd name="connsiteY1" fmla="*/ 340527 h 797727"/>
              <a:gd name="connsiteX2" fmla="*/ 1640681 w 3376613"/>
              <a:gd name="connsiteY2" fmla="*/ 797727 h 797727"/>
              <a:gd name="connsiteX3" fmla="*/ 2283619 w 3376613"/>
              <a:gd name="connsiteY3" fmla="*/ 338146 h 797727"/>
              <a:gd name="connsiteX4" fmla="*/ 3376613 w 3376613"/>
              <a:gd name="connsiteY4" fmla="*/ 9 h 797727"/>
              <a:gd name="connsiteX0" fmla="*/ 0 w 3376613"/>
              <a:gd name="connsiteY0" fmla="*/ 14296 h 797730"/>
              <a:gd name="connsiteX1" fmla="*/ 1007269 w 3376613"/>
              <a:gd name="connsiteY1" fmla="*/ 340527 h 797730"/>
              <a:gd name="connsiteX2" fmla="*/ 1640681 w 3376613"/>
              <a:gd name="connsiteY2" fmla="*/ 797727 h 797730"/>
              <a:gd name="connsiteX3" fmla="*/ 2333625 w 3376613"/>
              <a:gd name="connsiteY3" fmla="*/ 333384 h 797730"/>
              <a:gd name="connsiteX4" fmla="*/ 3376613 w 3376613"/>
              <a:gd name="connsiteY4" fmla="*/ 9 h 797730"/>
              <a:gd name="connsiteX0" fmla="*/ 0 w 3376613"/>
              <a:gd name="connsiteY0" fmla="*/ 14296 h 797727"/>
              <a:gd name="connsiteX1" fmla="*/ 942975 w 3376613"/>
              <a:gd name="connsiteY1" fmla="*/ 335764 h 797727"/>
              <a:gd name="connsiteX2" fmla="*/ 1640681 w 3376613"/>
              <a:gd name="connsiteY2" fmla="*/ 797727 h 797727"/>
              <a:gd name="connsiteX3" fmla="*/ 2333625 w 3376613"/>
              <a:gd name="connsiteY3" fmla="*/ 333384 h 797727"/>
              <a:gd name="connsiteX4" fmla="*/ 3376613 w 3376613"/>
              <a:gd name="connsiteY4" fmla="*/ 9 h 797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6613" h="797727">
                <a:moveTo>
                  <a:pt x="0" y="14296"/>
                </a:moveTo>
                <a:cubicBezTo>
                  <a:pt x="369888" y="24615"/>
                  <a:pt x="669528" y="205192"/>
                  <a:pt x="942975" y="335764"/>
                </a:cubicBezTo>
                <a:cubicBezTo>
                  <a:pt x="1216422" y="466336"/>
                  <a:pt x="1408906" y="798124"/>
                  <a:pt x="1640681" y="797727"/>
                </a:cubicBezTo>
                <a:cubicBezTo>
                  <a:pt x="1872456" y="797330"/>
                  <a:pt x="2044303" y="466337"/>
                  <a:pt x="2333625" y="333384"/>
                </a:cubicBezTo>
                <a:cubicBezTo>
                  <a:pt x="2622947" y="200431"/>
                  <a:pt x="3095626" y="-1578"/>
                  <a:pt x="3376613" y="9"/>
                </a:cubicBezTo>
              </a:path>
            </a:pathLst>
          </a:custGeom>
          <a:noFill/>
          <a:ln w="2857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Freeform: Shape 57">
            <a:extLst>
              <a:ext uri="{FF2B5EF4-FFF2-40B4-BE49-F238E27FC236}">
                <a16:creationId xmlns:a16="http://schemas.microsoft.com/office/drawing/2014/main" id="{346A58F2-994B-4BF3-A134-571CD82FFEDB}"/>
              </a:ext>
            </a:extLst>
          </p:cNvPr>
          <p:cNvSpPr/>
          <p:nvPr/>
        </p:nvSpPr>
        <p:spPr>
          <a:xfrm>
            <a:off x="4452938" y="3981452"/>
            <a:ext cx="3362325" cy="397669"/>
          </a:xfrm>
          <a:custGeom>
            <a:avLst/>
            <a:gdLst>
              <a:gd name="connsiteX0" fmla="*/ 0 w 3362325"/>
              <a:gd name="connsiteY0" fmla="*/ 41637 h 440864"/>
              <a:gd name="connsiteX1" fmla="*/ 776287 w 3362325"/>
              <a:gd name="connsiteY1" fmla="*/ 74974 h 440864"/>
              <a:gd name="connsiteX2" fmla="*/ 1062037 w 3362325"/>
              <a:gd name="connsiteY2" fmla="*/ 284524 h 440864"/>
              <a:gd name="connsiteX3" fmla="*/ 1552575 w 3362325"/>
              <a:gd name="connsiteY3" fmla="*/ 432162 h 440864"/>
              <a:gd name="connsiteX4" fmla="*/ 2305050 w 3362325"/>
              <a:gd name="connsiteY4" fmla="*/ 22587 h 440864"/>
              <a:gd name="connsiteX5" fmla="*/ 3362325 w 3362325"/>
              <a:gd name="connsiteY5" fmla="*/ 27349 h 440864"/>
              <a:gd name="connsiteX0" fmla="*/ 0 w 3362325"/>
              <a:gd name="connsiteY0" fmla="*/ 41637 h 432348"/>
              <a:gd name="connsiteX1" fmla="*/ 776287 w 3362325"/>
              <a:gd name="connsiteY1" fmla="*/ 74974 h 432348"/>
              <a:gd name="connsiteX2" fmla="*/ 1552575 w 3362325"/>
              <a:gd name="connsiteY2" fmla="*/ 432162 h 432348"/>
              <a:gd name="connsiteX3" fmla="*/ 2305050 w 3362325"/>
              <a:gd name="connsiteY3" fmla="*/ 22587 h 432348"/>
              <a:gd name="connsiteX4" fmla="*/ 3362325 w 3362325"/>
              <a:gd name="connsiteY4" fmla="*/ 27349 h 432348"/>
              <a:gd name="connsiteX0" fmla="*/ 0 w 3362325"/>
              <a:gd name="connsiteY0" fmla="*/ 35868 h 343289"/>
              <a:gd name="connsiteX1" fmla="*/ 776287 w 3362325"/>
              <a:gd name="connsiteY1" fmla="*/ 69205 h 343289"/>
              <a:gd name="connsiteX2" fmla="*/ 1654969 w 3362325"/>
              <a:gd name="connsiteY2" fmla="*/ 343049 h 343289"/>
              <a:gd name="connsiteX3" fmla="*/ 2305050 w 3362325"/>
              <a:gd name="connsiteY3" fmla="*/ 16818 h 343289"/>
              <a:gd name="connsiteX4" fmla="*/ 3362325 w 3362325"/>
              <a:gd name="connsiteY4" fmla="*/ 21580 h 343289"/>
              <a:gd name="connsiteX0" fmla="*/ 0 w 3362325"/>
              <a:gd name="connsiteY0" fmla="*/ 35868 h 343055"/>
              <a:gd name="connsiteX1" fmla="*/ 776287 w 3362325"/>
              <a:gd name="connsiteY1" fmla="*/ 69205 h 343055"/>
              <a:gd name="connsiteX2" fmla="*/ 1654969 w 3362325"/>
              <a:gd name="connsiteY2" fmla="*/ 343049 h 343055"/>
              <a:gd name="connsiteX3" fmla="*/ 2305050 w 3362325"/>
              <a:gd name="connsiteY3" fmla="*/ 16818 h 343055"/>
              <a:gd name="connsiteX4" fmla="*/ 3362325 w 3362325"/>
              <a:gd name="connsiteY4" fmla="*/ 21580 h 343055"/>
              <a:gd name="connsiteX0" fmla="*/ 0 w 3362325"/>
              <a:gd name="connsiteY0" fmla="*/ 23773 h 331083"/>
              <a:gd name="connsiteX1" fmla="*/ 776287 w 3362325"/>
              <a:gd name="connsiteY1" fmla="*/ 57110 h 331083"/>
              <a:gd name="connsiteX2" fmla="*/ 1654969 w 3362325"/>
              <a:gd name="connsiteY2" fmla="*/ 330954 h 331083"/>
              <a:gd name="connsiteX3" fmla="*/ 2414587 w 3362325"/>
              <a:gd name="connsiteY3" fmla="*/ 19010 h 331083"/>
              <a:gd name="connsiteX4" fmla="*/ 3362325 w 3362325"/>
              <a:gd name="connsiteY4" fmla="*/ 9485 h 331083"/>
              <a:gd name="connsiteX0" fmla="*/ 0 w 3362325"/>
              <a:gd name="connsiteY0" fmla="*/ 14288 h 321598"/>
              <a:gd name="connsiteX1" fmla="*/ 776287 w 3362325"/>
              <a:gd name="connsiteY1" fmla="*/ 47625 h 321598"/>
              <a:gd name="connsiteX2" fmla="*/ 1654969 w 3362325"/>
              <a:gd name="connsiteY2" fmla="*/ 321469 h 321598"/>
              <a:gd name="connsiteX3" fmla="*/ 2414587 w 3362325"/>
              <a:gd name="connsiteY3" fmla="*/ 9525 h 321598"/>
              <a:gd name="connsiteX4" fmla="*/ 3362325 w 3362325"/>
              <a:gd name="connsiteY4" fmla="*/ 0 h 321598"/>
              <a:gd name="connsiteX0" fmla="*/ 0 w 3362325"/>
              <a:gd name="connsiteY0" fmla="*/ 28894 h 336075"/>
              <a:gd name="connsiteX1" fmla="*/ 740568 w 3362325"/>
              <a:gd name="connsiteY1" fmla="*/ 21750 h 336075"/>
              <a:gd name="connsiteX2" fmla="*/ 1654969 w 3362325"/>
              <a:gd name="connsiteY2" fmla="*/ 336075 h 336075"/>
              <a:gd name="connsiteX3" fmla="*/ 2414587 w 3362325"/>
              <a:gd name="connsiteY3" fmla="*/ 24131 h 336075"/>
              <a:gd name="connsiteX4" fmla="*/ 3362325 w 3362325"/>
              <a:gd name="connsiteY4" fmla="*/ 14606 h 336075"/>
              <a:gd name="connsiteX0" fmla="*/ 0 w 3362325"/>
              <a:gd name="connsiteY0" fmla="*/ 14288 h 321469"/>
              <a:gd name="connsiteX1" fmla="*/ 740568 w 3362325"/>
              <a:gd name="connsiteY1" fmla="*/ 7144 h 321469"/>
              <a:gd name="connsiteX2" fmla="*/ 1654969 w 3362325"/>
              <a:gd name="connsiteY2" fmla="*/ 321469 h 321469"/>
              <a:gd name="connsiteX3" fmla="*/ 2414587 w 3362325"/>
              <a:gd name="connsiteY3" fmla="*/ 9525 h 321469"/>
              <a:gd name="connsiteX4" fmla="*/ 3362325 w 3362325"/>
              <a:gd name="connsiteY4" fmla="*/ 0 h 321469"/>
              <a:gd name="connsiteX0" fmla="*/ 0 w 3362325"/>
              <a:gd name="connsiteY0" fmla="*/ 34528 h 417909"/>
              <a:gd name="connsiteX1" fmla="*/ 740568 w 3362325"/>
              <a:gd name="connsiteY1" fmla="*/ 27384 h 417909"/>
              <a:gd name="connsiteX2" fmla="*/ 1659732 w 3362325"/>
              <a:gd name="connsiteY2" fmla="*/ 417909 h 417909"/>
              <a:gd name="connsiteX3" fmla="*/ 2414587 w 3362325"/>
              <a:gd name="connsiteY3" fmla="*/ 29765 h 417909"/>
              <a:gd name="connsiteX4" fmla="*/ 3362325 w 3362325"/>
              <a:gd name="connsiteY4" fmla="*/ 20240 h 417909"/>
              <a:gd name="connsiteX0" fmla="*/ 0 w 3362325"/>
              <a:gd name="connsiteY0" fmla="*/ 29265 h 412646"/>
              <a:gd name="connsiteX1" fmla="*/ 740568 w 3362325"/>
              <a:gd name="connsiteY1" fmla="*/ 22121 h 412646"/>
              <a:gd name="connsiteX2" fmla="*/ 1659732 w 3362325"/>
              <a:gd name="connsiteY2" fmla="*/ 412646 h 412646"/>
              <a:gd name="connsiteX3" fmla="*/ 2414587 w 3362325"/>
              <a:gd name="connsiteY3" fmla="*/ 24502 h 412646"/>
              <a:gd name="connsiteX4" fmla="*/ 3362325 w 3362325"/>
              <a:gd name="connsiteY4" fmla="*/ 14977 h 412646"/>
              <a:gd name="connsiteX0" fmla="*/ 0 w 3362325"/>
              <a:gd name="connsiteY0" fmla="*/ 14288 h 397669"/>
              <a:gd name="connsiteX1" fmla="*/ 740568 w 3362325"/>
              <a:gd name="connsiteY1" fmla="*/ 7144 h 397669"/>
              <a:gd name="connsiteX2" fmla="*/ 1659732 w 3362325"/>
              <a:gd name="connsiteY2" fmla="*/ 397669 h 397669"/>
              <a:gd name="connsiteX3" fmla="*/ 2414587 w 3362325"/>
              <a:gd name="connsiteY3" fmla="*/ 9525 h 397669"/>
              <a:gd name="connsiteX4" fmla="*/ 3362325 w 3362325"/>
              <a:gd name="connsiteY4" fmla="*/ 0 h 39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325" h="397669">
                <a:moveTo>
                  <a:pt x="0" y="14288"/>
                </a:moveTo>
                <a:lnTo>
                  <a:pt x="740568" y="7144"/>
                </a:lnTo>
                <a:cubicBezTo>
                  <a:pt x="998140" y="4366"/>
                  <a:pt x="1380729" y="397272"/>
                  <a:pt x="1659732" y="397669"/>
                </a:cubicBezTo>
                <a:cubicBezTo>
                  <a:pt x="1938735" y="398066"/>
                  <a:pt x="2168922" y="13891"/>
                  <a:pt x="2414587" y="9525"/>
                </a:cubicBezTo>
                <a:cubicBezTo>
                  <a:pt x="2660252" y="5159"/>
                  <a:pt x="3223419" y="36512"/>
                  <a:pt x="3362325" y="0"/>
                </a:cubicBezTo>
              </a:path>
            </a:pathLst>
          </a:custGeom>
          <a:noFill/>
          <a:ln w="2857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Freeform: Shape 58">
            <a:extLst>
              <a:ext uri="{FF2B5EF4-FFF2-40B4-BE49-F238E27FC236}">
                <a16:creationId xmlns:a16="http://schemas.microsoft.com/office/drawing/2014/main" id="{11EB87FA-2978-40EC-80B4-52FF7D637932}"/>
              </a:ext>
            </a:extLst>
          </p:cNvPr>
          <p:cNvSpPr/>
          <p:nvPr/>
        </p:nvSpPr>
        <p:spPr>
          <a:xfrm>
            <a:off x="4452938" y="4367213"/>
            <a:ext cx="3371850" cy="152421"/>
          </a:xfrm>
          <a:custGeom>
            <a:avLst/>
            <a:gdLst>
              <a:gd name="connsiteX0" fmla="*/ 0 w 3371850"/>
              <a:gd name="connsiteY0" fmla="*/ 0 h 152421"/>
              <a:gd name="connsiteX1" fmla="*/ 1500187 w 3371850"/>
              <a:gd name="connsiteY1" fmla="*/ 152400 h 152421"/>
              <a:gd name="connsiteX2" fmla="*/ 3371850 w 3371850"/>
              <a:gd name="connsiteY2" fmla="*/ 9525 h 152421"/>
            </a:gdLst>
            <a:ahLst/>
            <a:cxnLst>
              <a:cxn ang="0">
                <a:pos x="connsiteX0" y="connsiteY0"/>
              </a:cxn>
              <a:cxn ang="0">
                <a:pos x="connsiteX1" y="connsiteY1"/>
              </a:cxn>
              <a:cxn ang="0">
                <a:pos x="connsiteX2" y="connsiteY2"/>
              </a:cxn>
            </a:cxnLst>
            <a:rect l="l" t="t" r="r" b="b"/>
            <a:pathLst>
              <a:path w="3371850" h="152421">
                <a:moveTo>
                  <a:pt x="0" y="0"/>
                </a:moveTo>
                <a:cubicBezTo>
                  <a:pt x="469106" y="75406"/>
                  <a:pt x="938212" y="150813"/>
                  <a:pt x="1500187" y="152400"/>
                </a:cubicBezTo>
                <a:cubicBezTo>
                  <a:pt x="2062162" y="153987"/>
                  <a:pt x="2894806" y="68262"/>
                  <a:pt x="3371850" y="9525"/>
                </a:cubicBezTo>
              </a:path>
            </a:pathLst>
          </a:custGeom>
          <a:noFill/>
          <a:ln w="2857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0" name="Freeform: Shape 59">
            <a:extLst>
              <a:ext uri="{FF2B5EF4-FFF2-40B4-BE49-F238E27FC236}">
                <a16:creationId xmlns:a16="http://schemas.microsoft.com/office/drawing/2014/main" id="{F65F31D3-CD49-41A1-85FD-7E9E27F60A8E}"/>
              </a:ext>
            </a:extLst>
          </p:cNvPr>
          <p:cNvSpPr/>
          <p:nvPr/>
        </p:nvSpPr>
        <p:spPr>
          <a:xfrm>
            <a:off x="4448175" y="6472238"/>
            <a:ext cx="3374231" cy="269418"/>
          </a:xfrm>
          <a:custGeom>
            <a:avLst/>
            <a:gdLst>
              <a:gd name="connsiteX0" fmla="*/ 0 w 3374231"/>
              <a:gd name="connsiteY0" fmla="*/ 1123956 h 1186634"/>
              <a:gd name="connsiteX1" fmla="*/ 1042988 w 3374231"/>
              <a:gd name="connsiteY1" fmla="*/ 1131100 h 1186634"/>
              <a:gd name="connsiteX2" fmla="*/ 1857375 w 3374231"/>
              <a:gd name="connsiteY2" fmla="*/ 745337 h 1186634"/>
              <a:gd name="connsiteX3" fmla="*/ 1881188 w 3374231"/>
              <a:gd name="connsiteY3" fmla="*/ 297662 h 1186634"/>
              <a:gd name="connsiteX4" fmla="*/ 2305050 w 3374231"/>
              <a:gd name="connsiteY4" fmla="*/ 6 h 1186634"/>
              <a:gd name="connsiteX5" fmla="*/ 2800350 w 3374231"/>
              <a:gd name="connsiteY5" fmla="*/ 304806 h 1186634"/>
              <a:gd name="connsiteX6" fmla="*/ 3036094 w 3374231"/>
              <a:gd name="connsiteY6" fmla="*/ 1121575 h 1186634"/>
              <a:gd name="connsiteX7" fmla="*/ 3374231 w 3374231"/>
              <a:gd name="connsiteY7" fmla="*/ 1121575 h 1186634"/>
              <a:gd name="connsiteX0" fmla="*/ 0 w 3374231"/>
              <a:gd name="connsiteY0" fmla="*/ 1123956 h 1186634"/>
              <a:gd name="connsiteX1" fmla="*/ 1042988 w 3374231"/>
              <a:gd name="connsiteY1" fmla="*/ 1131100 h 1186634"/>
              <a:gd name="connsiteX2" fmla="*/ 1857375 w 3374231"/>
              <a:gd name="connsiteY2" fmla="*/ 745337 h 1186634"/>
              <a:gd name="connsiteX3" fmla="*/ 1881188 w 3374231"/>
              <a:gd name="connsiteY3" fmla="*/ 297662 h 1186634"/>
              <a:gd name="connsiteX4" fmla="*/ 2305050 w 3374231"/>
              <a:gd name="connsiteY4" fmla="*/ 6 h 1186634"/>
              <a:gd name="connsiteX5" fmla="*/ 2800350 w 3374231"/>
              <a:gd name="connsiteY5" fmla="*/ 304806 h 1186634"/>
              <a:gd name="connsiteX6" fmla="*/ 3036094 w 3374231"/>
              <a:gd name="connsiteY6" fmla="*/ 1121575 h 1186634"/>
              <a:gd name="connsiteX7" fmla="*/ 3374231 w 3374231"/>
              <a:gd name="connsiteY7" fmla="*/ 1121575 h 1186634"/>
              <a:gd name="connsiteX0" fmla="*/ 0 w 3374231"/>
              <a:gd name="connsiteY0" fmla="*/ 1123956 h 1186634"/>
              <a:gd name="connsiteX1" fmla="*/ 1042988 w 3374231"/>
              <a:gd name="connsiteY1" fmla="*/ 1131100 h 1186634"/>
              <a:gd name="connsiteX2" fmla="*/ 1833562 w 3374231"/>
              <a:gd name="connsiteY2" fmla="*/ 750100 h 1186634"/>
              <a:gd name="connsiteX3" fmla="*/ 1881188 w 3374231"/>
              <a:gd name="connsiteY3" fmla="*/ 297662 h 1186634"/>
              <a:gd name="connsiteX4" fmla="*/ 2305050 w 3374231"/>
              <a:gd name="connsiteY4" fmla="*/ 6 h 1186634"/>
              <a:gd name="connsiteX5" fmla="*/ 2800350 w 3374231"/>
              <a:gd name="connsiteY5" fmla="*/ 304806 h 1186634"/>
              <a:gd name="connsiteX6" fmla="*/ 3036094 w 3374231"/>
              <a:gd name="connsiteY6" fmla="*/ 1121575 h 1186634"/>
              <a:gd name="connsiteX7" fmla="*/ 3374231 w 3374231"/>
              <a:gd name="connsiteY7" fmla="*/ 1121575 h 1186634"/>
              <a:gd name="connsiteX0" fmla="*/ 0 w 3374231"/>
              <a:gd name="connsiteY0" fmla="*/ 1123956 h 1186634"/>
              <a:gd name="connsiteX1" fmla="*/ 1042988 w 3374231"/>
              <a:gd name="connsiteY1" fmla="*/ 1131100 h 1186634"/>
              <a:gd name="connsiteX2" fmla="*/ 1833562 w 3374231"/>
              <a:gd name="connsiteY2" fmla="*/ 750100 h 1186634"/>
              <a:gd name="connsiteX3" fmla="*/ 1881188 w 3374231"/>
              <a:gd name="connsiteY3" fmla="*/ 297662 h 1186634"/>
              <a:gd name="connsiteX4" fmla="*/ 2305050 w 3374231"/>
              <a:gd name="connsiteY4" fmla="*/ 6 h 1186634"/>
              <a:gd name="connsiteX5" fmla="*/ 2800350 w 3374231"/>
              <a:gd name="connsiteY5" fmla="*/ 304806 h 1186634"/>
              <a:gd name="connsiteX6" fmla="*/ 3036094 w 3374231"/>
              <a:gd name="connsiteY6" fmla="*/ 1121575 h 1186634"/>
              <a:gd name="connsiteX7" fmla="*/ 3374231 w 3374231"/>
              <a:gd name="connsiteY7" fmla="*/ 1121575 h 1186634"/>
              <a:gd name="connsiteX0" fmla="*/ 0 w 3374231"/>
              <a:gd name="connsiteY0" fmla="*/ 1123956 h 1186634"/>
              <a:gd name="connsiteX1" fmla="*/ 1042988 w 3374231"/>
              <a:gd name="connsiteY1" fmla="*/ 1131100 h 1186634"/>
              <a:gd name="connsiteX2" fmla="*/ 1833562 w 3374231"/>
              <a:gd name="connsiteY2" fmla="*/ 750100 h 1186634"/>
              <a:gd name="connsiteX3" fmla="*/ 1881188 w 3374231"/>
              <a:gd name="connsiteY3" fmla="*/ 297662 h 1186634"/>
              <a:gd name="connsiteX4" fmla="*/ 2305050 w 3374231"/>
              <a:gd name="connsiteY4" fmla="*/ 6 h 1186634"/>
              <a:gd name="connsiteX5" fmla="*/ 2800350 w 3374231"/>
              <a:gd name="connsiteY5" fmla="*/ 304806 h 1186634"/>
              <a:gd name="connsiteX6" fmla="*/ 3036094 w 3374231"/>
              <a:gd name="connsiteY6" fmla="*/ 1121575 h 1186634"/>
              <a:gd name="connsiteX7" fmla="*/ 3374231 w 3374231"/>
              <a:gd name="connsiteY7" fmla="*/ 1121575 h 1186634"/>
              <a:gd name="connsiteX0" fmla="*/ 0 w 3374231"/>
              <a:gd name="connsiteY0" fmla="*/ 1123961 h 1186639"/>
              <a:gd name="connsiteX1" fmla="*/ 1042988 w 3374231"/>
              <a:gd name="connsiteY1" fmla="*/ 1131105 h 1186639"/>
              <a:gd name="connsiteX2" fmla="*/ 1833562 w 3374231"/>
              <a:gd name="connsiteY2" fmla="*/ 750105 h 1186639"/>
              <a:gd name="connsiteX3" fmla="*/ 1888331 w 3374231"/>
              <a:gd name="connsiteY3" fmla="*/ 295286 h 1186639"/>
              <a:gd name="connsiteX4" fmla="*/ 2305050 w 3374231"/>
              <a:gd name="connsiteY4" fmla="*/ 11 h 1186639"/>
              <a:gd name="connsiteX5" fmla="*/ 2800350 w 3374231"/>
              <a:gd name="connsiteY5" fmla="*/ 304811 h 1186639"/>
              <a:gd name="connsiteX6" fmla="*/ 3036094 w 3374231"/>
              <a:gd name="connsiteY6" fmla="*/ 1121580 h 1186639"/>
              <a:gd name="connsiteX7" fmla="*/ 3374231 w 3374231"/>
              <a:gd name="connsiteY7" fmla="*/ 1121580 h 1186639"/>
              <a:gd name="connsiteX0" fmla="*/ 0 w 3374231"/>
              <a:gd name="connsiteY0" fmla="*/ 1123961 h 1186639"/>
              <a:gd name="connsiteX1" fmla="*/ 1042988 w 3374231"/>
              <a:gd name="connsiteY1" fmla="*/ 1131105 h 1186639"/>
              <a:gd name="connsiteX2" fmla="*/ 1833562 w 3374231"/>
              <a:gd name="connsiteY2" fmla="*/ 750105 h 1186639"/>
              <a:gd name="connsiteX3" fmla="*/ 1888331 w 3374231"/>
              <a:gd name="connsiteY3" fmla="*/ 295286 h 1186639"/>
              <a:gd name="connsiteX4" fmla="*/ 2305050 w 3374231"/>
              <a:gd name="connsiteY4" fmla="*/ 11 h 1186639"/>
              <a:gd name="connsiteX5" fmla="*/ 2800350 w 3374231"/>
              <a:gd name="connsiteY5" fmla="*/ 304811 h 1186639"/>
              <a:gd name="connsiteX6" fmla="*/ 3036094 w 3374231"/>
              <a:gd name="connsiteY6" fmla="*/ 1121580 h 1186639"/>
              <a:gd name="connsiteX7" fmla="*/ 3374231 w 3374231"/>
              <a:gd name="connsiteY7" fmla="*/ 1121580 h 1186639"/>
              <a:gd name="connsiteX0" fmla="*/ 0 w 3374231"/>
              <a:gd name="connsiteY0" fmla="*/ 1123961 h 1165624"/>
              <a:gd name="connsiteX1" fmla="*/ 1042988 w 3374231"/>
              <a:gd name="connsiteY1" fmla="*/ 1131105 h 1165624"/>
              <a:gd name="connsiteX2" fmla="*/ 1833562 w 3374231"/>
              <a:gd name="connsiteY2" fmla="*/ 750105 h 1165624"/>
              <a:gd name="connsiteX3" fmla="*/ 1888331 w 3374231"/>
              <a:gd name="connsiteY3" fmla="*/ 295286 h 1165624"/>
              <a:gd name="connsiteX4" fmla="*/ 2305050 w 3374231"/>
              <a:gd name="connsiteY4" fmla="*/ 11 h 1165624"/>
              <a:gd name="connsiteX5" fmla="*/ 2800350 w 3374231"/>
              <a:gd name="connsiteY5" fmla="*/ 304811 h 1165624"/>
              <a:gd name="connsiteX6" fmla="*/ 3036094 w 3374231"/>
              <a:gd name="connsiteY6" fmla="*/ 1121580 h 1165624"/>
              <a:gd name="connsiteX7" fmla="*/ 3374231 w 3374231"/>
              <a:gd name="connsiteY7" fmla="*/ 1121580 h 1165624"/>
              <a:gd name="connsiteX0" fmla="*/ 0 w 3374231"/>
              <a:gd name="connsiteY0" fmla="*/ 1123961 h 1141775"/>
              <a:gd name="connsiteX1" fmla="*/ 1042988 w 3374231"/>
              <a:gd name="connsiteY1" fmla="*/ 1131105 h 1141775"/>
              <a:gd name="connsiteX2" fmla="*/ 1833562 w 3374231"/>
              <a:gd name="connsiteY2" fmla="*/ 750105 h 1141775"/>
              <a:gd name="connsiteX3" fmla="*/ 1888331 w 3374231"/>
              <a:gd name="connsiteY3" fmla="*/ 295286 h 1141775"/>
              <a:gd name="connsiteX4" fmla="*/ 2305050 w 3374231"/>
              <a:gd name="connsiteY4" fmla="*/ 11 h 1141775"/>
              <a:gd name="connsiteX5" fmla="*/ 2800350 w 3374231"/>
              <a:gd name="connsiteY5" fmla="*/ 304811 h 1141775"/>
              <a:gd name="connsiteX6" fmla="*/ 3036094 w 3374231"/>
              <a:gd name="connsiteY6" fmla="*/ 1121580 h 1141775"/>
              <a:gd name="connsiteX7" fmla="*/ 3374231 w 3374231"/>
              <a:gd name="connsiteY7" fmla="*/ 1121580 h 1141775"/>
              <a:gd name="connsiteX0" fmla="*/ 0 w 3374231"/>
              <a:gd name="connsiteY0" fmla="*/ 845580 h 1086087"/>
              <a:gd name="connsiteX1" fmla="*/ 1042988 w 3374231"/>
              <a:gd name="connsiteY1" fmla="*/ 852724 h 1086087"/>
              <a:gd name="connsiteX2" fmla="*/ 1833562 w 3374231"/>
              <a:gd name="connsiteY2" fmla="*/ 471724 h 1086087"/>
              <a:gd name="connsiteX3" fmla="*/ 1888331 w 3374231"/>
              <a:gd name="connsiteY3" fmla="*/ 16905 h 1086087"/>
              <a:gd name="connsiteX4" fmla="*/ 2362200 w 3374231"/>
              <a:gd name="connsiteY4" fmla="*/ 1086086 h 1086087"/>
              <a:gd name="connsiteX5" fmla="*/ 2800350 w 3374231"/>
              <a:gd name="connsiteY5" fmla="*/ 26430 h 1086087"/>
              <a:gd name="connsiteX6" fmla="*/ 3036094 w 3374231"/>
              <a:gd name="connsiteY6" fmla="*/ 843199 h 1086087"/>
              <a:gd name="connsiteX7" fmla="*/ 3374231 w 3374231"/>
              <a:gd name="connsiteY7" fmla="*/ 843199 h 1086087"/>
              <a:gd name="connsiteX0" fmla="*/ 0 w 3374231"/>
              <a:gd name="connsiteY0" fmla="*/ 845580 h 1118723"/>
              <a:gd name="connsiteX1" fmla="*/ 1042988 w 3374231"/>
              <a:gd name="connsiteY1" fmla="*/ 852724 h 1118723"/>
              <a:gd name="connsiteX2" fmla="*/ 1833562 w 3374231"/>
              <a:gd name="connsiteY2" fmla="*/ 471724 h 1118723"/>
              <a:gd name="connsiteX3" fmla="*/ 1888331 w 3374231"/>
              <a:gd name="connsiteY3" fmla="*/ 16905 h 1118723"/>
              <a:gd name="connsiteX4" fmla="*/ 2362200 w 3374231"/>
              <a:gd name="connsiteY4" fmla="*/ 1086086 h 1118723"/>
              <a:gd name="connsiteX5" fmla="*/ 3036094 w 3374231"/>
              <a:gd name="connsiteY5" fmla="*/ 843199 h 1118723"/>
              <a:gd name="connsiteX6" fmla="*/ 3374231 w 3374231"/>
              <a:gd name="connsiteY6" fmla="*/ 843199 h 1118723"/>
              <a:gd name="connsiteX0" fmla="*/ 0 w 3374231"/>
              <a:gd name="connsiteY0" fmla="*/ 376403 h 649546"/>
              <a:gd name="connsiteX1" fmla="*/ 1042988 w 3374231"/>
              <a:gd name="connsiteY1" fmla="*/ 383547 h 649546"/>
              <a:gd name="connsiteX2" fmla="*/ 1833562 w 3374231"/>
              <a:gd name="connsiteY2" fmla="*/ 2547 h 649546"/>
              <a:gd name="connsiteX3" fmla="*/ 2362200 w 3374231"/>
              <a:gd name="connsiteY3" fmla="*/ 616909 h 649546"/>
              <a:gd name="connsiteX4" fmla="*/ 3036094 w 3374231"/>
              <a:gd name="connsiteY4" fmla="*/ 374022 h 649546"/>
              <a:gd name="connsiteX5" fmla="*/ 3374231 w 3374231"/>
              <a:gd name="connsiteY5" fmla="*/ 374022 h 649546"/>
              <a:gd name="connsiteX0" fmla="*/ 0 w 3374231"/>
              <a:gd name="connsiteY0" fmla="*/ 5952 h 279095"/>
              <a:gd name="connsiteX1" fmla="*/ 1042988 w 3374231"/>
              <a:gd name="connsiteY1" fmla="*/ 13096 h 279095"/>
              <a:gd name="connsiteX2" fmla="*/ 2362200 w 3374231"/>
              <a:gd name="connsiteY2" fmla="*/ 246458 h 279095"/>
              <a:gd name="connsiteX3" fmla="*/ 3036094 w 3374231"/>
              <a:gd name="connsiteY3" fmla="*/ 3571 h 279095"/>
              <a:gd name="connsiteX4" fmla="*/ 3374231 w 3374231"/>
              <a:gd name="connsiteY4" fmla="*/ 3571 h 279095"/>
              <a:gd name="connsiteX0" fmla="*/ 0 w 3374231"/>
              <a:gd name="connsiteY0" fmla="*/ 18634 h 316412"/>
              <a:gd name="connsiteX1" fmla="*/ 1042988 w 3374231"/>
              <a:gd name="connsiteY1" fmla="*/ 25778 h 316412"/>
              <a:gd name="connsiteX2" fmla="*/ 2357438 w 3374231"/>
              <a:gd name="connsiteY2" fmla="*/ 285334 h 316412"/>
              <a:gd name="connsiteX3" fmla="*/ 3036094 w 3374231"/>
              <a:gd name="connsiteY3" fmla="*/ 16253 h 316412"/>
              <a:gd name="connsiteX4" fmla="*/ 3374231 w 3374231"/>
              <a:gd name="connsiteY4" fmla="*/ 16253 h 316412"/>
              <a:gd name="connsiteX0" fmla="*/ 0 w 3374231"/>
              <a:gd name="connsiteY0" fmla="*/ 18634 h 285346"/>
              <a:gd name="connsiteX1" fmla="*/ 1042988 w 3374231"/>
              <a:gd name="connsiteY1" fmla="*/ 25778 h 285346"/>
              <a:gd name="connsiteX2" fmla="*/ 2357438 w 3374231"/>
              <a:gd name="connsiteY2" fmla="*/ 285334 h 285346"/>
              <a:gd name="connsiteX3" fmla="*/ 3036094 w 3374231"/>
              <a:gd name="connsiteY3" fmla="*/ 16253 h 285346"/>
              <a:gd name="connsiteX4" fmla="*/ 3374231 w 3374231"/>
              <a:gd name="connsiteY4" fmla="*/ 16253 h 285346"/>
              <a:gd name="connsiteX0" fmla="*/ 0 w 3374231"/>
              <a:gd name="connsiteY0" fmla="*/ 7786 h 274496"/>
              <a:gd name="connsiteX1" fmla="*/ 1042988 w 3374231"/>
              <a:gd name="connsiteY1" fmla="*/ 14930 h 274496"/>
              <a:gd name="connsiteX2" fmla="*/ 2357438 w 3374231"/>
              <a:gd name="connsiteY2" fmla="*/ 274486 h 274496"/>
              <a:gd name="connsiteX3" fmla="*/ 3036094 w 3374231"/>
              <a:gd name="connsiteY3" fmla="*/ 5405 h 274496"/>
              <a:gd name="connsiteX4" fmla="*/ 3374231 w 3374231"/>
              <a:gd name="connsiteY4" fmla="*/ 5405 h 274496"/>
              <a:gd name="connsiteX0" fmla="*/ 0 w 3374231"/>
              <a:gd name="connsiteY0" fmla="*/ 7786 h 274494"/>
              <a:gd name="connsiteX1" fmla="*/ 1042988 w 3374231"/>
              <a:gd name="connsiteY1" fmla="*/ 14930 h 274494"/>
              <a:gd name="connsiteX2" fmla="*/ 2357438 w 3374231"/>
              <a:gd name="connsiteY2" fmla="*/ 274486 h 274494"/>
              <a:gd name="connsiteX3" fmla="*/ 3069431 w 3374231"/>
              <a:gd name="connsiteY3" fmla="*/ 5405 h 274494"/>
              <a:gd name="connsiteX4" fmla="*/ 3374231 w 3374231"/>
              <a:gd name="connsiteY4" fmla="*/ 5405 h 274494"/>
              <a:gd name="connsiteX0" fmla="*/ 0 w 3374231"/>
              <a:gd name="connsiteY0" fmla="*/ 2382 h 269418"/>
              <a:gd name="connsiteX1" fmla="*/ 1050132 w 3374231"/>
              <a:gd name="connsiteY1" fmla="*/ 54770 h 269418"/>
              <a:gd name="connsiteX2" fmla="*/ 2357438 w 3374231"/>
              <a:gd name="connsiteY2" fmla="*/ 269082 h 269418"/>
              <a:gd name="connsiteX3" fmla="*/ 3069431 w 3374231"/>
              <a:gd name="connsiteY3" fmla="*/ 1 h 269418"/>
              <a:gd name="connsiteX4" fmla="*/ 3374231 w 3374231"/>
              <a:gd name="connsiteY4" fmla="*/ 1 h 2694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4231" h="269418">
                <a:moveTo>
                  <a:pt x="0" y="2382"/>
                </a:moveTo>
                <a:cubicBezTo>
                  <a:pt x="366713" y="37505"/>
                  <a:pt x="657226" y="10320"/>
                  <a:pt x="1050132" y="54770"/>
                </a:cubicBezTo>
                <a:cubicBezTo>
                  <a:pt x="1443038" y="99220"/>
                  <a:pt x="2020888" y="278210"/>
                  <a:pt x="2357438" y="269082"/>
                </a:cubicBezTo>
                <a:cubicBezTo>
                  <a:pt x="2693988" y="259954"/>
                  <a:pt x="2892822" y="-395"/>
                  <a:pt x="3069431" y="1"/>
                </a:cubicBezTo>
                <a:cubicBezTo>
                  <a:pt x="3246040" y="397"/>
                  <a:pt x="3298825" y="19448"/>
                  <a:pt x="3374231" y="1"/>
                </a:cubicBezTo>
              </a:path>
            </a:pathLst>
          </a:custGeom>
          <a:noFill/>
          <a:ln w="2857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Freeform: Shape 60">
            <a:extLst>
              <a:ext uri="{FF2B5EF4-FFF2-40B4-BE49-F238E27FC236}">
                <a16:creationId xmlns:a16="http://schemas.microsoft.com/office/drawing/2014/main" id="{BC123631-F877-408D-8B05-7FC758ABC9C2}"/>
              </a:ext>
            </a:extLst>
          </p:cNvPr>
          <p:cNvSpPr/>
          <p:nvPr/>
        </p:nvSpPr>
        <p:spPr>
          <a:xfrm>
            <a:off x="4452938" y="5066281"/>
            <a:ext cx="3374231" cy="1279764"/>
          </a:xfrm>
          <a:custGeom>
            <a:avLst/>
            <a:gdLst>
              <a:gd name="connsiteX0" fmla="*/ 0 w 3374231"/>
              <a:gd name="connsiteY0" fmla="*/ 684458 h 1367890"/>
              <a:gd name="connsiteX1" fmla="*/ 214312 w 3374231"/>
              <a:gd name="connsiteY1" fmla="*/ 667789 h 1367890"/>
              <a:gd name="connsiteX2" fmla="*/ 590550 w 3374231"/>
              <a:gd name="connsiteY2" fmla="*/ 1122608 h 1367890"/>
              <a:gd name="connsiteX3" fmla="*/ 1007268 w 3374231"/>
              <a:gd name="connsiteY3" fmla="*/ 1367876 h 1367890"/>
              <a:gd name="connsiteX4" fmla="*/ 1481137 w 3374231"/>
              <a:gd name="connsiteY4" fmla="*/ 1113083 h 1367890"/>
              <a:gd name="connsiteX5" fmla="*/ 1683543 w 3374231"/>
              <a:gd name="connsiteY5" fmla="*/ 327270 h 1367890"/>
              <a:gd name="connsiteX6" fmla="*/ 2312193 w 3374231"/>
              <a:gd name="connsiteY6" fmla="*/ 10564 h 1367890"/>
              <a:gd name="connsiteX7" fmla="*/ 3043237 w 3374231"/>
              <a:gd name="connsiteY7" fmla="*/ 674933 h 1367890"/>
              <a:gd name="connsiteX8" fmla="*/ 3374231 w 3374231"/>
              <a:gd name="connsiteY8" fmla="*/ 663026 h 1367890"/>
              <a:gd name="connsiteX0" fmla="*/ 0 w 3374231"/>
              <a:gd name="connsiteY0" fmla="*/ 684458 h 1367890"/>
              <a:gd name="connsiteX1" fmla="*/ 214312 w 3374231"/>
              <a:gd name="connsiteY1" fmla="*/ 667789 h 1367890"/>
              <a:gd name="connsiteX2" fmla="*/ 590550 w 3374231"/>
              <a:gd name="connsiteY2" fmla="*/ 1122608 h 1367890"/>
              <a:gd name="connsiteX3" fmla="*/ 1007268 w 3374231"/>
              <a:gd name="connsiteY3" fmla="*/ 1367876 h 1367890"/>
              <a:gd name="connsiteX4" fmla="*/ 1481137 w 3374231"/>
              <a:gd name="connsiteY4" fmla="*/ 1113083 h 1367890"/>
              <a:gd name="connsiteX5" fmla="*/ 1683543 w 3374231"/>
              <a:gd name="connsiteY5" fmla="*/ 327270 h 1367890"/>
              <a:gd name="connsiteX6" fmla="*/ 2312193 w 3374231"/>
              <a:gd name="connsiteY6" fmla="*/ 10564 h 1367890"/>
              <a:gd name="connsiteX7" fmla="*/ 3043237 w 3374231"/>
              <a:gd name="connsiteY7" fmla="*/ 674933 h 1367890"/>
              <a:gd name="connsiteX8" fmla="*/ 3374231 w 3374231"/>
              <a:gd name="connsiteY8" fmla="*/ 663026 h 1367890"/>
              <a:gd name="connsiteX0" fmla="*/ 0 w 3374231"/>
              <a:gd name="connsiteY0" fmla="*/ 684458 h 1367890"/>
              <a:gd name="connsiteX1" fmla="*/ 214312 w 3374231"/>
              <a:gd name="connsiteY1" fmla="*/ 667789 h 1367890"/>
              <a:gd name="connsiteX2" fmla="*/ 590550 w 3374231"/>
              <a:gd name="connsiteY2" fmla="*/ 1122608 h 1367890"/>
              <a:gd name="connsiteX3" fmla="*/ 1007268 w 3374231"/>
              <a:gd name="connsiteY3" fmla="*/ 1367876 h 1367890"/>
              <a:gd name="connsiteX4" fmla="*/ 1481137 w 3374231"/>
              <a:gd name="connsiteY4" fmla="*/ 1113083 h 1367890"/>
              <a:gd name="connsiteX5" fmla="*/ 1683543 w 3374231"/>
              <a:gd name="connsiteY5" fmla="*/ 327270 h 1367890"/>
              <a:gd name="connsiteX6" fmla="*/ 2312193 w 3374231"/>
              <a:gd name="connsiteY6" fmla="*/ 10564 h 1367890"/>
              <a:gd name="connsiteX7" fmla="*/ 3043237 w 3374231"/>
              <a:gd name="connsiteY7" fmla="*/ 674933 h 1367890"/>
              <a:gd name="connsiteX8" fmla="*/ 3374231 w 3374231"/>
              <a:gd name="connsiteY8" fmla="*/ 663026 h 1367890"/>
              <a:gd name="connsiteX0" fmla="*/ 0 w 3374231"/>
              <a:gd name="connsiteY0" fmla="*/ 684458 h 1367890"/>
              <a:gd name="connsiteX1" fmla="*/ 214312 w 3374231"/>
              <a:gd name="connsiteY1" fmla="*/ 679695 h 1367890"/>
              <a:gd name="connsiteX2" fmla="*/ 590550 w 3374231"/>
              <a:gd name="connsiteY2" fmla="*/ 1122608 h 1367890"/>
              <a:gd name="connsiteX3" fmla="*/ 1007268 w 3374231"/>
              <a:gd name="connsiteY3" fmla="*/ 1367876 h 1367890"/>
              <a:gd name="connsiteX4" fmla="*/ 1481137 w 3374231"/>
              <a:gd name="connsiteY4" fmla="*/ 1113083 h 1367890"/>
              <a:gd name="connsiteX5" fmla="*/ 1683543 w 3374231"/>
              <a:gd name="connsiteY5" fmla="*/ 327270 h 1367890"/>
              <a:gd name="connsiteX6" fmla="*/ 2312193 w 3374231"/>
              <a:gd name="connsiteY6" fmla="*/ 10564 h 1367890"/>
              <a:gd name="connsiteX7" fmla="*/ 3043237 w 3374231"/>
              <a:gd name="connsiteY7" fmla="*/ 674933 h 1367890"/>
              <a:gd name="connsiteX8" fmla="*/ 3374231 w 3374231"/>
              <a:gd name="connsiteY8" fmla="*/ 663026 h 1367890"/>
              <a:gd name="connsiteX0" fmla="*/ 0 w 3374231"/>
              <a:gd name="connsiteY0" fmla="*/ 670171 h 1367890"/>
              <a:gd name="connsiteX1" fmla="*/ 214312 w 3374231"/>
              <a:gd name="connsiteY1" fmla="*/ 679695 h 1367890"/>
              <a:gd name="connsiteX2" fmla="*/ 590550 w 3374231"/>
              <a:gd name="connsiteY2" fmla="*/ 1122608 h 1367890"/>
              <a:gd name="connsiteX3" fmla="*/ 1007268 w 3374231"/>
              <a:gd name="connsiteY3" fmla="*/ 1367876 h 1367890"/>
              <a:gd name="connsiteX4" fmla="*/ 1481137 w 3374231"/>
              <a:gd name="connsiteY4" fmla="*/ 1113083 h 1367890"/>
              <a:gd name="connsiteX5" fmla="*/ 1683543 w 3374231"/>
              <a:gd name="connsiteY5" fmla="*/ 327270 h 1367890"/>
              <a:gd name="connsiteX6" fmla="*/ 2312193 w 3374231"/>
              <a:gd name="connsiteY6" fmla="*/ 10564 h 1367890"/>
              <a:gd name="connsiteX7" fmla="*/ 3043237 w 3374231"/>
              <a:gd name="connsiteY7" fmla="*/ 674933 h 1367890"/>
              <a:gd name="connsiteX8" fmla="*/ 3374231 w 3374231"/>
              <a:gd name="connsiteY8" fmla="*/ 663026 h 1367890"/>
              <a:gd name="connsiteX0" fmla="*/ 0 w 3374231"/>
              <a:gd name="connsiteY0" fmla="*/ 670171 h 1367890"/>
              <a:gd name="connsiteX1" fmla="*/ 214312 w 3374231"/>
              <a:gd name="connsiteY1" fmla="*/ 679695 h 1367890"/>
              <a:gd name="connsiteX2" fmla="*/ 590550 w 3374231"/>
              <a:gd name="connsiteY2" fmla="*/ 1122608 h 1367890"/>
              <a:gd name="connsiteX3" fmla="*/ 1007268 w 3374231"/>
              <a:gd name="connsiteY3" fmla="*/ 1367876 h 1367890"/>
              <a:gd name="connsiteX4" fmla="*/ 1481137 w 3374231"/>
              <a:gd name="connsiteY4" fmla="*/ 1113083 h 1367890"/>
              <a:gd name="connsiteX5" fmla="*/ 1683543 w 3374231"/>
              <a:gd name="connsiteY5" fmla="*/ 327270 h 1367890"/>
              <a:gd name="connsiteX6" fmla="*/ 2312193 w 3374231"/>
              <a:gd name="connsiteY6" fmla="*/ 10564 h 1367890"/>
              <a:gd name="connsiteX7" fmla="*/ 3043237 w 3374231"/>
              <a:gd name="connsiteY7" fmla="*/ 674933 h 1367890"/>
              <a:gd name="connsiteX8" fmla="*/ 3374231 w 3374231"/>
              <a:gd name="connsiteY8" fmla="*/ 663026 h 1367890"/>
              <a:gd name="connsiteX0" fmla="*/ 0 w 3374231"/>
              <a:gd name="connsiteY0" fmla="*/ 670171 h 1367890"/>
              <a:gd name="connsiteX1" fmla="*/ 214312 w 3374231"/>
              <a:gd name="connsiteY1" fmla="*/ 679695 h 1367890"/>
              <a:gd name="connsiteX2" fmla="*/ 590550 w 3374231"/>
              <a:gd name="connsiteY2" fmla="*/ 1122608 h 1367890"/>
              <a:gd name="connsiteX3" fmla="*/ 1007268 w 3374231"/>
              <a:gd name="connsiteY3" fmla="*/ 1367876 h 1367890"/>
              <a:gd name="connsiteX4" fmla="*/ 1481137 w 3374231"/>
              <a:gd name="connsiteY4" fmla="*/ 1113083 h 1367890"/>
              <a:gd name="connsiteX5" fmla="*/ 1683543 w 3374231"/>
              <a:gd name="connsiteY5" fmla="*/ 327270 h 1367890"/>
              <a:gd name="connsiteX6" fmla="*/ 2312193 w 3374231"/>
              <a:gd name="connsiteY6" fmla="*/ 10564 h 1367890"/>
              <a:gd name="connsiteX7" fmla="*/ 3043237 w 3374231"/>
              <a:gd name="connsiteY7" fmla="*/ 674933 h 1367890"/>
              <a:gd name="connsiteX8" fmla="*/ 3374231 w 3374231"/>
              <a:gd name="connsiteY8" fmla="*/ 663026 h 1367890"/>
              <a:gd name="connsiteX0" fmla="*/ 0 w 3374231"/>
              <a:gd name="connsiteY0" fmla="*/ 670171 h 1367890"/>
              <a:gd name="connsiteX1" fmla="*/ 214312 w 3374231"/>
              <a:gd name="connsiteY1" fmla="*/ 679695 h 1367890"/>
              <a:gd name="connsiteX2" fmla="*/ 590550 w 3374231"/>
              <a:gd name="connsiteY2" fmla="*/ 1122608 h 1367890"/>
              <a:gd name="connsiteX3" fmla="*/ 1007268 w 3374231"/>
              <a:gd name="connsiteY3" fmla="*/ 1367876 h 1367890"/>
              <a:gd name="connsiteX4" fmla="*/ 1481137 w 3374231"/>
              <a:gd name="connsiteY4" fmla="*/ 1113083 h 1367890"/>
              <a:gd name="connsiteX5" fmla="*/ 1683543 w 3374231"/>
              <a:gd name="connsiteY5" fmla="*/ 327270 h 1367890"/>
              <a:gd name="connsiteX6" fmla="*/ 2312193 w 3374231"/>
              <a:gd name="connsiteY6" fmla="*/ 10564 h 1367890"/>
              <a:gd name="connsiteX7" fmla="*/ 3043237 w 3374231"/>
              <a:gd name="connsiteY7" fmla="*/ 674933 h 1367890"/>
              <a:gd name="connsiteX8" fmla="*/ 3374231 w 3374231"/>
              <a:gd name="connsiteY8" fmla="*/ 663026 h 1367890"/>
              <a:gd name="connsiteX0" fmla="*/ 0 w 3374231"/>
              <a:gd name="connsiteY0" fmla="*/ 670171 h 1367890"/>
              <a:gd name="connsiteX1" fmla="*/ 214312 w 3374231"/>
              <a:gd name="connsiteY1" fmla="*/ 679695 h 1367890"/>
              <a:gd name="connsiteX2" fmla="*/ 590550 w 3374231"/>
              <a:gd name="connsiteY2" fmla="*/ 1122608 h 1367890"/>
              <a:gd name="connsiteX3" fmla="*/ 1007268 w 3374231"/>
              <a:gd name="connsiteY3" fmla="*/ 1367876 h 1367890"/>
              <a:gd name="connsiteX4" fmla="*/ 1481137 w 3374231"/>
              <a:gd name="connsiteY4" fmla="*/ 1113083 h 1367890"/>
              <a:gd name="connsiteX5" fmla="*/ 1683543 w 3374231"/>
              <a:gd name="connsiteY5" fmla="*/ 327270 h 1367890"/>
              <a:gd name="connsiteX6" fmla="*/ 2312193 w 3374231"/>
              <a:gd name="connsiteY6" fmla="*/ 10564 h 1367890"/>
              <a:gd name="connsiteX7" fmla="*/ 3043237 w 3374231"/>
              <a:gd name="connsiteY7" fmla="*/ 674933 h 1367890"/>
              <a:gd name="connsiteX8" fmla="*/ 3374231 w 3374231"/>
              <a:gd name="connsiteY8" fmla="*/ 663026 h 1367890"/>
              <a:gd name="connsiteX0" fmla="*/ 0 w 3374231"/>
              <a:gd name="connsiteY0" fmla="*/ 582045 h 1279764"/>
              <a:gd name="connsiteX1" fmla="*/ 214312 w 3374231"/>
              <a:gd name="connsiteY1" fmla="*/ 591569 h 1279764"/>
              <a:gd name="connsiteX2" fmla="*/ 590550 w 3374231"/>
              <a:gd name="connsiteY2" fmla="*/ 1034482 h 1279764"/>
              <a:gd name="connsiteX3" fmla="*/ 1007268 w 3374231"/>
              <a:gd name="connsiteY3" fmla="*/ 1279750 h 1279764"/>
              <a:gd name="connsiteX4" fmla="*/ 1481137 w 3374231"/>
              <a:gd name="connsiteY4" fmla="*/ 1024957 h 1279764"/>
              <a:gd name="connsiteX5" fmla="*/ 1683543 w 3374231"/>
              <a:gd name="connsiteY5" fmla="*/ 239144 h 1279764"/>
              <a:gd name="connsiteX6" fmla="*/ 2447924 w 3374231"/>
              <a:gd name="connsiteY6" fmla="*/ 15306 h 1279764"/>
              <a:gd name="connsiteX7" fmla="*/ 3043237 w 3374231"/>
              <a:gd name="connsiteY7" fmla="*/ 586807 h 1279764"/>
              <a:gd name="connsiteX8" fmla="*/ 3374231 w 3374231"/>
              <a:gd name="connsiteY8" fmla="*/ 574900 h 1279764"/>
              <a:gd name="connsiteX0" fmla="*/ 0 w 3374231"/>
              <a:gd name="connsiteY0" fmla="*/ 582045 h 1279764"/>
              <a:gd name="connsiteX1" fmla="*/ 214312 w 3374231"/>
              <a:gd name="connsiteY1" fmla="*/ 591569 h 1279764"/>
              <a:gd name="connsiteX2" fmla="*/ 590550 w 3374231"/>
              <a:gd name="connsiteY2" fmla="*/ 1034482 h 1279764"/>
              <a:gd name="connsiteX3" fmla="*/ 1007268 w 3374231"/>
              <a:gd name="connsiteY3" fmla="*/ 1279750 h 1279764"/>
              <a:gd name="connsiteX4" fmla="*/ 1481137 w 3374231"/>
              <a:gd name="connsiteY4" fmla="*/ 1024957 h 1279764"/>
              <a:gd name="connsiteX5" fmla="*/ 1683543 w 3374231"/>
              <a:gd name="connsiteY5" fmla="*/ 239144 h 1279764"/>
              <a:gd name="connsiteX6" fmla="*/ 2447924 w 3374231"/>
              <a:gd name="connsiteY6" fmla="*/ 15306 h 1279764"/>
              <a:gd name="connsiteX7" fmla="*/ 3043237 w 3374231"/>
              <a:gd name="connsiteY7" fmla="*/ 586807 h 1279764"/>
              <a:gd name="connsiteX8" fmla="*/ 3374231 w 3374231"/>
              <a:gd name="connsiteY8" fmla="*/ 574900 h 1279764"/>
              <a:gd name="connsiteX0" fmla="*/ 0 w 3374231"/>
              <a:gd name="connsiteY0" fmla="*/ 582045 h 1279764"/>
              <a:gd name="connsiteX1" fmla="*/ 214312 w 3374231"/>
              <a:gd name="connsiteY1" fmla="*/ 591569 h 1279764"/>
              <a:gd name="connsiteX2" fmla="*/ 590550 w 3374231"/>
              <a:gd name="connsiteY2" fmla="*/ 1034482 h 1279764"/>
              <a:gd name="connsiteX3" fmla="*/ 1007268 w 3374231"/>
              <a:gd name="connsiteY3" fmla="*/ 1279750 h 1279764"/>
              <a:gd name="connsiteX4" fmla="*/ 1481137 w 3374231"/>
              <a:gd name="connsiteY4" fmla="*/ 1024957 h 1279764"/>
              <a:gd name="connsiteX5" fmla="*/ 1683543 w 3374231"/>
              <a:gd name="connsiteY5" fmla="*/ 239144 h 1279764"/>
              <a:gd name="connsiteX6" fmla="*/ 2447924 w 3374231"/>
              <a:gd name="connsiteY6" fmla="*/ 15306 h 1279764"/>
              <a:gd name="connsiteX7" fmla="*/ 3043237 w 3374231"/>
              <a:gd name="connsiteY7" fmla="*/ 586807 h 1279764"/>
              <a:gd name="connsiteX8" fmla="*/ 3374231 w 3374231"/>
              <a:gd name="connsiteY8" fmla="*/ 582044 h 1279764"/>
              <a:gd name="connsiteX0" fmla="*/ 0 w 3374231"/>
              <a:gd name="connsiteY0" fmla="*/ 582045 h 1279764"/>
              <a:gd name="connsiteX1" fmla="*/ 214312 w 3374231"/>
              <a:gd name="connsiteY1" fmla="*/ 591569 h 1279764"/>
              <a:gd name="connsiteX2" fmla="*/ 590550 w 3374231"/>
              <a:gd name="connsiteY2" fmla="*/ 1034482 h 1279764"/>
              <a:gd name="connsiteX3" fmla="*/ 1007268 w 3374231"/>
              <a:gd name="connsiteY3" fmla="*/ 1279750 h 1279764"/>
              <a:gd name="connsiteX4" fmla="*/ 1481137 w 3374231"/>
              <a:gd name="connsiteY4" fmla="*/ 1024957 h 1279764"/>
              <a:gd name="connsiteX5" fmla="*/ 1683543 w 3374231"/>
              <a:gd name="connsiteY5" fmla="*/ 239144 h 1279764"/>
              <a:gd name="connsiteX6" fmla="*/ 2447924 w 3374231"/>
              <a:gd name="connsiteY6" fmla="*/ 15306 h 1279764"/>
              <a:gd name="connsiteX7" fmla="*/ 3043237 w 3374231"/>
              <a:gd name="connsiteY7" fmla="*/ 586807 h 1279764"/>
              <a:gd name="connsiteX8" fmla="*/ 3374231 w 3374231"/>
              <a:gd name="connsiteY8" fmla="*/ 582044 h 1279764"/>
              <a:gd name="connsiteX0" fmla="*/ 0 w 3374231"/>
              <a:gd name="connsiteY0" fmla="*/ 582045 h 1279764"/>
              <a:gd name="connsiteX1" fmla="*/ 214312 w 3374231"/>
              <a:gd name="connsiteY1" fmla="*/ 591569 h 1279764"/>
              <a:gd name="connsiteX2" fmla="*/ 590550 w 3374231"/>
              <a:gd name="connsiteY2" fmla="*/ 1034482 h 1279764"/>
              <a:gd name="connsiteX3" fmla="*/ 1007268 w 3374231"/>
              <a:gd name="connsiteY3" fmla="*/ 1279750 h 1279764"/>
              <a:gd name="connsiteX4" fmla="*/ 1481137 w 3374231"/>
              <a:gd name="connsiteY4" fmla="*/ 1024957 h 1279764"/>
              <a:gd name="connsiteX5" fmla="*/ 1683543 w 3374231"/>
              <a:gd name="connsiteY5" fmla="*/ 239144 h 1279764"/>
              <a:gd name="connsiteX6" fmla="*/ 2447924 w 3374231"/>
              <a:gd name="connsiteY6" fmla="*/ 15306 h 1279764"/>
              <a:gd name="connsiteX7" fmla="*/ 3043237 w 3374231"/>
              <a:gd name="connsiteY7" fmla="*/ 586807 h 1279764"/>
              <a:gd name="connsiteX8" fmla="*/ 3374231 w 3374231"/>
              <a:gd name="connsiteY8" fmla="*/ 582044 h 1279764"/>
              <a:gd name="connsiteX0" fmla="*/ 0 w 3374231"/>
              <a:gd name="connsiteY0" fmla="*/ 582045 h 1279764"/>
              <a:gd name="connsiteX1" fmla="*/ 214312 w 3374231"/>
              <a:gd name="connsiteY1" fmla="*/ 591569 h 1279764"/>
              <a:gd name="connsiteX2" fmla="*/ 590550 w 3374231"/>
              <a:gd name="connsiteY2" fmla="*/ 1034482 h 1279764"/>
              <a:gd name="connsiteX3" fmla="*/ 1007268 w 3374231"/>
              <a:gd name="connsiteY3" fmla="*/ 1279750 h 1279764"/>
              <a:gd name="connsiteX4" fmla="*/ 1481137 w 3374231"/>
              <a:gd name="connsiteY4" fmla="*/ 1024957 h 1279764"/>
              <a:gd name="connsiteX5" fmla="*/ 1750218 w 3374231"/>
              <a:gd name="connsiteY5" fmla="*/ 239144 h 1279764"/>
              <a:gd name="connsiteX6" fmla="*/ 2447924 w 3374231"/>
              <a:gd name="connsiteY6" fmla="*/ 15306 h 1279764"/>
              <a:gd name="connsiteX7" fmla="*/ 3043237 w 3374231"/>
              <a:gd name="connsiteY7" fmla="*/ 586807 h 1279764"/>
              <a:gd name="connsiteX8" fmla="*/ 3374231 w 3374231"/>
              <a:gd name="connsiteY8" fmla="*/ 582044 h 127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74231" h="1279764">
                <a:moveTo>
                  <a:pt x="0" y="582045"/>
                </a:moveTo>
                <a:cubicBezTo>
                  <a:pt x="117474" y="584823"/>
                  <a:pt x="75406" y="592363"/>
                  <a:pt x="214312" y="591569"/>
                </a:cubicBezTo>
                <a:cubicBezTo>
                  <a:pt x="353218" y="590775"/>
                  <a:pt x="458391" y="919785"/>
                  <a:pt x="590550" y="1034482"/>
                </a:cubicBezTo>
                <a:cubicBezTo>
                  <a:pt x="722709" y="1149179"/>
                  <a:pt x="858837" y="1281337"/>
                  <a:pt x="1007268" y="1279750"/>
                </a:cubicBezTo>
                <a:cubicBezTo>
                  <a:pt x="1155699" y="1278163"/>
                  <a:pt x="1357312" y="1198391"/>
                  <a:pt x="1481137" y="1024957"/>
                </a:cubicBezTo>
                <a:cubicBezTo>
                  <a:pt x="1604962" y="851523"/>
                  <a:pt x="1589087" y="407419"/>
                  <a:pt x="1750218" y="239144"/>
                </a:cubicBezTo>
                <a:cubicBezTo>
                  <a:pt x="1911349" y="70869"/>
                  <a:pt x="2232421" y="-42638"/>
                  <a:pt x="2447924" y="15306"/>
                </a:cubicBezTo>
                <a:cubicBezTo>
                  <a:pt x="2663427" y="73250"/>
                  <a:pt x="2869803" y="582839"/>
                  <a:pt x="3043237" y="586807"/>
                </a:cubicBezTo>
                <a:cubicBezTo>
                  <a:pt x="3216671" y="590775"/>
                  <a:pt x="3238897" y="586410"/>
                  <a:pt x="3374231" y="582044"/>
                </a:cubicBezTo>
              </a:path>
            </a:pathLst>
          </a:custGeom>
          <a:noFill/>
          <a:ln w="2857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Freeform: Shape 61">
            <a:extLst>
              <a:ext uri="{FF2B5EF4-FFF2-40B4-BE49-F238E27FC236}">
                <a16:creationId xmlns:a16="http://schemas.microsoft.com/office/drawing/2014/main" id="{D1DC3B91-9EC3-47A2-8A94-34094032C358}"/>
              </a:ext>
            </a:extLst>
          </p:cNvPr>
          <p:cNvSpPr/>
          <p:nvPr/>
        </p:nvSpPr>
        <p:spPr>
          <a:xfrm>
            <a:off x="4452938" y="5198268"/>
            <a:ext cx="3369468" cy="1212374"/>
          </a:xfrm>
          <a:custGeom>
            <a:avLst/>
            <a:gdLst>
              <a:gd name="connsiteX0" fmla="*/ 0 w 3369468"/>
              <a:gd name="connsiteY0" fmla="*/ 902515 h 1218144"/>
              <a:gd name="connsiteX1" fmla="*/ 221456 w 3369468"/>
              <a:gd name="connsiteY1" fmla="*/ 897753 h 1218144"/>
              <a:gd name="connsiteX2" fmla="*/ 1033462 w 3369468"/>
              <a:gd name="connsiteY2" fmla="*/ 1214459 h 1218144"/>
              <a:gd name="connsiteX3" fmla="*/ 1714500 w 3369468"/>
              <a:gd name="connsiteY3" fmla="*/ 654865 h 1218144"/>
              <a:gd name="connsiteX4" fmla="*/ 2278856 w 3369468"/>
              <a:gd name="connsiteY4" fmla="*/ 2403 h 1218144"/>
              <a:gd name="connsiteX5" fmla="*/ 3117056 w 3369468"/>
              <a:gd name="connsiteY5" fmla="*/ 900134 h 1218144"/>
              <a:gd name="connsiteX6" fmla="*/ 3369468 w 3369468"/>
              <a:gd name="connsiteY6" fmla="*/ 895372 h 1218144"/>
              <a:gd name="connsiteX0" fmla="*/ 0 w 3369468"/>
              <a:gd name="connsiteY0" fmla="*/ 902515 h 1218144"/>
              <a:gd name="connsiteX1" fmla="*/ 221456 w 3369468"/>
              <a:gd name="connsiteY1" fmla="*/ 897753 h 1218144"/>
              <a:gd name="connsiteX2" fmla="*/ 1033462 w 3369468"/>
              <a:gd name="connsiteY2" fmla="*/ 1214459 h 1218144"/>
              <a:gd name="connsiteX3" fmla="*/ 1714500 w 3369468"/>
              <a:gd name="connsiteY3" fmla="*/ 654865 h 1218144"/>
              <a:gd name="connsiteX4" fmla="*/ 2278856 w 3369468"/>
              <a:gd name="connsiteY4" fmla="*/ 2403 h 1218144"/>
              <a:gd name="connsiteX5" fmla="*/ 3117056 w 3369468"/>
              <a:gd name="connsiteY5" fmla="*/ 900134 h 1218144"/>
              <a:gd name="connsiteX6" fmla="*/ 3369468 w 3369468"/>
              <a:gd name="connsiteY6" fmla="*/ 895372 h 1218144"/>
              <a:gd name="connsiteX0" fmla="*/ 0 w 3369468"/>
              <a:gd name="connsiteY0" fmla="*/ 902515 h 1218144"/>
              <a:gd name="connsiteX1" fmla="*/ 221456 w 3369468"/>
              <a:gd name="connsiteY1" fmla="*/ 897753 h 1218144"/>
              <a:gd name="connsiteX2" fmla="*/ 1033462 w 3369468"/>
              <a:gd name="connsiteY2" fmla="*/ 1214459 h 1218144"/>
              <a:gd name="connsiteX3" fmla="*/ 1714500 w 3369468"/>
              <a:gd name="connsiteY3" fmla="*/ 654865 h 1218144"/>
              <a:gd name="connsiteX4" fmla="*/ 2278856 w 3369468"/>
              <a:gd name="connsiteY4" fmla="*/ 2403 h 1218144"/>
              <a:gd name="connsiteX5" fmla="*/ 3117056 w 3369468"/>
              <a:gd name="connsiteY5" fmla="*/ 900134 h 1218144"/>
              <a:gd name="connsiteX6" fmla="*/ 3369468 w 3369468"/>
              <a:gd name="connsiteY6" fmla="*/ 895372 h 1218144"/>
              <a:gd name="connsiteX0" fmla="*/ 0 w 3369468"/>
              <a:gd name="connsiteY0" fmla="*/ 900113 h 1215742"/>
              <a:gd name="connsiteX1" fmla="*/ 221456 w 3369468"/>
              <a:gd name="connsiteY1" fmla="*/ 895351 h 1215742"/>
              <a:gd name="connsiteX2" fmla="*/ 1033462 w 3369468"/>
              <a:gd name="connsiteY2" fmla="*/ 1212057 h 1215742"/>
              <a:gd name="connsiteX3" fmla="*/ 1714500 w 3369468"/>
              <a:gd name="connsiteY3" fmla="*/ 652463 h 1215742"/>
              <a:gd name="connsiteX4" fmla="*/ 2278856 w 3369468"/>
              <a:gd name="connsiteY4" fmla="*/ 1 h 1215742"/>
              <a:gd name="connsiteX5" fmla="*/ 3117056 w 3369468"/>
              <a:gd name="connsiteY5" fmla="*/ 897732 h 1215742"/>
              <a:gd name="connsiteX6" fmla="*/ 3369468 w 3369468"/>
              <a:gd name="connsiteY6" fmla="*/ 892970 h 1215742"/>
              <a:gd name="connsiteX0" fmla="*/ 0 w 3369468"/>
              <a:gd name="connsiteY0" fmla="*/ 900113 h 1212430"/>
              <a:gd name="connsiteX1" fmla="*/ 221456 w 3369468"/>
              <a:gd name="connsiteY1" fmla="*/ 895351 h 1212430"/>
              <a:gd name="connsiteX2" fmla="*/ 1033462 w 3369468"/>
              <a:gd name="connsiteY2" fmla="*/ 1212057 h 1212430"/>
              <a:gd name="connsiteX3" fmla="*/ 1714500 w 3369468"/>
              <a:gd name="connsiteY3" fmla="*/ 652463 h 1212430"/>
              <a:gd name="connsiteX4" fmla="*/ 2278856 w 3369468"/>
              <a:gd name="connsiteY4" fmla="*/ 1 h 1212430"/>
              <a:gd name="connsiteX5" fmla="*/ 3117056 w 3369468"/>
              <a:gd name="connsiteY5" fmla="*/ 897732 h 1212430"/>
              <a:gd name="connsiteX6" fmla="*/ 3369468 w 3369468"/>
              <a:gd name="connsiteY6" fmla="*/ 892970 h 1212430"/>
              <a:gd name="connsiteX0" fmla="*/ 0 w 3369468"/>
              <a:gd name="connsiteY0" fmla="*/ 900113 h 1212430"/>
              <a:gd name="connsiteX1" fmla="*/ 221456 w 3369468"/>
              <a:gd name="connsiteY1" fmla="*/ 895351 h 1212430"/>
              <a:gd name="connsiteX2" fmla="*/ 1033462 w 3369468"/>
              <a:gd name="connsiteY2" fmla="*/ 1212057 h 1212430"/>
              <a:gd name="connsiteX3" fmla="*/ 1714500 w 3369468"/>
              <a:gd name="connsiteY3" fmla="*/ 652463 h 1212430"/>
              <a:gd name="connsiteX4" fmla="*/ 2278856 w 3369468"/>
              <a:gd name="connsiteY4" fmla="*/ 1 h 1212430"/>
              <a:gd name="connsiteX5" fmla="*/ 3117056 w 3369468"/>
              <a:gd name="connsiteY5" fmla="*/ 897732 h 1212430"/>
              <a:gd name="connsiteX6" fmla="*/ 3369468 w 3369468"/>
              <a:gd name="connsiteY6" fmla="*/ 892970 h 1212430"/>
              <a:gd name="connsiteX0" fmla="*/ 0 w 3369468"/>
              <a:gd name="connsiteY0" fmla="*/ 900113 h 1212430"/>
              <a:gd name="connsiteX1" fmla="*/ 221456 w 3369468"/>
              <a:gd name="connsiteY1" fmla="*/ 895351 h 1212430"/>
              <a:gd name="connsiteX2" fmla="*/ 1033462 w 3369468"/>
              <a:gd name="connsiteY2" fmla="*/ 1212057 h 1212430"/>
              <a:gd name="connsiteX3" fmla="*/ 1714500 w 3369468"/>
              <a:gd name="connsiteY3" fmla="*/ 652463 h 1212430"/>
              <a:gd name="connsiteX4" fmla="*/ 2278856 w 3369468"/>
              <a:gd name="connsiteY4" fmla="*/ 1 h 1212430"/>
              <a:gd name="connsiteX5" fmla="*/ 3117056 w 3369468"/>
              <a:gd name="connsiteY5" fmla="*/ 897732 h 1212430"/>
              <a:gd name="connsiteX6" fmla="*/ 3369468 w 3369468"/>
              <a:gd name="connsiteY6" fmla="*/ 892970 h 1212430"/>
              <a:gd name="connsiteX0" fmla="*/ 0 w 3369468"/>
              <a:gd name="connsiteY0" fmla="*/ 900113 h 1212430"/>
              <a:gd name="connsiteX1" fmla="*/ 221456 w 3369468"/>
              <a:gd name="connsiteY1" fmla="*/ 895351 h 1212430"/>
              <a:gd name="connsiteX2" fmla="*/ 1033462 w 3369468"/>
              <a:gd name="connsiteY2" fmla="*/ 1212057 h 1212430"/>
              <a:gd name="connsiteX3" fmla="*/ 1714500 w 3369468"/>
              <a:gd name="connsiteY3" fmla="*/ 652463 h 1212430"/>
              <a:gd name="connsiteX4" fmla="*/ 2278856 w 3369468"/>
              <a:gd name="connsiteY4" fmla="*/ 1 h 1212430"/>
              <a:gd name="connsiteX5" fmla="*/ 3117056 w 3369468"/>
              <a:gd name="connsiteY5" fmla="*/ 897732 h 1212430"/>
              <a:gd name="connsiteX6" fmla="*/ 3369468 w 3369468"/>
              <a:gd name="connsiteY6" fmla="*/ 892970 h 1212430"/>
              <a:gd name="connsiteX0" fmla="*/ 0 w 3369468"/>
              <a:gd name="connsiteY0" fmla="*/ 900113 h 1212374"/>
              <a:gd name="connsiteX1" fmla="*/ 221456 w 3369468"/>
              <a:gd name="connsiteY1" fmla="*/ 895351 h 1212374"/>
              <a:gd name="connsiteX2" fmla="*/ 1033462 w 3369468"/>
              <a:gd name="connsiteY2" fmla="*/ 1212057 h 1212374"/>
              <a:gd name="connsiteX3" fmla="*/ 1714500 w 3369468"/>
              <a:gd name="connsiteY3" fmla="*/ 652463 h 1212374"/>
              <a:gd name="connsiteX4" fmla="*/ 2278856 w 3369468"/>
              <a:gd name="connsiteY4" fmla="*/ 1 h 1212374"/>
              <a:gd name="connsiteX5" fmla="*/ 3117056 w 3369468"/>
              <a:gd name="connsiteY5" fmla="*/ 897732 h 1212374"/>
              <a:gd name="connsiteX6" fmla="*/ 3369468 w 3369468"/>
              <a:gd name="connsiteY6" fmla="*/ 892970 h 12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69468" h="1212374">
                <a:moveTo>
                  <a:pt x="0" y="900113"/>
                </a:moveTo>
                <a:cubicBezTo>
                  <a:pt x="138906" y="897930"/>
                  <a:pt x="42068" y="893366"/>
                  <a:pt x="221456" y="895351"/>
                </a:cubicBezTo>
                <a:cubicBezTo>
                  <a:pt x="400844" y="897336"/>
                  <a:pt x="570309" y="1223963"/>
                  <a:pt x="1033462" y="1212057"/>
                </a:cubicBezTo>
                <a:cubicBezTo>
                  <a:pt x="1496615" y="1200151"/>
                  <a:pt x="1630759" y="878284"/>
                  <a:pt x="1714500" y="652463"/>
                </a:cubicBezTo>
                <a:cubicBezTo>
                  <a:pt x="1798241" y="426642"/>
                  <a:pt x="1711722" y="-395"/>
                  <a:pt x="2278856" y="1"/>
                </a:cubicBezTo>
                <a:cubicBezTo>
                  <a:pt x="2845990" y="397"/>
                  <a:pt x="2990056" y="894160"/>
                  <a:pt x="3117056" y="897732"/>
                </a:cubicBezTo>
                <a:cubicBezTo>
                  <a:pt x="3244056" y="901304"/>
                  <a:pt x="3204369" y="892177"/>
                  <a:pt x="3369468" y="892970"/>
                </a:cubicBezTo>
              </a:path>
            </a:pathLst>
          </a:custGeom>
          <a:noFill/>
          <a:ln w="2857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Freeform: Shape 62">
            <a:extLst>
              <a:ext uri="{FF2B5EF4-FFF2-40B4-BE49-F238E27FC236}">
                <a16:creationId xmlns:a16="http://schemas.microsoft.com/office/drawing/2014/main" id="{D5DD61D9-2838-4328-BB70-FC6A665AA8EC}"/>
              </a:ext>
            </a:extLst>
          </p:cNvPr>
          <p:cNvSpPr/>
          <p:nvPr/>
        </p:nvSpPr>
        <p:spPr>
          <a:xfrm>
            <a:off x="4452938" y="4829463"/>
            <a:ext cx="3352800" cy="480724"/>
          </a:xfrm>
          <a:custGeom>
            <a:avLst/>
            <a:gdLst>
              <a:gd name="connsiteX0" fmla="*/ 0 w 3352800"/>
              <a:gd name="connsiteY0" fmla="*/ 468377 h 495020"/>
              <a:gd name="connsiteX1" fmla="*/ 997743 w 3352800"/>
              <a:gd name="connsiteY1" fmla="*/ 42133 h 495020"/>
              <a:gd name="connsiteX2" fmla="*/ 2290762 w 3352800"/>
              <a:gd name="connsiteY2" fmla="*/ 63564 h 495020"/>
              <a:gd name="connsiteX3" fmla="*/ 3083718 w 3352800"/>
              <a:gd name="connsiteY3" fmla="*/ 465995 h 495020"/>
              <a:gd name="connsiteX4" fmla="*/ 3352800 w 3352800"/>
              <a:gd name="connsiteY4" fmla="*/ 461233 h 495020"/>
              <a:gd name="connsiteX0" fmla="*/ 0 w 3352800"/>
              <a:gd name="connsiteY0" fmla="*/ 468377 h 495540"/>
              <a:gd name="connsiteX1" fmla="*/ 997743 w 3352800"/>
              <a:gd name="connsiteY1" fmla="*/ 42133 h 495540"/>
              <a:gd name="connsiteX2" fmla="*/ 2290762 w 3352800"/>
              <a:gd name="connsiteY2" fmla="*/ 63564 h 495540"/>
              <a:gd name="connsiteX3" fmla="*/ 3083718 w 3352800"/>
              <a:gd name="connsiteY3" fmla="*/ 465995 h 495540"/>
              <a:gd name="connsiteX4" fmla="*/ 3352800 w 3352800"/>
              <a:gd name="connsiteY4" fmla="*/ 461233 h 495540"/>
              <a:gd name="connsiteX0" fmla="*/ 0 w 3352800"/>
              <a:gd name="connsiteY0" fmla="*/ 468377 h 468377"/>
              <a:gd name="connsiteX1" fmla="*/ 997743 w 3352800"/>
              <a:gd name="connsiteY1" fmla="*/ 42133 h 468377"/>
              <a:gd name="connsiteX2" fmla="*/ 2290762 w 3352800"/>
              <a:gd name="connsiteY2" fmla="*/ 63564 h 468377"/>
              <a:gd name="connsiteX3" fmla="*/ 3083718 w 3352800"/>
              <a:gd name="connsiteY3" fmla="*/ 465995 h 468377"/>
              <a:gd name="connsiteX4" fmla="*/ 3352800 w 3352800"/>
              <a:gd name="connsiteY4" fmla="*/ 461233 h 468377"/>
              <a:gd name="connsiteX0" fmla="*/ 0 w 3352800"/>
              <a:gd name="connsiteY0" fmla="*/ 473893 h 473893"/>
              <a:gd name="connsiteX1" fmla="*/ 997743 w 3352800"/>
              <a:gd name="connsiteY1" fmla="*/ 47649 h 473893"/>
              <a:gd name="connsiteX2" fmla="*/ 2290762 w 3352800"/>
              <a:gd name="connsiteY2" fmla="*/ 69080 h 473893"/>
              <a:gd name="connsiteX3" fmla="*/ 3083718 w 3352800"/>
              <a:gd name="connsiteY3" fmla="*/ 471511 h 473893"/>
              <a:gd name="connsiteX4" fmla="*/ 3352800 w 3352800"/>
              <a:gd name="connsiteY4" fmla="*/ 466749 h 473893"/>
              <a:gd name="connsiteX0" fmla="*/ 0 w 3352800"/>
              <a:gd name="connsiteY0" fmla="*/ 480724 h 480724"/>
              <a:gd name="connsiteX1" fmla="*/ 997743 w 3352800"/>
              <a:gd name="connsiteY1" fmla="*/ 54480 h 480724"/>
              <a:gd name="connsiteX2" fmla="*/ 2290762 w 3352800"/>
              <a:gd name="connsiteY2" fmla="*/ 75911 h 480724"/>
              <a:gd name="connsiteX3" fmla="*/ 3083718 w 3352800"/>
              <a:gd name="connsiteY3" fmla="*/ 478342 h 480724"/>
              <a:gd name="connsiteX4" fmla="*/ 3352800 w 3352800"/>
              <a:gd name="connsiteY4" fmla="*/ 473580 h 480724"/>
              <a:gd name="connsiteX0" fmla="*/ 0 w 3352800"/>
              <a:gd name="connsiteY0" fmla="*/ 480724 h 480724"/>
              <a:gd name="connsiteX1" fmla="*/ 997743 w 3352800"/>
              <a:gd name="connsiteY1" fmla="*/ 54480 h 480724"/>
              <a:gd name="connsiteX2" fmla="*/ 2290762 w 3352800"/>
              <a:gd name="connsiteY2" fmla="*/ 75911 h 480724"/>
              <a:gd name="connsiteX3" fmla="*/ 3083718 w 3352800"/>
              <a:gd name="connsiteY3" fmla="*/ 478342 h 480724"/>
              <a:gd name="connsiteX4" fmla="*/ 3352800 w 3352800"/>
              <a:gd name="connsiteY4" fmla="*/ 473580 h 480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480724">
                <a:moveTo>
                  <a:pt x="0" y="480724"/>
                </a:moveTo>
                <a:cubicBezTo>
                  <a:pt x="412749" y="418017"/>
                  <a:pt x="615949" y="121949"/>
                  <a:pt x="997743" y="54480"/>
                </a:cubicBezTo>
                <a:cubicBezTo>
                  <a:pt x="1379537" y="-12989"/>
                  <a:pt x="1959769" y="-30452"/>
                  <a:pt x="2290762" y="75911"/>
                </a:cubicBezTo>
                <a:cubicBezTo>
                  <a:pt x="2621755" y="182274"/>
                  <a:pt x="2916237" y="476358"/>
                  <a:pt x="3083718" y="478342"/>
                </a:cubicBezTo>
                <a:cubicBezTo>
                  <a:pt x="3251199" y="480326"/>
                  <a:pt x="3242866" y="479533"/>
                  <a:pt x="3352800" y="473580"/>
                </a:cubicBezTo>
              </a:path>
            </a:pathLst>
          </a:custGeom>
          <a:noFill/>
          <a:ln w="28575">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4" name="Arrow: Up 63">
            <a:extLst>
              <a:ext uri="{FF2B5EF4-FFF2-40B4-BE49-F238E27FC236}">
                <a16:creationId xmlns:a16="http://schemas.microsoft.com/office/drawing/2014/main" id="{B251ED93-BDBB-459E-B2B8-26B4E80EADFB}"/>
              </a:ext>
            </a:extLst>
          </p:cNvPr>
          <p:cNvSpPr/>
          <p:nvPr/>
        </p:nvSpPr>
        <p:spPr>
          <a:xfrm>
            <a:off x="5951875" y="2923754"/>
            <a:ext cx="253615" cy="776124"/>
          </a:xfrm>
          <a:prstGeom prst="up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5" name="Arrow: Up 64">
            <a:extLst>
              <a:ext uri="{FF2B5EF4-FFF2-40B4-BE49-F238E27FC236}">
                <a16:creationId xmlns:a16="http://schemas.microsoft.com/office/drawing/2014/main" id="{C7C35D65-1CB5-4C79-A264-F04493F982BF}"/>
              </a:ext>
            </a:extLst>
          </p:cNvPr>
          <p:cNvSpPr/>
          <p:nvPr/>
        </p:nvSpPr>
        <p:spPr>
          <a:xfrm>
            <a:off x="5359281" y="5083671"/>
            <a:ext cx="253615" cy="776124"/>
          </a:xfrm>
          <a:prstGeom prst="up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Arrow: Up 65">
            <a:extLst>
              <a:ext uri="{FF2B5EF4-FFF2-40B4-BE49-F238E27FC236}">
                <a16:creationId xmlns:a16="http://schemas.microsoft.com/office/drawing/2014/main" id="{629E5D3A-6E72-4711-9800-D554D3A7990B}"/>
              </a:ext>
            </a:extLst>
          </p:cNvPr>
          <p:cNvSpPr/>
          <p:nvPr/>
        </p:nvSpPr>
        <p:spPr>
          <a:xfrm flipV="1">
            <a:off x="6661428" y="5921858"/>
            <a:ext cx="253615" cy="776124"/>
          </a:xfrm>
          <a:prstGeom prst="up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7969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1"/>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32"/>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3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33"/>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35"/>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38"/>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37"/>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5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6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E8D11-E9AE-4851-A2B7-F503E511CA8D}"/>
              </a:ext>
            </a:extLst>
          </p:cNvPr>
          <p:cNvSpPr>
            <a:spLocks noGrp="1"/>
          </p:cNvSpPr>
          <p:nvPr>
            <p:ph type="title"/>
          </p:nvPr>
        </p:nvSpPr>
        <p:spPr>
          <a:xfrm>
            <a:off x="1141413" y="618518"/>
            <a:ext cx="9905998" cy="1478570"/>
          </a:xfrm>
        </p:spPr>
        <p:txBody>
          <a:bodyPr/>
          <a:lstStyle/>
          <a:p>
            <a:r>
              <a:rPr lang="en-US" dirty="0"/>
              <a:t>Force between two parallel wires</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B278585-E315-4F5D-B372-933C7AC0B50D}"/>
                  </a:ext>
                </a:extLst>
              </p:cNvPr>
              <p:cNvSpPr>
                <a:spLocks noGrp="1"/>
              </p:cNvSpPr>
              <p:nvPr>
                <p:ph idx="1"/>
              </p:nvPr>
            </p:nvSpPr>
            <p:spPr>
              <a:xfrm>
                <a:off x="1141412" y="2249486"/>
                <a:ext cx="9905999" cy="3989995"/>
              </a:xfrm>
            </p:spPr>
            <p:txBody>
              <a:bodyPr>
                <a:normAutofit/>
              </a:bodyPr>
              <a:lstStyle/>
              <a:p>
                <a:r>
                  <a:rPr lang="en-US" dirty="0"/>
                  <a:t>Two current carrying wires running parallel will exert a force on each other</a:t>
                </a:r>
              </a:p>
              <a:p>
                <a:r>
                  <a:rPr lang="en-US" dirty="0"/>
                  <a:t>If the current is in the same direction in both wires they will attract each other</a:t>
                </a:r>
              </a:p>
              <a:p>
                <a:r>
                  <a:rPr lang="en-US" dirty="0"/>
                  <a:t>If the current is in opposite directions they will repel each other</a:t>
                </a:r>
              </a:p>
              <a:p>
                <a:r>
                  <a:rPr lang="en-US" dirty="0"/>
                  <a:t>Calculate magnitude of force by combining previous formulae</a:t>
                </a:r>
              </a:p>
              <a:p>
                <a:pPr marL="0" indent="0">
                  <a:buNone/>
                </a:pPr>
                <a14:m>
                  <m:oMathPara xmlns:m="http://schemas.openxmlformats.org/officeDocument/2006/math">
                    <m:oMathParaPr>
                      <m:jc m:val="left"/>
                    </m:oMathParaPr>
                    <m:oMath xmlns:m="http://schemas.openxmlformats.org/officeDocument/2006/math">
                      <m:r>
                        <a:rPr lang="en-US" i="1">
                          <a:latin typeface="Cambria Math" panose="02040503050406030204" pitchFamily="18" charset="0"/>
                        </a:rPr>
                        <m:t>𝐵</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r>
                            <a:rPr lang="en-US" i="1">
                              <a:latin typeface="Cambria Math" panose="02040503050406030204" pitchFamily="18" charset="0"/>
                            </a:rPr>
                            <m:t>𝐼</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rPr>
                            <m:t>𝑟</m:t>
                          </m:r>
                        </m:den>
                      </m:f>
                      <m:r>
                        <a:rPr lang="en-US" b="0" i="1" smtClean="0">
                          <a:latin typeface="Cambria Math" panose="02040503050406030204" pitchFamily="18" charset="0"/>
                        </a:rPr>
                        <m:t>   </m:t>
                      </m:r>
                      <m:r>
                        <a:rPr lang="en-US" b="0" i="1" smtClean="0">
                          <a:latin typeface="Cambria Math" panose="02040503050406030204" pitchFamily="18" charset="0"/>
                        </a:rPr>
                        <m:t>𝑎𝑛𝑑</m:t>
                      </m:r>
                      <m:r>
                        <a:rPr lang="en-US" b="0" i="1" smtClean="0">
                          <a:latin typeface="Cambria Math" panose="02040503050406030204" pitchFamily="18" charset="0"/>
                        </a:rPr>
                        <m:t>   </m:t>
                      </m:r>
                      <m:r>
                        <a:rPr lang="en-US" i="1">
                          <a:latin typeface="Cambria Math" panose="02040503050406030204" pitchFamily="18" charset="0"/>
                        </a:rPr>
                        <m:t>𝐹</m:t>
                      </m:r>
                      <m:r>
                        <a:rPr lang="en-US" i="1">
                          <a:latin typeface="Cambria Math" panose="02040503050406030204" pitchFamily="18" charset="0"/>
                        </a:rPr>
                        <m:t>=</m:t>
                      </m:r>
                      <m:r>
                        <a:rPr lang="en-US" i="1">
                          <a:latin typeface="Cambria Math" panose="02040503050406030204" pitchFamily="18" charset="0"/>
                        </a:rPr>
                        <m:t>𝐼𝑙</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ea typeface="Cambria Math" panose="02040503050406030204" pitchFamily="18" charset="0"/>
                            </a:rPr>
                            <m:t>⊥</m:t>
                          </m:r>
                        </m:sub>
                      </m:sSub>
                    </m:oMath>
                  </m:oMathPara>
                </a14:m>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ea typeface="Cambria Math" panose="02040503050406030204" pitchFamily="18" charset="0"/>
                        </a:rPr>
                        <m:t>𝐹</m:t>
                      </m:r>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𝜇</m:t>
                              </m:r>
                            </m:e>
                            <m:sub>
                              <m:r>
                                <a:rPr lang="en-US" i="1">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𝑙</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rPr>
                            <m:t>𝑟</m:t>
                          </m:r>
                        </m:den>
                      </m:f>
                    </m:oMath>
                  </m:oMathPara>
                </a14:m>
                <a:endParaRPr lang="en-AU" dirty="0"/>
              </a:p>
            </p:txBody>
          </p:sp>
        </mc:Choice>
        <mc:Fallback xmlns="">
          <p:sp>
            <p:nvSpPr>
              <p:cNvPr id="3" name="Content Placeholder 2">
                <a:extLst>
                  <a:ext uri="{FF2B5EF4-FFF2-40B4-BE49-F238E27FC236}">
                    <a16:creationId xmlns:a16="http://schemas.microsoft.com/office/drawing/2014/main" id="{BB278585-E315-4F5D-B372-933C7AC0B50D}"/>
                  </a:ext>
                </a:extLst>
              </p:cNvPr>
              <p:cNvSpPr>
                <a:spLocks noGrp="1" noRot="1" noChangeAspect="1" noMove="1" noResize="1" noEditPoints="1" noAdjustHandles="1" noChangeArrowheads="1" noChangeShapeType="1" noTextEdit="1"/>
              </p:cNvSpPr>
              <p:nvPr>
                <p:ph idx="1"/>
              </p:nvPr>
            </p:nvSpPr>
            <p:spPr>
              <a:xfrm>
                <a:off x="1141412" y="2249486"/>
                <a:ext cx="9905999" cy="3989995"/>
              </a:xfrm>
              <a:blipFill>
                <a:blip r:embed="rId2"/>
                <a:stretch>
                  <a:fillRect l="-1231" t="-1985"/>
                </a:stretch>
              </a:blipFill>
            </p:spPr>
            <p:txBody>
              <a:bodyPr/>
              <a:lstStyle/>
              <a:p>
                <a:r>
                  <a:rPr lang="en-AU">
                    <a:noFill/>
                  </a:rPr>
                  <a:t> </a:t>
                </a:r>
              </a:p>
            </p:txBody>
          </p:sp>
        </mc:Fallback>
      </mc:AlternateContent>
      <p:grpSp>
        <p:nvGrpSpPr>
          <p:cNvPr id="5" name="Group 4">
            <a:extLst>
              <a:ext uri="{FF2B5EF4-FFF2-40B4-BE49-F238E27FC236}">
                <a16:creationId xmlns:a16="http://schemas.microsoft.com/office/drawing/2014/main" id="{8BDC646B-9C4F-4BB4-A673-DEC86CEADEA7}"/>
              </a:ext>
            </a:extLst>
          </p:cNvPr>
          <p:cNvGrpSpPr/>
          <p:nvPr/>
        </p:nvGrpSpPr>
        <p:grpSpPr>
          <a:xfrm>
            <a:off x="6239907" y="4496780"/>
            <a:ext cx="5827236" cy="1821470"/>
            <a:chOff x="5897007" y="4122130"/>
            <a:chExt cx="5827236" cy="1821470"/>
          </a:xfrm>
        </p:grpSpPr>
        <p:pic>
          <p:nvPicPr>
            <p:cNvPr id="1026" name="Picture 2">
              <a:extLst>
                <a:ext uri="{FF2B5EF4-FFF2-40B4-BE49-F238E27FC236}">
                  <a16:creationId xmlns:a16="http://schemas.microsoft.com/office/drawing/2014/main" id="{90BD0627-2D90-4678-A592-06C90BB12A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11" t="4994" r="1245" b="22468"/>
            <a:stretch/>
          </p:blipFill>
          <p:spPr bwMode="auto">
            <a:xfrm>
              <a:off x="6508750" y="4122130"/>
              <a:ext cx="4603750" cy="147857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5969ED-B3D1-4BE7-AEA0-A1E8C06FA608}"/>
                </a:ext>
              </a:extLst>
            </p:cNvPr>
            <p:cNvSpPr txBox="1"/>
            <p:nvPr/>
          </p:nvSpPr>
          <p:spPr>
            <a:xfrm>
              <a:off x="5897007" y="5728156"/>
              <a:ext cx="5827236" cy="215444"/>
            </a:xfrm>
            <a:prstGeom prst="rect">
              <a:avLst/>
            </a:prstGeom>
            <a:noFill/>
          </p:spPr>
          <p:txBody>
            <a:bodyPr wrap="none" rtlCol="0">
              <a:spAutoFit/>
            </a:bodyPr>
            <a:lstStyle/>
            <a:p>
              <a:r>
                <a:rPr lang="en-AU" sz="800" dirty="0"/>
                <a:t>http://www.schoolphysics.co.uk/age16-19/Electricity%20and%20magnetism/Electromagnetism/text/Forces_between_currents/index.html</a:t>
              </a:r>
            </a:p>
          </p:txBody>
        </p:sp>
      </p:grpSp>
    </p:spTree>
    <p:extLst>
      <p:ext uri="{BB962C8B-B14F-4D97-AF65-F5344CB8AC3E}">
        <p14:creationId xmlns:p14="http://schemas.microsoft.com/office/powerpoint/2010/main" val="425148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6074-793C-4051-9D06-0157639E2233}"/>
              </a:ext>
            </a:extLst>
          </p:cNvPr>
          <p:cNvSpPr>
            <a:spLocks noGrp="1"/>
          </p:cNvSpPr>
          <p:nvPr>
            <p:ph type="title"/>
          </p:nvPr>
        </p:nvSpPr>
        <p:spPr/>
        <p:txBody>
          <a:bodyPr/>
          <a:lstStyle/>
          <a:p>
            <a:r>
              <a:rPr lang="en-US" dirty="0"/>
              <a:t>Drawing Electric Field lines</a:t>
            </a:r>
            <a:endParaRPr lang="en-AU" dirty="0"/>
          </a:p>
        </p:txBody>
      </p:sp>
      <p:sp>
        <p:nvSpPr>
          <p:cNvPr id="3" name="Content Placeholder 2">
            <a:extLst>
              <a:ext uri="{FF2B5EF4-FFF2-40B4-BE49-F238E27FC236}">
                <a16:creationId xmlns:a16="http://schemas.microsoft.com/office/drawing/2014/main" id="{FE3240DD-9C1B-44D1-9207-EEF2BA4214DA}"/>
              </a:ext>
            </a:extLst>
          </p:cNvPr>
          <p:cNvSpPr>
            <a:spLocks noGrp="1"/>
          </p:cNvSpPr>
          <p:nvPr>
            <p:ph idx="1"/>
          </p:nvPr>
        </p:nvSpPr>
        <p:spPr>
          <a:xfrm>
            <a:off x="1141412" y="2249487"/>
            <a:ext cx="9905999" cy="540246"/>
          </a:xfrm>
        </p:spPr>
        <p:txBody>
          <a:bodyPr>
            <a:normAutofit fontScale="92500"/>
          </a:bodyPr>
          <a:lstStyle/>
          <a:p>
            <a:pPr marL="0" indent="0">
              <a:buNone/>
            </a:pPr>
            <a:r>
              <a:rPr lang="en-US" dirty="0"/>
              <a:t>Parallel plates and point charge					3 point charges</a:t>
            </a:r>
            <a:endParaRPr lang="en-AU" dirty="0"/>
          </a:p>
        </p:txBody>
      </p:sp>
      <p:grpSp>
        <p:nvGrpSpPr>
          <p:cNvPr id="69" name="Group 68">
            <a:extLst>
              <a:ext uri="{FF2B5EF4-FFF2-40B4-BE49-F238E27FC236}">
                <a16:creationId xmlns:a16="http://schemas.microsoft.com/office/drawing/2014/main" id="{B49E1EDD-359A-475F-88C7-93CCD4C02466}"/>
              </a:ext>
            </a:extLst>
          </p:cNvPr>
          <p:cNvGrpSpPr/>
          <p:nvPr/>
        </p:nvGrpSpPr>
        <p:grpSpPr>
          <a:xfrm>
            <a:off x="635747" y="3093411"/>
            <a:ext cx="5235399" cy="2217301"/>
            <a:chOff x="275658" y="3170486"/>
            <a:chExt cx="5235399" cy="2217301"/>
          </a:xfrm>
        </p:grpSpPr>
        <p:grpSp>
          <p:nvGrpSpPr>
            <p:cNvPr id="10" name="Group 9">
              <a:extLst>
                <a:ext uri="{FF2B5EF4-FFF2-40B4-BE49-F238E27FC236}">
                  <a16:creationId xmlns:a16="http://schemas.microsoft.com/office/drawing/2014/main" id="{92B25636-B541-483E-99A3-65BED5BC66CF}"/>
                </a:ext>
              </a:extLst>
            </p:cNvPr>
            <p:cNvGrpSpPr/>
            <p:nvPr/>
          </p:nvGrpSpPr>
          <p:grpSpPr>
            <a:xfrm>
              <a:off x="738692" y="3170486"/>
              <a:ext cx="4309110" cy="1539643"/>
              <a:chOff x="6096000" y="2849880"/>
              <a:chExt cx="4309110" cy="1539643"/>
            </a:xfrm>
          </p:grpSpPr>
          <p:sp>
            <p:nvSpPr>
              <p:cNvPr id="9" name="Rectangle 8">
                <a:extLst>
                  <a:ext uri="{FF2B5EF4-FFF2-40B4-BE49-F238E27FC236}">
                    <a16:creationId xmlns:a16="http://schemas.microsoft.com/office/drawing/2014/main" id="{3FBE3D83-F558-4C19-99F7-11BC073C0017}"/>
                  </a:ext>
                </a:extLst>
              </p:cNvPr>
              <p:cNvSpPr/>
              <p:nvPr/>
            </p:nvSpPr>
            <p:spPr>
              <a:xfrm>
                <a:off x="6096000" y="2849880"/>
                <a:ext cx="4309110" cy="1485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sp>
            <p:nvSpPr>
              <p:cNvPr id="60" name="Rectangle 59">
                <a:extLst>
                  <a:ext uri="{FF2B5EF4-FFF2-40B4-BE49-F238E27FC236}">
                    <a16:creationId xmlns:a16="http://schemas.microsoft.com/office/drawing/2014/main" id="{7DF1AC49-8C26-4A5C-8445-782DBD7975BF}"/>
                  </a:ext>
                </a:extLst>
              </p:cNvPr>
              <p:cNvSpPr/>
              <p:nvPr/>
            </p:nvSpPr>
            <p:spPr>
              <a:xfrm>
                <a:off x="6096000" y="4240933"/>
                <a:ext cx="4309110" cy="1485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AU" dirty="0"/>
              </a:p>
            </p:txBody>
          </p:sp>
        </p:grpSp>
        <p:cxnSp>
          <p:nvCxnSpPr>
            <p:cNvPr id="64" name="Straight Arrow Connector 63">
              <a:extLst>
                <a:ext uri="{FF2B5EF4-FFF2-40B4-BE49-F238E27FC236}">
                  <a16:creationId xmlns:a16="http://schemas.microsoft.com/office/drawing/2014/main" id="{6959421C-CBE5-4793-9037-C2B3B748E3FC}"/>
                </a:ext>
              </a:extLst>
            </p:cNvPr>
            <p:cNvCxnSpPr/>
            <p:nvPr/>
          </p:nvCxnSpPr>
          <p:spPr>
            <a:xfrm>
              <a:off x="3497468" y="3316821"/>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78803BCD-0FFE-4C67-85F2-43CADDC4039E}"/>
                </a:ext>
              </a:extLst>
            </p:cNvPr>
            <p:cNvCxnSpPr/>
            <p:nvPr/>
          </p:nvCxnSpPr>
          <p:spPr>
            <a:xfrm>
              <a:off x="4108637" y="3321412"/>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C6768B83-A579-4DE7-A4DF-1A7BC329537F}"/>
                </a:ext>
              </a:extLst>
            </p:cNvPr>
            <p:cNvCxnSpPr/>
            <p:nvPr/>
          </p:nvCxnSpPr>
          <p:spPr>
            <a:xfrm>
              <a:off x="1675840" y="3316821"/>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8741461E-B82A-4667-97B2-CD05613DCD62}"/>
                </a:ext>
              </a:extLst>
            </p:cNvPr>
            <p:cNvCxnSpPr/>
            <p:nvPr/>
          </p:nvCxnSpPr>
          <p:spPr>
            <a:xfrm>
              <a:off x="1064223" y="3321412"/>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6E7F6F7E-50FD-4E45-A08D-C72AB16B1A20}"/>
                </a:ext>
              </a:extLst>
            </p:cNvPr>
            <p:cNvCxnSpPr/>
            <p:nvPr/>
          </p:nvCxnSpPr>
          <p:spPr>
            <a:xfrm>
              <a:off x="4714427" y="3318787"/>
              <a:ext cx="0" cy="1242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8" name="Arc 87">
              <a:extLst>
                <a:ext uri="{FF2B5EF4-FFF2-40B4-BE49-F238E27FC236}">
                  <a16:creationId xmlns:a16="http://schemas.microsoft.com/office/drawing/2014/main" id="{CCE2B1E0-EF3E-4562-9A89-F1E4CD5A98CC}"/>
                </a:ext>
              </a:extLst>
            </p:cNvPr>
            <p:cNvSpPr/>
            <p:nvPr/>
          </p:nvSpPr>
          <p:spPr>
            <a:xfrm rot="5400000">
              <a:off x="4175048" y="3324033"/>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9" name="Arc 88">
              <a:extLst>
                <a:ext uri="{FF2B5EF4-FFF2-40B4-BE49-F238E27FC236}">
                  <a16:creationId xmlns:a16="http://schemas.microsoft.com/office/drawing/2014/main" id="{1E1FF66D-A54F-42BA-82BA-E543F4B41158}"/>
                </a:ext>
              </a:extLst>
            </p:cNvPr>
            <p:cNvSpPr/>
            <p:nvPr/>
          </p:nvSpPr>
          <p:spPr>
            <a:xfrm rot="16200000" flipH="1">
              <a:off x="167690" y="3324034"/>
              <a:ext cx="1443978" cy="1228041"/>
            </a:xfrm>
            <a:prstGeom prst="arc">
              <a:avLst>
                <a:gd name="adj1" fmla="val 11551332"/>
                <a:gd name="adj2" fmla="val 20845722"/>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15" name="Group 14">
              <a:extLst>
                <a:ext uri="{FF2B5EF4-FFF2-40B4-BE49-F238E27FC236}">
                  <a16:creationId xmlns:a16="http://schemas.microsoft.com/office/drawing/2014/main" id="{6AB5C0F6-8FEB-4E3A-8891-7001102740FE}"/>
                </a:ext>
              </a:extLst>
            </p:cNvPr>
            <p:cNvGrpSpPr/>
            <p:nvPr/>
          </p:nvGrpSpPr>
          <p:grpSpPr>
            <a:xfrm>
              <a:off x="1837335" y="3484077"/>
              <a:ext cx="1501375" cy="1903710"/>
              <a:chOff x="1910848" y="3484077"/>
              <a:chExt cx="1501375" cy="1903710"/>
            </a:xfrm>
          </p:grpSpPr>
          <p:sp>
            <p:nvSpPr>
              <p:cNvPr id="36" name="Oval 35">
                <a:extLst>
                  <a:ext uri="{FF2B5EF4-FFF2-40B4-BE49-F238E27FC236}">
                    <a16:creationId xmlns:a16="http://schemas.microsoft.com/office/drawing/2014/main" id="{9D4CBD81-5808-427E-A5B1-099366F8FE8E}"/>
                  </a:ext>
                </a:extLst>
              </p:cNvPr>
              <p:cNvSpPr/>
              <p:nvPr/>
            </p:nvSpPr>
            <p:spPr>
              <a:xfrm>
                <a:off x="2587981" y="3810309"/>
                <a:ext cx="168974" cy="16368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grpSp>
            <p:nvGrpSpPr>
              <p:cNvPr id="14" name="Group 13">
                <a:extLst>
                  <a:ext uri="{FF2B5EF4-FFF2-40B4-BE49-F238E27FC236}">
                    <a16:creationId xmlns:a16="http://schemas.microsoft.com/office/drawing/2014/main" id="{F308A8CC-D355-4593-AA69-66E017696087}"/>
                  </a:ext>
                </a:extLst>
              </p:cNvPr>
              <p:cNvGrpSpPr/>
              <p:nvPr/>
            </p:nvGrpSpPr>
            <p:grpSpPr>
              <a:xfrm>
                <a:off x="1910848" y="3484077"/>
                <a:ext cx="1501375" cy="1903710"/>
                <a:chOff x="1910848" y="3484077"/>
                <a:chExt cx="1501375" cy="1903710"/>
              </a:xfrm>
            </p:grpSpPr>
            <p:sp>
              <p:nvSpPr>
                <p:cNvPr id="48" name="Arc 47">
                  <a:extLst>
                    <a:ext uri="{FF2B5EF4-FFF2-40B4-BE49-F238E27FC236}">
                      <a16:creationId xmlns:a16="http://schemas.microsoft.com/office/drawing/2014/main" id="{988DAD1C-6606-4569-86C9-1B6058EECCE1}"/>
                    </a:ext>
                  </a:extLst>
                </p:cNvPr>
                <p:cNvSpPr/>
                <p:nvPr/>
              </p:nvSpPr>
              <p:spPr>
                <a:xfrm flipH="1">
                  <a:off x="2293188" y="3892066"/>
                  <a:ext cx="850477" cy="1317035"/>
                </a:xfrm>
                <a:prstGeom prst="arc">
                  <a:avLst>
                    <a:gd name="adj1" fmla="val 16944627"/>
                    <a:gd name="adj2" fmla="val 41559"/>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9" name="Arc 48">
                  <a:extLst>
                    <a:ext uri="{FF2B5EF4-FFF2-40B4-BE49-F238E27FC236}">
                      <a16:creationId xmlns:a16="http://schemas.microsoft.com/office/drawing/2014/main" id="{68CDD812-50AF-4EAB-866D-00BFC4EA30EC}"/>
                    </a:ext>
                  </a:extLst>
                </p:cNvPr>
                <p:cNvSpPr/>
                <p:nvPr/>
              </p:nvSpPr>
              <p:spPr>
                <a:xfrm>
                  <a:off x="1910848" y="3679114"/>
                  <a:ext cx="896717" cy="1708673"/>
                </a:xfrm>
                <a:prstGeom prst="arc">
                  <a:avLst>
                    <a:gd name="adj1" fmla="val 18086453"/>
                    <a:gd name="adj2" fmla="val 13209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0" name="Arc 49">
                  <a:extLst>
                    <a:ext uri="{FF2B5EF4-FFF2-40B4-BE49-F238E27FC236}">
                      <a16:creationId xmlns:a16="http://schemas.microsoft.com/office/drawing/2014/main" id="{E72A856B-7219-4715-98C0-4C5396B5FF71}"/>
                    </a:ext>
                  </a:extLst>
                </p:cNvPr>
                <p:cNvSpPr/>
                <p:nvPr/>
              </p:nvSpPr>
              <p:spPr>
                <a:xfrm flipH="1">
                  <a:off x="2515506" y="3677320"/>
                  <a:ext cx="896717" cy="1708673"/>
                </a:xfrm>
                <a:prstGeom prst="arc">
                  <a:avLst>
                    <a:gd name="adj1" fmla="val 18047585"/>
                    <a:gd name="adj2" fmla="val 13209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1" name="Arc 50">
                  <a:extLst>
                    <a:ext uri="{FF2B5EF4-FFF2-40B4-BE49-F238E27FC236}">
                      <a16:creationId xmlns:a16="http://schemas.microsoft.com/office/drawing/2014/main" id="{D991034E-7298-49B7-80F5-2EA3E1BDCE9F}"/>
                    </a:ext>
                  </a:extLst>
                </p:cNvPr>
                <p:cNvSpPr/>
                <p:nvPr/>
              </p:nvSpPr>
              <p:spPr>
                <a:xfrm>
                  <a:off x="2553067" y="3792893"/>
                  <a:ext cx="672292" cy="1512420"/>
                </a:xfrm>
                <a:prstGeom prst="arc">
                  <a:avLst>
                    <a:gd name="adj1" fmla="val 15558014"/>
                    <a:gd name="adj2" fmla="val 5400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53" name="Arc 52">
                  <a:extLst>
                    <a:ext uri="{FF2B5EF4-FFF2-40B4-BE49-F238E27FC236}">
                      <a16:creationId xmlns:a16="http://schemas.microsoft.com/office/drawing/2014/main" id="{5BF81E33-3391-4DEF-860C-EED90AABBEDB}"/>
                    </a:ext>
                  </a:extLst>
                </p:cNvPr>
                <p:cNvSpPr/>
                <p:nvPr/>
              </p:nvSpPr>
              <p:spPr>
                <a:xfrm flipH="1">
                  <a:off x="2118790" y="3793919"/>
                  <a:ext cx="672292" cy="1512420"/>
                </a:xfrm>
                <a:prstGeom prst="arc">
                  <a:avLst>
                    <a:gd name="adj1" fmla="val 15558014"/>
                    <a:gd name="adj2" fmla="val 5400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1" name="Arc 60">
                  <a:extLst>
                    <a:ext uri="{FF2B5EF4-FFF2-40B4-BE49-F238E27FC236}">
                      <a16:creationId xmlns:a16="http://schemas.microsoft.com/office/drawing/2014/main" id="{54C7F12D-802E-474F-8CEC-D86F84C423BF}"/>
                    </a:ext>
                  </a:extLst>
                </p:cNvPr>
                <p:cNvSpPr/>
                <p:nvPr/>
              </p:nvSpPr>
              <p:spPr>
                <a:xfrm>
                  <a:off x="2196677" y="3885965"/>
                  <a:ext cx="850477" cy="1317035"/>
                </a:xfrm>
                <a:prstGeom prst="arc">
                  <a:avLst>
                    <a:gd name="adj1" fmla="val 16944627"/>
                    <a:gd name="adj2" fmla="val 41559"/>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13" name="Group 12">
                  <a:extLst>
                    <a:ext uri="{FF2B5EF4-FFF2-40B4-BE49-F238E27FC236}">
                      <a16:creationId xmlns:a16="http://schemas.microsoft.com/office/drawing/2014/main" id="{02264A91-2272-4453-AB81-1B7845C458B7}"/>
                    </a:ext>
                  </a:extLst>
                </p:cNvPr>
                <p:cNvGrpSpPr/>
                <p:nvPr/>
              </p:nvGrpSpPr>
              <p:grpSpPr>
                <a:xfrm>
                  <a:off x="2029042" y="3484077"/>
                  <a:ext cx="672292" cy="1650276"/>
                  <a:chOff x="2029042" y="3484077"/>
                  <a:chExt cx="672292" cy="1650276"/>
                </a:xfrm>
              </p:grpSpPr>
              <p:sp>
                <p:nvSpPr>
                  <p:cNvPr id="59" name="Arc 58">
                    <a:extLst>
                      <a:ext uri="{FF2B5EF4-FFF2-40B4-BE49-F238E27FC236}">
                        <a16:creationId xmlns:a16="http://schemas.microsoft.com/office/drawing/2014/main" id="{E33890EA-9DB8-47C3-BFFB-AE268C30F24F}"/>
                      </a:ext>
                    </a:extLst>
                  </p:cNvPr>
                  <p:cNvSpPr/>
                  <p:nvPr/>
                </p:nvSpPr>
                <p:spPr>
                  <a:xfrm flipH="1">
                    <a:off x="2029042" y="3484077"/>
                    <a:ext cx="672292" cy="1650276"/>
                  </a:xfrm>
                  <a:prstGeom prst="arc">
                    <a:avLst>
                      <a:gd name="adj1" fmla="val 14529847"/>
                      <a:gd name="adj2" fmla="val 5400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62" name="Straight Arrow Connector 61">
                    <a:extLst>
                      <a:ext uri="{FF2B5EF4-FFF2-40B4-BE49-F238E27FC236}">
                        <a16:creationId xmlns:a16="http://schemas.microsoft.com/office/drawing/2014/main" id="{1166D2E8-3F5C-4619-87DF-60FE8CEFD7D3}"/>
                      </a:ext>
                    </a:extLst>
                  </p:cNvPr>
                  <p:cNvCxnSpPr>
                    <a:cxnSpLocks/>
                    <a:stCxn id="59" idx="2"/>
                  </p:cNvCxnSpPr>
                  <p:nvPr/>
                </p:nvCxnSpPr>
                <p:spPr>
                  <a:xfrm flipH="1">
                    <a:off x="2029043" y="4314496"/>
                    <a:ext cx="6" cy="23715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4F336F2A-AB2C-4343-8ADE-4AFD37848AD1}"/>
                    </a:ext>
                  </a:extLst>
                </p:cNvPr>
                <p:cNvGrpSpPr/>
                <p:nvPr/>
              </p:nvGrpSpPr>
              <p:grpSpPr>
                <a:xfrm flipH="1">
                  <a:off x="2633707" y="3484077"/>
                  <a:ext cx="672292" cy="1650276"/>
                  <a:chOff x="2029042" y="3484077"/>
                  <a:chExt cx="672292" cy="1650276"/>
                </a:xfrm>
              </p:grpSpPr>
              <p:sp>
                <p:nvSpPr>
                  <p:cNvPr id="65" name="Arc 64">
                    <a:extLst>
                      <a:ext uri="{FF2B5EF4-FFF2-40B4-BE49-F238E27FC236}">
                        <a16:creationId xmlns:a16="http://schemas.microsoft.com/office/drawing/2014/main" id="{1C34E698-846F-40CA-8491-BA8EE8B0FC8F}"/>
                      </a:ext>
                    </a:extLst>
                  </p:cNvPr>
                  <p:cNvSpPr/>
                  <p:nvPr/>
                </p:nvSpPr>
                <p:spPr>
                  <a:xfrm flipH="1">
                    <a:off x="2029042" y="3484077"/>
                    <a:ext cx="672292" cy="1650276"/>
                  </a:xfrm>
                  <a:prstGeom prst="arc">
                    <a:avLst>
                      <a:gd name="adj1" fmla="val 14529847"/>
                      <a:gd name="adj2" fmla="val 5400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cxnSp>
                <p:nvCxnSpPr>
                  <p:cNvPr id="66" name="Straight Arrow Connector 65">
                    <a:extLst>
                      <a:ext uri="{FF2B5EF4-FFF2-40B4-BE49-F238E27FC236}">
                        <a16:creationId xmlns:a16="http://schemas.microsoft.com/office/drawing/2014/main" id="{133017BC-C579-4F77-AFCC-3194A0F6D80C}"/>
                      </a:ext>
                    </a:extLst>
                  </p:cNvPr>
                  <p:cNvCxnSpPr>
                    <a:cxnSpLocks/>
                    <a:stCxn id="65" idx="2"/>
                  </p:cNvCxnSpPr>
                  <p:nvPr/>
                </p:nvCxnSpPr>
                <p:spPr>
                  <a:xfrm flipH="1">
                    <a:off x="2029043" y="4314496"/>
                    <a:ext cx="6" cy="23715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grpSp>
        <p:cxnSp>
          <p:nvCxnSpPr>
            <p:cNvPr id="73" name="Connector: Curved 72">
              <a:extLst>
                <a:ext uri="{FF2B5EF4-FFF2-40B4-BE49-F238E27FC236}">
                  <a16:creationId xmlns:a16="http://schemas.microsoft.com/office/drawing/2014/main" id="{CF6AE04B-B639-47AE-88E9-74456EB77EDF}"/>
                </a:ext>
              </a:extLst>
            </p:cNvPr>
            <p:cNvCxnSpPr>
              <a:cxnSpLocks/>
            </p:cNvCxnSpPr>
            <p:nvPr/>
          </p:nvCxnSpPr>
          <p:spPr>
            <a:xfrm rot="5400000">
              <a:off x="1444618" y="3702747"/>
              <a:ext cx="1229885" cy="467924"/>
            </a:xfrm>
            <a:prstGeom prst="curvedConnector3">
              <a:avLst>
                <a:gd name="adj1" fmla="val 1268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Connector: Curved 76">
              <a:extLst>
                <a:ext uri="{FF2B5EF4-FFF2-40B4-BE49-F238E27FC236}">
                  <a16:creationId xmlns:a16="http://schemas.microsoft.com/office/drawing/2014/main" id="{76713D4F-539E-456E-AEF8-4D94F5454B5E}"/>
                </a:ext>
              </a:extLst>
            </p:cNvPr>
            <p:cNvCxnSpPr>
              <a:cxnSpLocks/>
            </p:cNvCxnSpPr>
            <p:nvPr/>
          </p:nvCxnSpPr>
          <p:spPr>
            <a:xfrm rot="16200000" flipH="1">
              <a:off x="2511947" y="3702393"/>
              <a:ext cx="1229885" cy="467924"/>
            </a:xfrm>
            <a:prstGeom prst="curvedConnector3">
              <a:avLst>
                <a:gd name="adj1" fmla="val 1268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90" name="Arc 89">
            <a:extLst>
              <a:ext uri="{FF2B5EF4-FFF2-40B4-BE49-F238E27FC236}">
                <a16:creationId xmlns:a16="http://schemas.microsoft.com/office/drawing/2014/main" id="{02561EDE-00A3-496A-B912-04C758655482}"/>
              </a:ext>
            </a:extLst>
          </p:cNvPr>
          <p:cNvSpPr/>
          <p:nvPr/>
        </p:nvSpPr>
        <p:spPr>
          <a:xfrm flipH="1" flipV="1">
            <a:off x="9804969" y="1936417"/>
            <a:ext cx="1163083" cy="2029472"/>
          </a:xfrm>
          <a:prstGeom prst="arc">
            <a:avLst>
              <a:gd name="adj1" fmla="val 18064501"/>
              <a:gd name="adj2" fmla="val 1032936"/>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11" name="Group 10">
            <a:extLst>
              <a:ext uri="{FF2B5EF4-FFF2-40B4-BE49-F238E27FC236}">
                <a16:creationId xmlns:a16="http://schemas.microsoft.com/office/drawing/2014/main" id="{8FFF4B25-FCD4-497D-8028-891EB9735786}"/>
              </a:ext>
            </a:extLst>
          </p:cNvPr>
          <p:cNvGrpSpPr/>
          <p:nvPr/>
        </p:nvGrpSpPr>
        <p:grpSpPr>
          <a:xfrm>
            <a:off x="7568135" y="1720998"/>
            <a:ext cx="3559875" cy="4157828"/>
            <a:chOff x="7568135" y="1720998"/>
            <a:chExt cx="3559875" cy="4157828"/>
          </a:xfrm>
        </p:grpSpPr>
        <p:sp>
          <p:nvSpPr>
            <p:cNvPr id="80" name="Oval 79">
              <a:extLst>
                <a:ext uri="{FF2B5EF4-FFF2-40B4-BE49-F238E27FC236}">
                  <a16:creationId xmlns:a16="http://schemas.microsoft.com/office/drawing/2014/main" id="{1649311D-77DC-4B39-962A-CA0493A5038B}"/>
                </a:ext>
              </a:extLst>
            </p:cNvPr>
            <p:cNvSpPr/>
            <p:nvPr/>
          </p:nvSpPr>
          <p:spPr>
            <a:xfrm flipH="1">
              <a:off x="9212807" y="4746004"/>
              <a:ext cx="265437" cy="2560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endParaRPr lang="en-AU" dirty="0"/>
            </a:p>
          </p:txBody>
        </p:sp>
        <p:cxnSp>
          <p:nvCxnSpPr>
            <p:cNvPr id="113" name="Straight Arrow Connector 112">
              <a:extLst>
                <a:ext uri="{FF2B5EF4-FFF2-40B4-BE49-F238E27FC236}">
                  <a16:creationId xmlns:a16="http://schemas.microsoft.com/office/drawing/2014/main" id="{BFD49AB1-C9DB-4B1A-B74F-C1870412C831}"/>
                </a:ext>
              </a:extLst>
            </p:cNvPr>
            <p:cNvCxnSpPr>
              <a:cxnSpLocks/>
            </p:cNvCxnSpPr>
            <p:nvPr/>
          </p:nvCxnSpPr>
          <p:spPr>
            <a:xfrm flipV="1">
              <a:off x="9349314" y="5015988"/>
              <a:ext cx="0" cy="70219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nvGrpSpPr>
            <p:cNvPr id="70" name="Group 69">
              <a:extLst>
                <a:ext uri="{FF2B5EF4-FFF2-40B4-BE49-F238E27FC236}">
                  <a16:creationId xmlns:a16="http://schemas.microsoft.com/office/drawing/2014/main" id="{EA830756-C2B2-458D-A5C0-572A58CCAF46}"/>
                </a:ext>
              </a:extLst>
            </p:cNvPr>
            <p:cNvGrpSpPr/>
            <p:nvPr/>
          </p:nvGrpSpPr>
          <p:grpSpPr>
            <a:xfrm>
              <a:off x="7568135" y="1720998"/>
              <a:ext cx="1711996" cy="4157261"/>
              <a:chOff x="5238716" y="1632912"/>
              <a:chExt cx="2433435" cy="5583594"/>
            </a:xfrm>
          </p:grpSpPr>
          <p:sp>
            <p:nvSpPr>
              <p:cNvPr id="91" name="Oval 90">
                <a:extLst>
                  <a:ext uri="{FF2B5EF4-FFF2-40B4-BE49-F238E27FC236}">
                    <a16:creationId xmlns:a16="http://schemas.microsoft.com/office/drawing/2014/main" id="{5A1F795B-CA36-45C8-9BA5-146A06367DC3}"/>
                  </a:ext>
                </a:extLst>
              </p:cNvPr>
              <p:cNvSpPr/>
              <p:nvPr/>
            </p:nvSpPr>
            <p:spPr>
              <a:xfrm>
                <a:off x="6612643" y="4251854"/>
                <a:ext cx="382877" cy="3693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cxnSp>
            <p:nvCxnSpPr>
              <p:cNvPr id="97" name="Straight Arrow Connector 96">
                <a:extLst>
                  <a:ext uri="{FF2B5EF4-FFF2-40B4-BE49-F238E27FC236}">
                    <a16:creationId xmlns:a16="http://schemas.microsoft.com/office/drawing/2014/main" id="{B602DD6C-56EE-42F4-91A5-9DD16DB1EE88}"/>
                  </a:ext>
                </a:extLst>
              </p:cNvPr>
              <p:cNvCxnSpPr>
                <a:cxnSpLocks/>
              </p:cNvCxnSpPr>
              <p:nvPr/>
            </p:nvCxnSpPr>
            <p:spPr>
              <a:xfrm rot="12122092">
                <a:off x="5245456" y="4090221"/>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43589D65-6A1E-4617-92A9-2A310C0CCB4D}"/>
                  </a:ext>
                </a:extLst>
              </p:cNvPr>
              <p:cNvCxnSpPr>
                <a:cxnSpLocks/>
              </p:cNvCxnSpPr>
              <p:nvPr/>
            </p:nvCxnSpPr>
            <p:spPr>
              <a:xfrm rot="9422092">
                <a:off x="5238716" y="4785386"/>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A6ED83D0-40F9-4F21-A04D-C204B7527010}"/>
                  </a:ext>
                </a:extLst>
              </p:cNvPr>
              <p:cNvCxnSpPr>
                <a:cxnSpLocks/>
              </p:cNvCxnSpPr>
              <p:nvPr/>
            </p:nvCxnSpPr>
            <p:spPr>
              <a:xfrm rot="14822092">
                <a:off x="5727697" y="3577233"/>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04" name="Arc 103">
                <a:extLst>
                  <a:ext uri="{FF2B5EF4-FFF2-40B4-BE49-F238E27FC236}">
                    <a16:creationId xmlns:a16="http://schemas.microsoft.com/office/drawing/2014/main" id="{E801562C-1235-4845-8CF9-F6B040F63EEF}"/>
                  </a:ext>
                </a:extLst>
              </p:cNvPr>
              <p:cNvSpPr/>
              <p:nvPr/>
            </p:nvSpPr>
            <p:spPr>
              <a:xfrm>
                <a:off x="6018942" y="4490734"/>
                <a:ext cx="1653209" cy="2725772"/>
              </a:xfrm>
              <a:prstGeom prst="arc">
                <a:avLst>
                  <a:gd name="adj1" fmla="val 16602511"/>
                  <a:gd name="adj2" fmla="val 20936393"/>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05" name="Arc 104">
                <a:extLst>
                  <a:ext uri="{FF2B5EF4-FFF2-40B4-BE49-F238E27FC236}">
                    <a16:creationId xmlns:a16="http://schemas.microsoft.com/office/drawing/2014/main" id="{E5E80806-EC3C-4A23-A344-77AF4CD1A080}"/>
                  </a:ext>
                </a:extLst>
              </p:cNvPr>
              <p:cNvSpPr/>
              <p:nvPr/>
            </p:nvSpPr>
            <p:spPr>
              <a:xfrm flipV="1">
                <a:off x="5988758" y="1632912"/>
                <a:ext cx="1653209" cy="2725772"/>
              </a:xfrm>
              <a:prstGeom prst="arc">
                <a:avLst>
                  <a:gd name="adj1" fmla="val 16602511"/>
                  <a:gd name="adj2" fmla="val 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5" name="Arc 124">
                <a:extLst>
                  <a:ext uri="{FF2B5EF4-FFF2-40B4-BE49-F238E27FC236}">
                    <a16:creationId xmlns:a16="http://schemas.microsoft.com/office/drawing/2014/main" id="{37C68DD9-F4B7-4AFC-955F-FF9DFDE064A9}"/>
                  </a:ext>
                </a:extLst>
              </p:cNvPr>
              <p:cNvSpPr/>
              <p:nvPr/>
            </p:nvSpPr>
            <p:spPr>
              <a:xfrm flipV="1">
                <a:off x="5466080" y="1921478"/>
                <a:ext cx="1653209" cy="2725772"/>
              </a:xfrm>
              <a:prstGeom prst="arc">
                <a:avLst>
                  <a:gd name="adj1" fmla="val 18064501"/>
                  <a:gd name="adj2" fmla="val 1032936"/>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sp>
          <p:nvSpPr>
            <p:cNvPr id="72" name="Oval 71">
              <a:extLst>
                <a:ext uri="{FF2B5EF4-FFF2-40B4-BE49-F238E27FC236}">
                  <a16:creationId xmlns:a16="http://schemas.microsoft.com/office/drawing/2014/main" id="{8E787BCD-6B25-4425-915F-F6EE76E9280B}"/>
                </a:ext>
              </a:extLst>
            </p:cNvPr>
            <p:cNvSpPr/>
            <p:nvPr/>
          </p:nvSpPr>
          <p:spPr>
            <a:xfrm flipH="1">
              <a:off x="9892045" y="3671496"/>
              <a:ext cx="269366" cy="2749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cxnSp>
          <p:nvCxnSpPr>
            <p:cNvPr id="75" name="Straight Arrow Connector 74">
              <a:extLst>
                <a:ext uri="{FF2B5EF4-FFF2-40B4-BE49-F238E27FC236}">
                  <a16:creationId xmlns:a16="http://schemas.microsoft.com/office/drawing/2014/main" id="{56FCBB46-EF5B-4A4C-988C-00C897C80443}"/>
                </a:ext>
              </a:extLst>
            </p:cNvPr>
            <p:cNvCxnSpPr>
              <a:cxnSpLocks/>
            </p:cNvCxnSpPr>
            <p:nvPr/>
          </p:nvCxnSpPr>
          <p:spPr>
            <a:xfrm rot="9477908" flipH="1">
              <a:off x="10110184" y="3551153"/>
              <a:ext cx="101308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F19BE5CF-3054-43A2-B7EE-264D74CD2FA6}"/>
                </a:ext>
              </a:extLst>
            </p:cNvPr>
            <p:cNvCxnSpPr>
              <a:cxnSpLocks/>
            </p:cNvCxnSpPr>
            <p:nvPr/>
          </p:nvCxnSpPr>
          <p:spPr>
            <a:xfrm rot="12177908" flipH="1">
              <a:off x="10114926" y="4068737"/>
              <a:ext cx="1013084"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A92D6DB0-1628-4EF5-881F-182CE78E9F48}"/>
                </a:ext>
              </a:extLst>
            </p:cNvPr>
            <p:cNvCxnSpPr>
              <a:cxnSpLocks/>
            </p:cNvCxnSpPr>
            <p:nvPr/>
          </p:nvCxnSpPr>
          <p:spPr>
            <a:xfrm rot="6777908" flipH="1">
              <a:off x="9741379" y="3169208"/>
              <a:ext cx="1072151"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2" name="Arc 81">
              <a:extLst>
                <a:ext uri="{FF2B5EF4-FFF2-40B4-BE49-F238E27FC236}">
                  <a16:creationId xmlns:a16="http://schemas.microsoft.com/office/drawing/2014/main" id="{EE46B3E4-B320-4DC2-AB07-A488299738D2}"/>
                </a:ext>
              </a:extLst>
            </p:cNvPr>
            <p:cNvSpPr/>
            <p:nvPr/>
          </p:nvSpPr>
          <p:spPr>
            <a:xfrm flipH="1">
              <a:off x="9416014" y="3849354"/>
              <a:ext cx="1163083" cy="2029472"/>
            </a:xfrm>
            <a:prstGeom prst="arc">
              <a:avLst>
                <a:gd name="adj1" fmla="val 16602511"/>
                <a:gd name="adj2" fmla="val 2093981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5" name="Arc 84">
              <a:extLst>
                <a:ext uri="{FF2B5EF4-FFF2-40B4-BE49-F238E27FC236}">
                  <a16:creationId xmlns:a16="http://schemas.microsoft.com/office/drawing/2014/main" id="{DDB8D8FD-BE64-4BAB-B001-DFB07DAA37D7}"/>
                </a:ext>
              </a:extLst>
            </p:cNvPr>
            <p:cNvSpPr/>
            <p:nvPr/>
          </p:nvSpPr>
          <p:spPr>
            <a:xfrm flipH="1" flipV="1">
              <a:off x="9437249" y="1721565"/>
              <a:ext cx="1163083" cy="2029472"/>
            </a:xfrm>
            <a:prstGeom prst="arc">
              <a:avLst>
                <a:gd name="adj1" fmla="val 16602511"/>
                <a:gd name="adj2" fmla="val 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nvGrpSpPr>
            <p:cNvPr id="7" name="Group 6">
              <a:extLst>
                <a:ext uri="{FF2B5EF4-FFF2-40B4-BE49-F238E27FC236}">
                  <a16:creationId xmlns:a16="http://schemas.microsoft.com/office/drawing/2014/main" id="{EFD48D06-66D5-4C69-8C7A-9BD9391B60DA}"/>
                </a:ext>
              </a:extLst>
            </p:cNvPr>
            <p:cNvGrpSpPr/>
            <p:nvPr/>
          </p:nvGrpSpPr>
          <p:grpSpPr>
            <a:xfrm>
              <a:off x="8952473" y="3522045"/>
              <a:ext cx="2016521" cy="2164674"/>
              <a:chOff x="8952473" y="3522045"/>
              <a:chExt cx="2016521" cy="2164674"/>
            </a:xfrm>
          </p:grpSpPr>
          <p:sp>
            <p:nvSpPr>
              <p:cNvPr id="108" name="Arc 107">
                <a:extLst>
                  <a:ext uri="{FF2B5EF4-FFF2-40B4-BE49-F238E27FC236}">
                    <a16:creationId xmlns:a16="http://schemas.microsoft.com/office/drawing/2014/main" id="{96DCF59B-3266-4610-9218-2816FEB4F30B}"/>
                  </a:ext>
                </a:extLst>
              </p:cNvPr>
              <p:cNvSpPr/>
              <p:nvPr/>
            </p:nvSpPr>
            <p:spPr>
              <a:xfrm rot="17220657" flipH="1" flipV="1">
                <a:off x="8724009" y="3750509"/>
                <a:ext cx="1361314" cy="904386"/>
              </a:xfrm>
              <a:prstGeom prst="arc">
                <a:avLst>
                  <a:gd name="adj1" fmla="val 16031110"/>
                  <a:gd name="adj2" fmla="val 2003880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86" name="Arc 85">
                <a:extLst>
                  <a:ext uri="{FF2B5EF4-FFF2-40B4-BE49-F238E27FC236}">
                    <a16:creationId xmlns:a16="http://schemas.microsoft.com/office/drawing/2014/main" id="{A8828FC4-59DE-4ABF-8FB1-F048FF7F879C}"/>
                  </a:ext>
                </a:extLst>
              </p:cNvPr>
              <p:cNvSpPr/>
              <p:nvPr/>
            </p:nvSpPr>
            <p:spPr>
              <a:xfrm flipH="1">
                <a:off x="9805911" y="3657247"/>
                <a:ext cx="1163083" cy="2029472"/>
              </a:xfrm>
              <a:prstGeom prst="arc">
                <a:avLst>
                  <a:gd name="adj1" fmla="val 17926944"/>
                  <a:gd name="adj2" fmla="val 19605657"/>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8" name="Group 7">
              <a:extLst>
                <a:ext uri="{FF2B5EF4-FFF2-40B4-BE49-F238E27FC236}">
                  <a16:creationId xmlns:a16="http://schemas.microsoft.com/office/drawing/2014/main" id="{398BD72A-298A-4A15-A8E6-4FBB66CD6C15}"/>
                </a:ext>
              </a:extLst>
            </p:cNvPr>
            <p:cNvGrpSpPr/>
            <p:nvPr/>
          </p:nvGrpSpPr>
          <p:grpSpPr>
            <a:xfrm>
              <a:off x="9376748" y="3951582"/>
              <a:ext cx="968444" cy="1212353"/>
              <a:chOff x="9376748" y="3951582"/>
              <a:chExt cx="968444" cy="1212353"/>
            </a:xfrm>
          </p:grpSpPr>
          <p:cxnSp>
            <p:nvCxnSpPr>
              <p:cNvPr id="74" name="Straight Arrow Connector 73">
                <a:extLst>
                  <a:ext uri="{FF2B5EF4-FFF2-40B4-BE49-F238E27FC236}">
                    <a16:creationId xmlns:a16="http://schemas.microsoft.com/office/drawing/2014/main" id="{A7AFBF70-BCFC-4E9B-A921-B6F1390F0BBD}"/>
                  </a:ext>
                </a:extLst>
              </p:cNvPr>
              <p:cNvCxnSpPr>
                <a:cxnSpLocks/>
                <a:endCxn id="126" idx="0"/>
              </p:cNvCxnSpPr>
              <p:nvPr/>
            </p:nvCxnSpPr>
            <p:spPr>
              <a:xfrm>
                <a:off x="10060205" y="3951582"/>
                <a:ext cx="256380" cy="642526"/>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6" name="Arc 125">
                <a:extLst>
                  <a:ext uri="{FF2B5EF4-FFF2-40B4-BE49-F238E27FC236}">
                    <a16:creationId xmlns:a16="http://schemas.microsoft.com/office/drawing/2014/main" id="{CEED98CF-D872-47C9-8B0A-04189F9402ED}"/>
                  </a:ext>
                </a:extLst>
              </p:cNvPr>
              <p:cNvSpPr/>
              <p:nvPr/>
            </p:nvSpPr>
            <p:spPr>
              <a:xfrm flipH="1" flipV="1">
                <a:off x="9376748" y="4312573"/>
                <a:ext cx="968444" cy="851362"/>
              </a:xfrm>
              <a:prstGeom prst="arc">
                <a:avLst>
                  <a:gd name="adj1" fmla="val 9746627"/>
                  <a:gd name="adj2" fmla="val 1983806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127" name="Group 126">
              <a:extLst>
                <a:ext uri="{FF2B5EF4-FFF2-40B4-BE49-F238E27FC236}">
                  <a16:creationId xmlns:a16="http://schemas.microsoft.com/office/drawing/2014/main" id="{EFC20942-DA14-4614-9F4B-99FBC9CB6FE8}"/>
                </a:ext>
              </a:extLst>
            </p:cNvPr>
            <p:cNvGrpSpPr/>
            <p:nvPr/>
          </p:nvGrpSpPr>
          <p:grpSpPr>
            <a:xfrm flipH="1">
              <a:off x="7741655" y="3528548"/>
              <a:ext cx="2016521" cy="2164674"/>
              <a:chOff x="8952473" y="3522045"/>
              <a:chExt cx="2016521" cy="2164674"/>
            </a:xfrm>
          </p:grpSpPr>
          <p:sp>
            <p:nvSpPr>
              <p:cNvPr id="128" name="Arc 127">
                <a:extLst>
                  <a:ext uri="{FF2B5EF4-FFF2-40B4-BE49-F238E27FC236}">
                    <a16:creationId xmlns:a16="http://schemas.microsoft.com/office/drawing/2014/main" id="{C3638AD8-7550-4FEA-8B0D-1A90BCD71540}"/>
                  </a:ext>
                </a:extLst>
              </p:cNvPr>
              <p:cNvSpPr/>
              <p:nvPr/>
            </p:nvSpPr>
            <p:spPr>
              <a:xfrm rot="17220657" flipH="1" flipV="1">
                <a:off x="8724009" y="3750509"/>
                <a:ext cx="1361314" cy="904386"/>
              </a:xfrm>
              <a:prstGeom prst="arc">
                <a:avLst>
                  <a:gd name="adj1" fmla="val 16031110"/>
                  <a:gd name="adj2" fmla="val 2003880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129" name="Arc 128">
                <a:extLst>
                  <a:ext uri="{FF2B5EF4-FFF2-40B4-BE49-F238E27FC236}">
                    <a16:creationId xmlns:a16="http://schemas.microsoft.com/office/drawing/2014/main" id="{0684A0D3-082B-46E8-8E5C-E1BDB6714380}"/>
                  </a:ext>
                </a:extLst>
              </p:cNvPr>
              <p:cNvSpPr/>
              <p:nvPr/>
            </p:nvSpPr>
            <p:spPr>
              <a:xfrm flipH="1">
                <a:off x="9805911" y="3657247"/>
                <a:ext cx="1163083" cy="2029472"/>
              </a:xfrm>
              <a:prstGeom prst="arc">
                <a:avLst>
                  <a:gd name="adj1" fmla="val 17926944"/>
                  <a:gd name="adj2" fmla="val 19605657"/>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130" name="Group 129">
              <a:extLst>
                <a:ext uri="{FF2B5EF4-FFF2-40B4-BE49-F238E27FC236}">
                  <a16:creationId xmlns:a16="http://schemas.microsoft.com/office/drawing/2014/main" id="{6CEB65F5-F08E-48CE-8F89-3AA7B29ECC6A}"/>
                </a:ext>
              </a:extLst>
            </p:cNvPr>
            <p:cNvGrpSpPr/>
            <p:nvPr/>
          </p:nvGrpSpPr>
          <p:grpSpPr>
            <a:xfrm flipH="1">
              <a:off x="8348782" y="3945927"/>
              <a:ext cx="968444" cy="1212353"/>
              <a:chOff x="9376748" y="3951582"/>
              <a:chExt cx="968444" cy="1212353"/>
            </a:xfrm>
          </p:grpSpPr>
          <p:cxnSp>
            <p:nvCxnSpPr>
              <p:cNvPr id="131" name="Straight Arrow Connector 130">
                <a:extLst>
                  <a:ext uri="{FF2B5EF4-FFF2-40B4-BE49-F238E27FC236}">
                    <a16:creationId xmlns:a16="http://schemas.microsoft.com/office/drawing/2014/main" id="{E0616699-09EF-4674-9EAB-EE871A5A9561}"/>
                  </a:ext>
                </a:extLst>
              </p:cNvPr>
              <p:cNvCxnSpPr>
                <a:cxnSpLocks/>
                <a:endCxn id="132" idx="0"/>
              </p:cNvCxnSpPr>
              <p:nvPr/>
            </p:nvCxnSpPr>
            <p:spPr>
              <a:xfrm>
                <a:off x="10060205" y="3951582"/>
                <a:ext cx="256380" cy="642526"/>
              </a:xfrm>
              <a:prstGeom prst="straightConnector1">
                <a:avLst/>
              </a:prstGeom>
              <a:ln w="1905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2" name="Arc 131">
                <a:extLst>
                  <a:ext uri="{FF2B5EF4-FFF2-40B4-BE49-F238E27FC236}">
                    <a16:creationId xmlns:a16="http://schemas.microsoft.com/office/drawing/2014/main" id="{E1DB4991-C54F-47D9-AABD-9BE7BCE845DA}"/>
                  </a:ext>
                </a:extLst>
              </p:cNvPr>
              <p:cNvSpPr/>
              <p:nvPr/>
            </p:nvSpPr>
            <p:spPr>
              <a:xfrm flipH="1" flipV="1">
                <a:off x="9376748" y="4312573"/>
                <a:ext cx="968444" cy="851362"/>
              </a:xfrm>
              <a:prstGeom prst="arc">
                <a:avLst>
                  <a:gd name="adj1" fmla="val 9746627"/>
                  <a:gd name="adj2" fmla="val 19838068"/>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spTree>
    <p:extLst>
      <p:ext uri="{BB962C8B-B14F-4D97-AF65-F5344CB8AC3E}">
        <p14:creationId xmlns:p14="http://schemas.microsoft.com/office/powerpoint/2010/main" val="34942001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CC69-F780-4F2E-A4BA-E206D7C0FF75}"/>
              </a:ext>
            </a:extLst>
          </p:cNvPr>
          <p:cNvSpPr>
            <a:spLocks noGrp="1"/>
          </p:cNvSpPr>
          <p:nvPr>
            <p:ph type="title"/>
          </p:nvPr>
        </p:nvSpPr>
        <p:spPr>
          <a:xfrm>
            <a:off x="8036041" y="618518"/>
            <a:ext cx="3281003" cy="632432"/>
          </a:xfrm>
        </p:spPr>
        <p:txBody>
          <a:bodyPr anchor="b">
            <a:normAutofit/>
          </a:bodyPr>
          <a:lstStyle/>
          <a:p>
            <a:r>
              <a:rPr lang="en-US" sz="2800" dirty="0"/>
              <a:t>Motor Basics</a:t>
            </a:r>
            <a:endParaRPr lang="en-AU" sz="2800" dirty="0"/>
          </a:p>
        </p:txBody>
      </p:sp>
      <p:sp>
        <p:nvSpPr>
          <p:cNvPr id="71"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dc motor diagram">
            <a:extLst>
              <a:ext uri="{FF2B5EF4-FFF2-40B4-BE49-F238E27FC236}">
                <a16:creationId xmlns:a16="http://schemas.microsoft.com/office/drawing/2014/main" id="{A65A5518-1881-442B-8BD7-1A657D19852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31331" y="1137621"/>
            <a:ext cx="5887696" cy="45772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37AE6A8-9E12-4083-B055-C0606E4D3644}"/>
              </a:ext>
            </a:extLst>
          </p:cNvPr>
          <p:cNvSpPr>
            <a:spLocks noGrp="1"/>
          </p:cNvSpPr>
          <p:nvPr>
            <p:ph idx="1"/>
          </p:nvPr>
        </p:nvSpPr>
        <p:spPr>
          <a:xfrm>
            <a:off x="8036041" y="1352550"/>
            <a:ext cx="3281004" cy="4438651"/>
          </a:xfrm>
        </p:spPr>
        <p:txBody>
          <a:bodyPr>
            <a:normAutofit/>
          </a:bodyPr>
          <a:lstStyle/>
          <a:p>
            <a:r>
              <a:rPr lang="en-US" sz="1800" dirty="0"/>
              <a:t>Coil of N loops placed between two magnets</a:t>
            </a:r>
          </a:p>
          <a:p>
            <a:r>
              <a:rPr lang="en-US" sz="1800" dirty="0"/>
              <a:t>Each side of the coil experiences a force in opposite directions when current flows through the coil – causes torque - causes rotation</a:t>
            </a:r>
          </a:p>
          <a:p>
            <a:r>
              <a:rPr lang="en-US" sz="1800" dirty="0"/>
              <a:t>Commutator flips direction of current in the coil twice every rotation maintaining constant direction of rotation</a:t>
            </a:r>
            <a:endParaRPr lang="en-AU" sz="1800" dirty="0"/>
          </a:p>
        </p:txBody>
      </p:sp>
      <p:sp>
        <p:nvSpPr>
          <p:cNvPr id="4" name="TextBox 3">
            <a:extLst>
              <a:ext uri="{FF2B5EF4-FFF2-40B4-BE49-F238E27FC236}">
                <a16:creationId xmlns:a16="http://schemas.microsoft.com/office/drawing/2014/main" id="{7A80489E-20F7-4474-9DB4-199E384B1532}"/>
              </a:ext>
            </a:extLst>
          </p:cNvPr>
          <p:cNvSpPr txBox="1"/>
          <p:nvPr/>
        </p:nvSpPr>
        <p:spPr>
          <a:xfrm>
            <a:off x="2562397" y="5770962"/>
            <a:ext cx="3225563" cy="215444"/>
          </a:xfrm>
          <a:prstGeom prst="rect">
            <a:avLst/>
          </a:prstGeom>
          <a:noFill/>
        </p:spPr>
        <p:txBody>
          <a:bodyPr wrap="none" rtlCol="0">
            <a:spAutoFit/>
          </a:bodyPr>
          <a:lstStyle/>
          <a:p>
            <a:r>
              <a:rPr lang="en-AU" sz="800" dirty="0">
                <a:solidFill>
                  <a:schemeClr val="bg1"/>
                </a:solidFill>
              </a:rPr>
              <a:t>http://hyperphysics.phy-astr.gsu.edu/hbase/magnetic/imgmag/dcmop.gif</a:t>
            </a:r>
          </a:p>
        </p:txBody>
      </p:sp>
    </p:spTree>
    <p:extLst>
      <p:ext uri="{BB962C8B-B14F-4D97-AF65-F5344CB8AC3E}">
        <p14:creationId xmlns:p14="http://schemas.microsoft.com/office/powerpoint/2010/main" val="31137204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4608-7F28-4CB4-85C5-8BA481D2DE9C}"/>
              </a:ext>
            </a:extLst>
          </p:cNvPr>
          <p:cNvSpPr>
            <a:spLocks noGrp="1"/>
          </p:cNvSpPr>
          <p:nvPr>
            <p:ph type="title"/>
          </p:nvPr>
        </p:nvSpPr>
        <p:spPr>
          <a:xfrm>
            <a:off x="8036041" y="618518"/>
            <a:ext cx="3281003" cy="1478570"/>
          </a:xfrm>
        </p:spPr>
        <p:txBody>
          <a:bodyPr anchor="b">
            <a:normAutofit/>
          </a:bodyPr>
          <a:lstStyle/>
          <a:p>
            <a:r>
              <a:rPr lang="en-US" sz="2800" dirty="0"/>
              <a:t>Split-ring Commutator</a:t>
            </a:r>
            <a:endParaRPr lang="en-AU" sz="2800" dirty="0"/>
          </a:p>
        </p:txBody>
      </p:sp>
      <p:sp>
        <p:nvSpPr>
          <p:cNvPr id="9"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mage result for split ring commutator">
            <a:extLst>
              <a:ext uri="{FF2B5EF4-FFF2-40B4-BE49-F238E27FC236}">
                <a16:creationId xmlns:a16="http://schemas.microsoft.com/office/drawing/2014/main" id="{02B728CB-14A1-4D11-B49C-1DEAD79745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8988" y="2119747"/>
            <a:ext cx="6112382" cy="26130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2BE1946-5FFA-4503-8EF2-101A9601B17B}"/>
              </a:ext>
            </a:extLst>
          </p:cNvPr>
          <p:cNvSpPr>
            <a:spLocks noGrp="1"/>
          </p:cNvSpPr>
          <p:nvPr>
            <p:ph idx="1"/>
          </p:nvPr>
        </p:nvSpPr>
        <p:spPr>
          <a:xfrm>
            <a:off x="8036041" y="2249487"/>
            <a:ext cx="3281004" cy="3541714"/>
          </a:xfrm>
        </p:spPr>
        <p:txBody>
          <a:bodyPr>
            <a:normAutofit/>
          </a:bodyPr>
          <a:lstStyle/>
          <a:p>
            <a:r>
              <a:rPr lang="en-US" sz="1800" dirty="0"/>
              <a:t>Allows direction of current in coil to flip in sync with the rotation of the coil</a:t>
            </a:r>
            <a:endParaRPr lang="en-AU" sz="1800" dirty="0"/>
          </a:p>
        </p:txBody>
      </p:sp>
      <p:sp>
        <p:nvSpPr>
          <p:cNvPr id="5" name="TextBox 4">
            <a:extLst>
              <a:ext uri="{FF2B5EF4-FFF2-40B4-BE49-F238E27FC236}">
                <a16:creationId xmlns:a16="http://schemas.microsoft.com/office/drawing/2014/main" id="{B625513C-BDB2-42BD-927E-6F8D48444AC2}"/>
              </a:ext>
            </a:extLst>
          </p:cNvPr>
          <p:cNvSpPr txBox="1"/>
          <p:nvPr/>
        </p:nvSpPr>
        <p:spPr>
          <a:xfrm>
            <a:off x="2540757" y="4732791"/>
            <a:ext cx="3268844" cy="215444"/>
          </a:xfrm>
          <a:prstGeom prst="rect">
            <a:avLst/>
          </a:prstGeom>
          <a:noFill/>
        </p:spPr>
        <p:txBody>
          <a:bodyPr wrap="none" rtlCol="0">
            <a:spAutoFit/>
          </a:bodyPr>
          <a:lstStyle/>
          <a:p>
            <a:r>
              <a:rPr lang="en-AU" sz="800" dirty="0">
                <a:solidFill>
                  <a:schemeClr val="bg1"/>
                </a:solidFill>
              </a:rPr>
              <a:t>http://hyperphysics.phy-astr.gsu.edu/hbase/magnetic/imgmag/comtat.png</a:t>
            </a:r>
          </a:p>
        </p:txBody>
      </p:sp>
    </p:spTree>
    <p:extLst>
      <p:ext uri="{BB962C8B-B14F-4D97-AF65-F5344CB8AC3E}">
        <p14:creationId xmlns:p14="http://schemas.microsoft.com/office/powerpoint/2010/main" val="35081740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8DB4-7337-43DE-9D83-D36D3F12095E}"/>
              </a:ext>
            </a:extLst>
          </p:cNvPr>
          <p:cNvSpPr>
            <a:spLocks noGrp="1"/>
          </p:cNvSpPr>
          <p:nvPr>
            <p:ph type="title"/>
          </p:nvPr>
        </p:nvSpPr>
        <p:spPr/>
        <p:txBody>
          <a:bodyPr/>
          <a:lstStyle/>
          <a:p>
            <a:r>
              <a:rPr lang="en-US" dirty="0"/>
              <a:t>Determining Maximum torque on coil</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8F3110F-396A-47B6-8654-1A0FDCBADA18}"/>
                  </a:ext>
                </a:extLst>
              </p:cNvPr>
              <p:cNvSpPr>
                <a:spLocks noGrp="1"/>
              </p:cNvSpPr>
              <p:nvPr>
                <p:ph idx="1"/>
              </p:nvPr>
            </p:nvSpPr>
            <p:spPr>
              <a:xfrm>
                <a:off x="1141412" y="1701800"/>
                <a:ext cx="9905999" cy="4965699"/>
              </a:xfrm>
            </p:spPr>
            <p:txBody>
              <a:bodyPr>
                <a:normAutofit/>
              </a:bodyPr>
              <a:lstStyle/>
              <a:p>
                <a:r>
                  <a:rPr lang="en-US" dirty="0"/>
                  <a:t>Force on one side of the coil:</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𝑁𝐼𝐵𝑙</m:t>
                      </m:r>
                    </m:oMath>
                  </m:oMathPara>
                </a14:m>
                <a:endParaRPr lang="en-US" dirty="0"/>
              </a:p>
              <a:p>
                <a:r>
                  <a:rPr lang="en-AU" dirty="0"/>
                  <a:t>Torque supplied by coil:</a:t>
                </a:r>
              </a:p>
              <a:p>
                <a:pPr marL="0" indent="0">
                  <a:buNone/>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𝑟𝐹</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m:t>
                      </m:r>
                      <m:r>
                        <a:rPr lang="en-US" b="0" i="1" smtClean="0">
                          <a:latin typeface="Cambria Math" panose="02040503050406030204" pitchFamily="18" charset="0"/>
                          <a:ea typeface="Cambria Math" panose="02040503050406030204" pitchFamily="18" charset="0"/>
                        </a:rPr>
                        <m:t>   </m:t>
                      </m:r>
                      <m:r>
                        <a:rPr lang="en-AU" i="1">
                          <a:latin typeface="Cambria Math" panose="02040503050406030204" pitchFamily="18" charset="0"/>
                          <a:ea typeface="Cambria Math" panose="02040503050406030204" pitchFamily="18" charset="0"/>
                        </a:rPr>
                        <m:t>𝜏</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𝑟𝑁𝐼𝐵𝑙</m:t>
                      </m:r>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𝑟𝑙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𝑠𝑜</m:t>
                      </m:r>
                      <m:r>
                        <a:rPr lang="en-US" b="0" i="1" smtClean="0">
                          <a:latin typeface="Cambria Math" panose="02040503050406030204" pitchFamily="18" charset="0"/>
                          <a:ea typeface="Cambria Math" panose="02040503050406030204" pitchFamily="18" charset="0"/>
                        </a:rPr>
                        <m:t>:</m:t>
                      </m:r>
                    </m:oMath>
                  </m:oMathPara>
                </a14:m>
                <a:endParaRPr lang="en-US" b="0" i="1" dirty="0">
                  <a:latin typeface="Cambria Math" panose="02040503050406030204" pitchFamily="18" charset="0"/>
                  <a:ea typeface="Cambria Math" panose="02040503050406030204" pitchFamily="18" charset="0"/>
                </a:endParaRPr>
              </a:p>
              <a:p>
                <a:pPr marL="0" indent="0">
                  <a:buNone/>
                </a:pPr>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𝑁𝐴𝐼𝐵</m:t>
                      </m:r>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𝑡𝑜𝑟𝑞𝑢𝑒</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e>
                      </m:d>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𝑑𝑖𝑠𝑡𝑎𝑛𝑐𝑒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𝑓𝑟𝑜𝑚</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𝑎𝑥𝑖𝑠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𝑟𝑜𝑡𝑎𝑡𝑖𝑜𝑛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𝑒𝑑𝑔𝑒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𝑐𝑜𝑖𝑙</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𝐴</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𝑎𝑟𝑒𝑎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𝑐𝑜𝑖𝑙</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m:oMathPara>
                </a14:m>
                <a:endParaRPr lang="en-AU" dirty="0"/>
              </a:p>
            </p:txBody>
          </p:sp>
        </mc:Choice>
        <mc:Fallback xmlns="">
          <p:sp>
            <p:nvSpPr>
              <p:cNvPr id="3" name="Content Placeholder 2">
                <a:extLst>
                  <a:ext uri="{FF2B5EF4-FFF2-40B4-BE49-F238E27FC236}">
                    <a16:creationId xmlns:a16="http://schemas.microsoft.com/office/drawing/2014/main" id="{B8F3110F-396A-47B6-8654-1A0FDCBADA18}"/>
                  </a:ext>
                </a:extLst>
              </p:cNvPr>
              <p:cNvSpPr>
                <a:spLocks noGrp="1" noRot="1" noChangeAspect="1" noMove="1" noResize="1" noEditPoints="1" noAdjustHandles="1" noChangeArrowheads="1" noChangeShapeType="1" noTextEdit="1"/>
              </p:cNvSpPr>
              <p:nvPr>
                <p:ph idx="1"/>
              </p:nvPr>
            </p:nvSpPr>
            <p:spPr>
              <a:xfrm>
                <a:off x="1141412" y="1701800"/>
                <a:ext cx="9905999" cy="4965699"/>
              </a:xfrm>
              <a:blipFill>
                <a:blip r:embed="rId2"/>
                <a:stretch>
                  <a:fillRect l="-1231" t="-159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DEA9320-5AF0-4D88-946B-999B811EEE5E}"/>
                  </a:ext>
                </a:extLst>
              </p:cNvPr>
              <p:cNvSpPr txBox="1"/>
              <p:nvPr/>
            </p:nvSpPr>
            <p:spPr>
              <a:xfrm>
                <a:off x="6833151" y="1746527"/>
                <a:ext cx="2206487" cy="1200329"/>
              </a:xfrm>
              <a:prstGeom prst="rect">
                <a:avLst/>
              </a:prstGeom>
              <a:noFill/>
            </p:spPr>
            <p:txBody>
              <a:bodyPr wrap="square" rtlCol="0">
                <a:spAutoFit/>
              </a:bodyPr>
              <a:lstStyle/>
              <a:p>
                <a:r>
                  <a:rPr lang="en-US" dirty="0">
                    <a:solidFill>
                      <a:schemeClr val="accent4">
                        <a:lumMod val="60000"/>
                        <a:lumOff val="40000"/>
                      </a:schemeClr>
                    </a:solidFill>
                  </a:rPr>
                  <a:t>CAUTION: Datasheet just says </a:t>
                </a:r>
                <a14:m>
                  <m:oMath xmlns:m="http://schemas.openxmlformats.org/officeDocument/2006/math">
                    <m:r>
                      <a:rPr lang="en-US" i="1" smtClean="0">
                        <a:solidFill>
                          <a:schemeClr val="accent4">
                            <a:lumMod val="60000"/>
                            <a:lumOff val="40000"/>
                          </a:schemeClr>
                        </a:solidFill>
                        <a:latin typeface="Cambria Math" panose="02040503050406030204" pitchFamily="18" charset="0"/>
                      </a:rPr>
                      <m:t>𝐹</m:t>
                    </m:r>
                    <m:r>
                      <a:rPr lang="en-US" i="1" smtClean="0">
                        <a:solidFill>
                          <a:schemeClr val="accent4">
                            <a:lumMod val="60000"/>
                            <a:lumOff val="40000"/>
                          </a:schemeClr>
                        </a:solidFill>
                        <a:latin typeface="Cambria Math" panose="02040503050406030204" pitchFamily="18" charset="0"/>
                      </a:rPr>
                      <m:t>=</m:t>
                    </m:r>
                    <m:r>
                      <a:rPr lang="en-US" i="1" smtClean="0">
                        <a:solidFill>
                          <a:schemeClr val="accent4">
                            <a:lumMod val="60000"/>
                            <a:lumOff val="40000"/>
                          </a:schemeClr>
                        </a:solidFill>
                        <a:latin typeface="Cambria Math" panose="02040503050406030204" pitchFamily="18" charset="0"/>
                      </a:rPr>
                      <m:t>𝐼𝐵𝑙</m:t>
                    </m:r>
                  </m:oMath>
                </a14:m>
                <a:endParaRPr lang="en-US" dirty="0">
                  <a:solidFill>
                    <a:schemeClr val="accent4">
                      <a:lumMod val="60000"/>
                      <a:lumOff val="40000"/>
                    </a:schemeClr>
                  </a:solidFill>
                </a:endParaRPr>
              </a:p>
              <a:p>
                <a:r>
                  <a:rPr lang="en-US" dirty="0">
                    <a:solidFill>
                      <a:schemeClr val="accent4">
                        <a:lumMod val="60000"/>
                        <a:lumOff val="40000"/>
                      </a:schemeClr>
                    </a:solidFill>
                  </a:rPr>
                  <a:t>because it is just for a single wire</a:t>
                </a:r>
                <a:endParaRPr lang="en-AU" dirty="0">
                  <a:solidFill>
                    <a:schemeClr val="accent4">
                      <a:lumMod val="60000"/>
                      <a:lumOff val="40000"/>
                    </a:schemeClr>
                  </a:solidFill>
                </a:endParaRPr>
              </a:p>
            </p:txBody>
          </p:sp>
        </mc:Choice>
        <mc:Fallback xmlns="">
          <p:sp>
            <p:nvSpPr>
              <p:cNvPr id="4" name="TextBox 3">
                <a:extLst>
                  <a:ext uri="{FF2B5EF4-FFF2-40B4-BE49-F238E27FC236}">
                    <a16:creationId xmlns:a16="http://schemas.microsoft.com/office/drawing/2014/main" id="{CDEA9320-5AF0-4D88-946B-999B811EEE5E}"/>
                  </a:ext>
                </a:extLst>
              </p:cNvPr>
              <p:cNvSpPr txBox="1">
                <a:spLocks noRot="1" noChangeAspect="1" noMove="1" noResize="1" noEditPoints="1" noAdjustHandles="1" noChangeArrowheads="1" noChangeShapeType="1" noTextEdit="1"/>
              </p:cNvSpPr>
              <p:nvPr/>
            </p:nvSpPr>
            <p:spPr>
              <a:xfrm>
                <a:off x="6833151" y="1746527"/>
                <a:ext cx="2206487" cy="1200329"/>
              </a:xfrm>
              <a:prstGeom prst="rect">
                <a:avLst/>
              </a:prstGeom>
              <a:blipFill>
                <a:blip r:embed="rId3"/>
                <a:stretch>
                  <a:fillRect l="-2486" t="-3061" r="-3039" b="-765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79D3C32-CD72-4E31-B52A-720930820214}"/>
                  </a:ext>
                </a:extLst>
              </p:cNvPr>
              <p:cNvSpPr txBox="1"/>
              <p:nvPr/>
            </p:nvSpPr>
            <p:spPr>
              <a:xfrm>
                <a:off x="2617304" y="3584484"/>
                <a:ext cx="2206487" cy="1200329"/>
              </a:xfrm>
              <a:prstGeom prst="rect">
                <a:avLst/>
              </a:prstGeom>
              <a:noFill/>
            </p:spPr>
            <p:txBody>
              <a:bodyPr wrap="square" rtlCol="0">
                <a:spAutoFit/>
              </a:bodyPr>
              <a:lstStyle/>
              <a:p>
                <a:r>
                  <a:rPr lang="en-US" dirty="0">
                    <a:solidFill>
                      <a:schemeClr val="accent4">
                        <a:lumMod val="60000"/>
                        <a:lumOff val="40000"/>
                      </a:schemeClr>
                    </a:solidFill>
                  </a:rPr>
                  <a:t>CAUTION: Datasheet says </a:t>
                </a:r>
                <a14:m>
                  <m:oMath xmlns:m="http://schemas.openxmlformats.org/officeDocument/2006/math">
                    <m:r>
                      <a:rPr lang="en-AU" i="1">
                        <a:solidFill>
                          <a:schemeClr val="accent4">
                            <a:lumMod val="60000"/>
                            <a:lumOff val="40000"/>
                          </a:schemeClr>
                        </a:solidFill>
                        <a:latin typeface="Cambria Math" panose="02040503050406030204" pitchFamily="18" charset="0"/>
                        <a:ea typeface="Cambria Math" panose="02040503050406030204" pitchFamily="18" charset="0"/>
                      </a:rPr>
                      <m:t>𝜏</m:t>
                    </m:r>
                    <m:r>
                      <a:rPr lang="en-US" b="0" i="1" smtClean="0">
                        <a:solidFill>
                          <a:schemeClr val="accent4">
                            <a:lumMod val="60000"/>
                            <a:lumOff val="40000"/>
                          </a:schemeClr>
                        </a:solidFill>
                        <a:latin typeface="Cambria Math" panose="02040503050406030204" pitchFamily="18" charset="0"/>
                        <a:ea typeface="Cambria Math" panose="02040503050406030204" pitchFamily="18" charset="0"/>
                      </a:rPr>
                      <m:t>=</m:t>
                    </m:r>
                    <m:r>
                      <a:rPr lang="en-US" b="0" i="1" smtClean="0">
                        <a:solidFill>
                          <a:schemeClr val="accent4">
                            <a:lumMod val="60000"/>
                            <a:lumOff val="40000"/>
                          </a:schemeClr>
                        </a:solidFill>
                        <a:latin typeface="Cambria Math" panose="02040503050406030204" pitchFamily="18" charset="0"/>
                        <a:ea typeface="Cambria Math" panose="02040503050406030204" pitchFamily="18" charset="0"/>
                      </a:rPr>
                      <m:t>𝑟𝐹</m:t>
                    </m:r>
                  </m:oMath>
                </a14:m>
                <a:r>
                  <a:rPr lang="en-US" dirty="0">
                    <a:solidFill>
                      <a:schemeClr val="accent4">
                        <a:lumMod val="60000"/>
                        <a:lumOff val="40000"/>
                      </a:schemeClr>
                    </a:solidFill>
                  </a:rPr>
                  <a:t> but it is just for one side of the coil</a:t>
                </a:r>
                <a:endParaRPr lang="en-AU" dirty="0">
                  <a:solidFill>
                    <a:schemeClr val="accent4">
                      <a:lumMod val="60000"/>
                      <a:lumOff val="40000"/>
                    </a:schemeClr>
                  </a:solidFill>
                </a:endParaRPr>
              </a:p>
            </p:txBody>
          </p:sp>
        </mc:Choice>
        <mc:Fallback xmlns="">
          <p:sp>
            <p:nvSpPr>
              <p:cNvPr id="5" name="TextBox 4">
                <a:extLst>
                  <a:ext uri="{FF2B5EF4-FFF2-40B4-BE49-F238E27FC236}">
                    <a16:creationId xmlns:a16="http://schemas.microsoft.com/office/drawing/2014/main" id="{479D3C32-CD72-4E31-B52A-720930820214}"/>
                  </a:ext>
                </a:extLst>
              </p:cNvPr>
              <p:cNvSpPr txBox="1">
                <a:spLocks noRot="1" noChangeAspect="1" noMove="1" noResize="1" noEditPoints="1" noAdjustHandles="1" noChangeArrowheads="1" noChangeShapeType="1" noTextEdit="1"/>
              </p:cNvSpPr>
              <p:nvPr/>
            </p:nvSpPr>
            <p:spPr>
              <a:xfrm>
                <a:off x="2617304" y="3584484"/>
                <a:ext cx="2206487" cy="1200329"/>
              </a:xfrm>
              <a:prstGeom prst="rect">
                <a:avLst/>
              </a:prstGeom>
              <a:blipFill>
                <a:blip r:embed="rId4"/>
                <a:stretch>
                  <a:fillRect l="-2210" t="-2538" r="-552" b="-7107"/>
                </a:stretch>
              </a:blipFill>
            </p:spPr>
            <p:txBody>
              <a:bodyPr/>
              <a:lstStyle/>
              <a:p>
                <a:r>
                  <a:rPr lang="en-AU">
                    <a:noFill/>
                  </a:rPr>
                  <a:t> </a:t>
                </a:r>
              </a:p>
            </p:txBody>
          </p:sp>
        </mc:Fallback>
      </mc:AlternateContent>
    </p:spTree>
    <p:extLst>
      <p:ext uri="{BB962C8B-B14F-4D97-AF65-F5344CB8AC3E}">
        <p14:creationId xmlns:p14="http://schemas.microsoft.com/office/powerpoint/2010/main" val="38070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BBEDF-A958-472C-B24D-DD7652E316AD}"/>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ADB8DEF-C2E4-4E15-8E3B-77C229330F71}"/>
                  </a:ext>
                </a:extLst>
              </p:cNvPr>
              <p:cNvSpPr>
                <a:spLocks noGrp="1"/>
              </p:cNvSpPr>
              <p:nvPr>
                <p:ph idx="1"/>
              </p:nvPr>
            </p:nvSpPr>
            <p:spPr/>
            <p:txBody>
              <a:bodyPr>
                <a:normAutofit/>
              </a:bodyPr>
              <a:lstStyle/>
              <a:p>
                <a:pPr marL="0" indent="0">
                  <a:buNone/>
                </a:pPr>
                <a:r>
                  <a:rPr lang="en-US" dirty="0"/>
                  <a:t>A DC motor made of a 6 cm square coil with 300 turns. If the current through the coil is 2 A and the magnetic field is 0.55 T determine:</a:t>
                </a:r>
              </a:p>
              <a:p>
                <a:pPr marL="0" indent="0">
                  <a:buNone/>
                </a:pPr>
                <a:r>
                  <a:rPr lang="en-US" dirty="0"/>
                  <a:t>a) The size of the force on one edge of the coil.</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𝑛𝐼𝐵𝑙</m:t>
                      </m:r>
                      <m:r>
                        <a:rPr lang="en-US" b="0" i="1" smtClean="0">
                          <a:latin typeface="Cambria Math" panose="02040503050406030204" pitchFamily="18" charset="0"/>
                        </a:rPr>
                        <m:t>=300×2×0.55×0.06=19.8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oMath>
                  </m:oMathPara>
                </a14:m>
                <a:endParaRPr lang="en-US" dirty="0"/>
              </a:p>
              <a:p>
                <a:pPr marL="0" indent="0">
                  <a:buNone/>
                </a:pPr>
                <a:r>
                  <a:rPr lang="en-US" dirty="0"/>
                  <a:t>b) The torque on the coil.</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𝜏</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𝑛𝐴𝐼𝐵</m:t>
                      </m:r>
                      <m:r>
                        <a:rPr lang="en-US" b="0" i="1" smtClean="0">
                          <a:latin typeface="Cambria Math" panose="02040503050406030204" pitchFamily="18" charset="0"/>
                          <a:ea typeface="Cambria Math" panose="02040503050406030204" pitchFamily="18" charset="0"/>
                        </a:rPr>
                        <m:t>=300×0.0036×2×0.55=1.19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oMath>
                  </m:oMathPara>
                </a14:m>
                <a:endParaRPr lang="en-US" dirty="0"/>
              </a:p>
              <a:p>
                <a:pPr marL="0" indent="0">
                  <a:buNone/>
                </a:pPr>
                <a:r>
                  <a:rPr lang="en-US" dirty="0"/>
                  <a:t>c) Sketch a torque/time graph for 1 cycle if f=10 Hz and it starts at </a:t>
                </a:r>
                <a:r>
                  <a:rPr lang="en-US" dirty="0" err="1"/>
                  <a:t>F</a:t>
                </a:r>
                <a:r>
                  <a:rPr lang="en-US" baseline="-25000" dirty="0" err="1"/>
                  <a:t>max</a:t>
                </a:r>
                <a:endParaRPr lang="en-AU" baseline="-25000" dirty="0"/>
              </a:p>
            </p:txBody>
          </p:sp>
        </mc:Choice>
        <mc:Fallback xmlns="">
          <p:sp>
            <p:nvSpPr>
              <p:cNvPr id="3" name="Content Placeholder 2">
                <a:extLst>
                  <a:ext uri="{FF2B5EF4-FFF2-40B4-BE49-F238E27FC236}">
                    <a16:creationId xmlns:a16="http://schemas.microsoft.com/office/drawing/2014/main" id="{6ADB8DEF-C2E4-4E15-8E3B-77C229330F71}"/>
                  </a:ext>
                </a:extLst>
              </p:cNvPr>
              <p:cNvSpPr>
                <a:spLocks noGrp="1" noRot="1" noChangeAspect="1" noMove="1" noResize="1" noEditPoints="1" noAdjustHandles="1" noChangeArrowheads="1" noChangeShapeType="1" noTextEdit="1"/>
              </p:cNvSpPr>
              <p:nvPr>
                <p:ph idx="1"/>
              </p:nvPr>
            </p:nvSpPr>
            <p:spPr>
              <a:blipFill>
                <a:blip r:embed="rId2"/>
                <a:stretch>
                  <a:fillRect l="-923" t="-172" b="-3270"/>
                </a:stretch>
              </a:blipFill>
            </p:spPr>
            <p:txBody>
              <a:bodyPr/>
              <a:lstStyle/>
              <a:p>
                <a:r>
                  <a:rPr lang="en-AU">
                    <a:noFill/>
                  </a:rPr>
                  <a:t> </a:t>
                </a:r>
              </a:p>
            </p:txBody>
          </p:sp>
        </mc:Fallback>
      </mc:AlternateContent>
    </p:spTree>
    <p:extLst>
      <p:ext uri="{BB962C8B-B14F-4D97-AF65-F5344CB8AC3E}">
        <p14:creationId xmlns:p14="http://schemas.microsoft.com/office/powerpoint/2010/main" val="420006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2A0AF69-CEF9-4455-A1BB-451D01FAC3A6}"/>
              </a:ext>
            </a:extLst>
          </p:cNvPr>
          <p:cNvGraphicFramePr>
            <a:graphicFrameLocks/>
          </p:cNvGraphicFramePr>
          <p:nvPr>
            <p:extLst>
              <p:ext uri="{D42A27DB-BD31-4B8C-83A1-F6EECF244321}">
                <p14:modId xmlns:p14="http://schemas.microsoft.com/office/powerpoint/2010/main" val="3650015691"/>
              </p:ext>
            </p:extLst>
          </p:nvPr>
        </p:nvGraphicFramePr>
        <p:xfrm>
          <a:off x="1447800" y="266700"/>
          <a:ext cx="9690100"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17434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E6359-B85B-42C3-A0A3-0A69668F6553}"/>
              </a:ext>
            </a:extLst>
          </p:cNvPr>
          <p:cNvSpPr>
            <a:spLocks noGrp="1"/>
          </p:cNvSpPr>
          <p:nvPr>
            <p:ph type="title"/>
          </p:nvPr>
        </p:nvSpPr>
        <p:spPr/>
        <p:txBody>
          <a:bodyPr/>
          <a:lstStyle/>
          <a:p>
            <a:r>
              <a:rPr lang="en-US" dirty="0"/>
              <a:t>Simple motor problems</a:t>
            </a:r>
            <a:endParaRPr lang="en-AU" dirty="0"/>
          </a:p>
        </p:txBody>
      </p:sp>
      <p:sp>
        <p:nvSpPr>
          <p:cNvPr id="3" name="Content Placeholder 2">
            <a:extLst>
              <a:ext uri="{FF2B5EF4-FFF2-40B4-BE49-F238E27FC236}">
                <a16:creationId xmlns:a16="http://schemas.microsoft.com/office/drawing/2014/main" id="{2B148CF4-9AC7-40E5-9C52-B08FE97E136E}"/>
              </a:ext>
            </a:extLst>
          </p:cNvPr>
          <p:cNvSpPr>
            <a:spLocks noGrp="1"/>
          </p:cNvSpPr>
          <p:nvPr>
            <p:ph idx="1"/>
          </p:nvPr>
        </p:nvSpPr>
        <p:spPr/>
        <p:txBody>
          <a:bodyPr/>
          <a:lstStyle/>
          <a:p>
            <a:r>
              <a:rPr lang="en-US" dirty="0"/>
              <a:t>When the coil sits at a right angle to the field lines the torque on the coil is zero, only keeps turning due to inertia</a:t>
            </a:r>
            <a:r>
              <a:rPr lang="en-AU" dirty="0"/>
              <a:t> – jerky motion</a:t>
            </a:r>
          </a:p>
        </p:txBody>
      </p:sp>
    </p:spTree>
    <p:extLst>
      <p:ext uri="{BB962C8B-B14F-4D97-AF65-F5344CB8AC3E}">
        <p14:creationId xmlns:p14="http://schemas.microsoft.com/office/powerpoint/2010/main" val="17605362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80CD1-607C-47C5-B80F-42848ED6EF64}"/>
              </a:ext>
            </a:extLst>
          </p:cNvPr>
          <p:cNvSpPr>
            <a:spLocks noGrp="1"/>
          </p:cNvSpPr>
          <p:nvPr>
            <p:ph type="title"/>
          </p:nvPr>
        </p:nvSpPr>
        <p:spPr>
          <a:xfrm>
            <a:off x="8036041" y="618518"/>
            <a:ext cx="3281003" cy="1478570"/>
          </a:xfrm>
        </p:spPr>
        <p:txBody>
          <a:bodyPr anchor="b">
            <a:normAutofit/>
          </a:bodyPr>
          <a:lstStyle/>
          <a:p>
            <a:r>
              <a:rPr lang="en-US" sz="2800"/>
              <a:t>Motor improvements</a:t>
            </a:r>
            <a:endParaRPr lang="en-AU" sz="2800"/>
          </a:p>
        </p:txBody>
      </p:sp>
      <p:sp>
        <p:nvSpPr>
          <p:cNvPr id="71"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result for dc motor diagram armature">
            <a:extLst>
              <a:ext uri="{FF2B5EF4-FFF2-40B4-BE49-F238E27FC236}">
                <a16:creationId xmlns:a16="http://schemas.microsoft.com/office/drawing/2014/main" id="{D2EDE43E-E621-4B40-8B06-F723F5CDE5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8988" y="1491236"/>
            <a:ext cx="6112382" cy="387006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5FF1037-12F3-4476-9613-AC74160925C8}"/>
              </a:ext>
            </a:extLst>
          </p:cNvPr>
          <p:cNvSpPr>
            <a:spLocks noGrp="1"/>
          </p:cNvSpPr>
          <p:nvPr>
            <p:ph idx="1"/>
          </p:nvPr>
        </p:nvSpPr>
        <p:spPr>
          <a:xfrm>
            <a:off x="8036041" y="2249487"/>
            <a:ext cx="3281004" cy="3541714"/>
          </a:xfrm>
        </p:spPr>
        <p:txBody>
          <a:bodyPr>
            <a:normAutofit/>
          </a:bodyPr>
          <a:lstStyle/>
          <a:p>
            <a:r>
              <a:rPr lang="en-US" sz="1800" dirty="0"/>
              <a:t>Multiple coils each attached to their own commutators to create smoother more consistent torque</a:t>
            </a:r>
          </a:p>
          <a:p>
            <a:r>
              <a:rPr lang="en-US" sz="1800" dirty="0"/>
              <a:t>Curved electromagnets (stator) to </a:t>
            </a:r>
            <a:r>
              <a:rPr lang="en-US" sz="1800" dirty="0" err="1"/>
              <a:t>maximise</a:t>
            </a:r>
            <a:r>
              <a:rPr lang="en-US" sz="1800" dirty="0"/>
              <a:t> torque</a:t>
            </a:r>
            <a:endParaRPr lang="en-AU" sz="1800" dirty="0"/>
          </a:p>
        </p:txBody>
      </p:sp>
      <p:sp>
        <p:nvSpPr>
          <p:cNvPr id="4" name="TextBox 3">
            <a:extLst>
              <a:ext uri="{FF2B5EF4-FFF2-40B4-BE49-F238E27FC236}">
                <a16:creationId xmlns:a16="http://schemas.microsoft.com/office/drawing/2014/main" id="{5130AF9F-B0F7-4E3B-B6B8-BE71C1F63586}"/>
              </a:ext>
            </a:extLst>
          </p:cNvPr>
          <p:cNvSpPr txBox="1"/>
          <p:nvPr/>
        </p:nvSpPr>
        <p:spPr>
          <a:xfrm>
            <a:off x="2053444" y="5355629"/>
            <a:ext cx="4243469" cy="230832"/>
          </a:xfrm>
          <a:prstGeom prst="rect">
            <a:avLst/>
          </a:prstGeom>
          <a:noFill/>
        </p:spPr>
        <p:txBody>
          <a:bodyPr wrap="none" rtlCol="0">
            <a:spAutoFit/>
          </a:bodyPr>
          <a:lstStyle/>
          <a:p>
            <a:r>
              <a:rPr lang="en-AU" sz="900" dirty="0">
                <a:solidFill>
                  <a:schemeClr val="bg1"/>
                </a:solidFill>
                <a:hlinkClick r:id="rId4">
                  <a:extLst>
                    <a:ext uri="{A12FA001-AC4F-418D-AE19-62706E023703}">
                      <ahyp:hlinkClr xmlns:ahyp="http://schemas.microsoft.com/office/drawing/2018/hyperlinkcolor" val="tx"/>
                    </a:ext>
                  </a:extLst>
                </a:hlinkClick>
              </a:rPr>
              <a:t>https://electrical-engineering-portal.com/4-types-of-dc-motors-and-their-characteristics</a:t>
            </a:r>
            <a:endParaRPr lang="en-AU" sz="900" dirty="0">
              <a:solidFill>
                <a:schemeClr val="bg1"/>
              </a:solidFill>
            </a:endParaRPr>
          </a:p>
        </p:txBody>
      </p:sp>
    </p:spTree>
    <p:extLst>
      <p:ext uri="{BB962C8B-B14F-4D97-AF65-F5344CB8AC3E}">
        <p14:creationId xmlns:p14="http://schemas.microsoft.com/office/powerpoint/2010/main" val="42325161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09398-EDF9-491C-858D-86BFC7D9C560}"/>
              </a:ext>
            </a:extLst>
          </p:cNvPr>
          <p:cNvSpPr>
            <a:spLocks noGrp="1"/>
          </p:cNvSpPr>
          <p:nvPr>
            <p:ph type="title"/>
          </p:nvPr>
        </p:nvSpPr>
        <p:spPr>
          <a:xfrm>
            <a:off x="8036041" y="618518"/>
            <a:ext cx="3281003" cy="1478570"/>
          </a:xfrm>
        </p:spPr>
        <p:txBody>
          <a:bodyPr anchor="b">
            <a:normAutofit/>
          </a:bodyPr>
          <a:lstStyle/>
          <a:p>
            <a:r>
              <a:rPr lang="en-US" sz="2800"/>
              <a:t>AC motor</a:t>
            </a:r>
            <a:endParaRPr lang="en-AU" sz="2800"/>
          </a:p>
        </p:txBody>
      </p:sp>
      <p:sp>
        <p:nvSpPr>
          <p:cNvPr id="71"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ac motor diagram">
            <a:extLst>
              <a:ext uri="{FF2B5EF4-FFF2-40B4-BE49-F238E27FC236}">
                <a16:creationId xmlns:a16="http://schemas.microsoft.com/office/drawing/2014/main" id="{1B280D9E-4513-4874-A250-4C88A8DE6F6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79183" y="1137621"/>
            <a:ext cx="5391991" cy="45772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1122895-D020-4316-813E-0A2F5287C61D}"/>
              </a:ext>
            </a:extLst>
          </p:cNvPr>
          <p:cNvSpPr>
            <a:spLocks noGrp="1"/>
          </p:cNvSpPr>
          <p:nvPr>
            <p:ph idx="1"/>
          </p:nvPr>
        </p:nvSpPr>
        <p:spPr>
          <a:xfrm>
            <a:off x="8036041" y="2249487"/>
            <a:ext cx="3281004" cy="3541714"/>
          </a:xfrm>
        </p:spPr>
        <p:txBody>
          <a:bodyPr>
            <a:normAutofit/>
          </a:bodyPr>
          <a:lstStyle/>
          <a:p>
            <a:r>
              <a:rPr lang="en-US" sz="1800" dirty="0"/>
              <a:t>Instead of split ring commutator with DC can use 2 slip-ring system with AC</a:t>
            </a:r>
          </a:p>
          <a:p>
            <a:r>
              <a:rPr lang="en-US" sz="1800" dirty="0"/>
              <a:t>Current changes direction at correct frequency to maintain constant direction of torque</a:t>
            </a:r>
            <a:endParaRPr lang="en-AU" sz="1800" dirty="0"/>
          </a:p>
        </p:txBody>
      </p:sp>
    </p:spTree>
    <p:extLst>
      <p:ext uri="{BB962C8B-B14F-4D97-AF65-F5344CB8AC3E}">
        <p14:creationId xmlns:p14="http://schemas.microsoft.com/office/powerpoint/2010/main" val="40186227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CD63-8828-4092-9169-BF748E8D4557}"/>
              </a:ext>
            </a:extLst>
          </p:cNvPr>
          <p:cNvSpPr>
            <a:spLocks noGrp="1"/>
          </p:cNvSpPr>
          <p:nvPr>
            <p:ph type="title"/>
          </p:nvPr>
        </p:nvSpPr>
        <p:spPr>
          <a:xfrm>
            <a:off x="8036041" y="618518"/>
            <a:ext cx="3281003" cy="1478570"/>
          </a:xfrm>
        </p:spPr>
        <p:txBody>
          <a:bodyPr anchor="b">
            <a:normAutofit/>
          </a:bodyPr>
          <a:lstStyle/>
          <a:p>
            <a:r>
              <a:rPr lang="en-US" sz="2800"/>
              <a:t>Speakers</a:t>
            </a:r>
            <a:endParaRPr lang="en-AU" sz="2800"/>
          </a:p>
        </p:txBody>
      </p:sp>
      <p:sp>
        <p:nvSpPr>
          <p:cNvPr id="71"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loudspeaker diagram">
            <a:extLst>
              <a:ext uri="{FF2B5EF4-FFF2-40B4-BE49-F238E27FC236}">
                <a16:creationId xmlns:a16="http://schemas.microsoft.com/office/drawing/2014/main" id="{D99B1408-2505-4CAD-A1B1-B8BFC096774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07162" y="1137621"/>
            <a:ext cx="5336033" cy="4577297"/>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5D1C7A6-0557-4147-9696-73CA37B18005}"/>
              </a:ext>
            </a:extLst>
          </p:cNvPr>
          <p:cNvSpPr>
            <a:spLocks noGrp="1"/>
          </p:cNvSpPr>
          <p:nvPr>
            <p:ph idx="1"/>
          </p:nvPr>
        </p:nvSpPr>
        <p:spPr>
          <a:xfrm>
            <a:off x="8036041" y="2249487"/>
            <a:ext cx="3281004" cy="3541714"/>
          </a:xfrm>
        </p:spPr>
        <p:txBody>
          <a:bodyPr>
            <a:normAutofit/>
          </a:bodyPr>
          <a:lstStyle/>
          <a:p>
            <a:r>
              <a:rPr lang="en-US" sz="1800" dirty="0"/>
              <a:t>Coil which can slide back and forth over the central pole of a circular permanent magnet</a:t>
            </a:r>
          </a:p>
          <a:p>
            <a:r>
              <a:rPr lang="en-US" sz="1800" dirty="0"/>
              <a:t>Alternating current through coil makes the coil vibrate the frequency of the AC</a:t>
            </a:r>
          </a:p>
          <a:p>
            <a:r>
              <a:rPr lang="en-US" sz="1800" dirty="0"/>
              <a:t>Vibrating coil vibrate cone which transfers the energy to the air as sound waves</a:t>
            </a:r>
            <a:endParaRPr lang="en-AU" sz="1800" dirty="0"/>
          </a:p>
        </p:txBody>
      </p:sp>
    </p:spTree>
    <p:extLst>
      <p:ext uri="{BB962C8B-B14F-4D97-AF65-F5344CB8AC3E}">
        <p14:creationId xmlns:p14="http://schemas.microsoft.com/office/powerpoint/2010/main" val="311407224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86EBD-E5B6-4004-9568-935B26956062}"/>
              </a:ext>
            </a:extLst>
          </p:cNvPr>
          <p:cNvSpPr>
            <a:spLocks noGrp="1"/>
          </p:cNvSpPr>
          <p:nvPr>
            <p:ph type="title"/>
          </p:nvPr>
        </p:nvSpPr>
        <p:spPr>
          <a:xfrm>
            <a:off x="6569957" y="618518"/>
            <a:ext cx="4747088" cy="1478570"/>
          </a:xfrm>
        </p:spPr>
        <p:txBody>
          <a:bodyPr>
            <a:normAutofit/>
          </a:bodyPr>
          <a:lstStyle/>
          <a:p>
            <a:r>
              <a:rPr lang="en-US" dirty="0"/>
              <a:t>Ammeters</a:t>
            </a:r>
            <a:endParaRPr lang="en-AU" dirty="0"/>
          </a:p>
        </p:txBody>
      </p:sp>
      <p:sp>
        <p:nvSpPr>
          <p:cNvPr id="73" name="Round Diagonal Corner Rectangle 9">
            <a:extLst>
              <a:ext uri="{FF2B5EF4-FFF2-40B4-BE49-F238E27FC236}">
                <a16:creationId xmlns:a16="http://schemas.microsoft.com/office/drawing/2014/main" id="{14436AD2-BD0F-4545-B2E9-06007B35B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50" y="808057"/>
            <a:ext cx="5286376"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Related image">
            <a:extLst>
              <a:ext uri="{FF2B5EF4-FFF2-40B4-BE49-F238E27FC236}">
                <a16:creationId xmlns:a16="http://schemas.microsoft.com/office/drawing/2014/main" id="{09324F54-CB41-4ED7-9CE9-99E4643F63F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8988" y="1530442"/>
            <a:ext cx="4635583" cy="380117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9001E9F-B568-42DB-8132-510EE23428F9}"/>
              </a:ext>
            </a:extLst>
          </p:cNvPr>
          <p:cNvSpPr>
            <a:spLocks noGrp="1"/>
          </p:cNvSpPr>
          <p:nvPr>
            <p:ph idx="1"/>
          </p:nvPr>
        </p:nvSpPr>
        <p:spPr>
          <a:xfrm>
            <a:off x="6569957" y="2249487"/>
            <a:ext cx="4747087" cy="3541714"/>
          </a:xfrm>
        </p:spPr>
        <p:txBody>
          <a:bodyPr>
            <a:normAutofit/>
          </a:bodyPr>
          <a:lstStyle/>
          <a:p>
            <a:r>
              <a:rPr lang="en-US" dirty="0"/>
              <a:t>DC flows through coil – causes coil to experience torque related to current</a:t>
            </a:r>
          </a:p>
          <a:p>
            <a:r>
              <a:rPr lang="en-US" dirty="0"/>
              <a:t>Coil rotates against a spring until spring torque = magnetic torque</a:t>
            </a:r>
            <a:endParaRPr lang="en-AU" dirty="0"/>
          </a:p>
        </p:txBody>
      </p:sp>
      <p:sp>
        <p:nvSpPr>
          <p:cNvPr id="4" name="TextBox 3">
            <a:extLst>
              <a:ext uri="{FF2B5EF4-FFF2-40B4-BE49-F238E27FC236}">
                <a16:creationId xmlns:a16="http://schemas.microsoft.com/office/drawing/2014/main" id="{FBBB4919-CCC0-4CC0-BC0C-33E438B83CA8}"/>
              </a:ext>
            </a:extLst>
          </p:cNvPr>
          <p:cNvSpPr txBox="1"/>
          <p:nvPr/>
        </p:nvSpPr>
        <p:spPr>
          <a:xfrm>
            <a:off x="1206841" y="5327558"/>
            <a:ext cx="4459875" cy="215444"/>
          </a:xfrm>
          <a:prstGeom prst="rect">
            <a:avLst/>
          </a:prstGeom>
          <a:noFill/>
        </p:spPr>
        <p:txBody>
          <a:bodyPr wrap="none" rtlCol="0">
            <a:spAutoFit/>
          </a:bodyPr>
          <a:lstStyle/>
          <a:p>
            <a:r>
              <a:rPr lang="en-AU" sz="800" dirty="0">
                <a:solidFill>
                  <a:schemeClr val="bg1"/>
                </a:solidFill>
              </a:rPr>
              <a:t>https://ars.els-cdn.com/content/image/3-s2.0-B9780123819604000073-f07-03-9780123819604.jpg</a:t>
            </a:r>
          </a:p>
        </p:txBody>
      </p:sp>
    </p:spTree>
    <p:extLst>
      <p:ext uri="{BB962C8B-B14F-4D97-AF65-F5344CB8AC3E}">
        <p14:creationId xmlns:p14="http://schemas.microsoft.com/office/powerpoint/2010/main" val="3275922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02A92-8DDE-4007-9DE6-0F3C12E8D802}"/>
              </a:ext>
            </a:extLst>
          </p:cNvPr>
          <p:cNvSpPr>
            <a:spLocks noGrp="1"/>
          </p:cNvSpPr>
          <p:nvPr>
            <p:ph type="title"/>
          </p:nvPr>
        </p:nvSpPr>
        <p:spPr/>
        <p:txBody>
          <a:bodyPr/>
          <a:lstStyle/>
          <a:p>
            <a:r>
              <a:rPr lang="en-US" dirty="0"/>
              <a:t>Lines of equipotential</a:t>
            </a:r>
            <a:endParaRPr lang="en-AU" dirty="0"/>
          </a:p>
        </p:txBody>
      </p:sp>
      <p:sp>
        <p:nvSpPr>
          <p:cNvPr id="3" name="Content Placeholder 2">
            <a:extLst>
              <a:ext uri="{FF2B5EF4-FFF2-40B4-BE49-F238E27FC236}">
                <a16:creationId xmlns:a16="http://schemas.microsoft.com/office/drawing/2014/main" id="{FD968E2A-E585-4584-ABD4-D42FF7D75BCC}"/>
              </a:ext>
            </a:extLst>
          </p:cNvPr>
          <p:cNvSpPr>
            <a:spLocks noGrp="1"/>
          </p:cNvSpPr>
          <p:nvPr>
            <p:ph idx="1"/>
          </p:nvPr>
        </p:nvSpPr>
        <p:spPr/>
        <p:txBody>
          <a:bodyPr/>
          <a:lstStyle/>
          <a:p>
            <a:r>
              <a:rPr lang="en-US" dirty="0"/>
              <a:t>Show lines of equal electric potential – similar to contour lines on a map</a:t>
            </a:r>
          </a:p>
          <a:p>
            <a:r>
              <a:rPr lang="en-US" dirty="0"/>
              <a:t>Typically drawn as dashed lines to contrast with the solid field lines</a:t>
            </a:r>
          </a:p>
          <a:p>
            <a:r>
              <a:rPr lang="en-US" dirty="0"/>
              <a:t>Lines of equipotential must be perpendicular to field lines</a:t>
            </a:r>
          </a:p>
          <a:p>
            <a:r>
              <a:rPr lang="en-US" dirty="0"/>
              <a:t>Field strength equals the gradient of electric potential – the closer the lines of equipotential are the higher the field strength</a:t>
            </a:r>
          </a:p>
          <a:p>
            <a:endParaRPr lang="en-US" dirty="0"/>
          </a:p>
          <a:p>
            <a:endParaRPr lang="en-AU" dirty="0"/>
          </a:p>
        </p:txBody>
      </p:sp>
    </p:spTree>
    <p:extLst>
      <p:ext uri="{BB962C8B-B14F-4D97-AF65-F5344CB8AC3E}">
        <p14:creationId xmlns:p14="http://schemas.microsoft.com/office/powerpoint/2010/main" val="143433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736B8-DB92-4085-9C2D-B34AD3B24AA3}"/>
              </a:ext>
            </a:extLst>
          </p:cNvPr>
          <p:cNvSpPr>
            <a:spLocks noGrp="1"/>
          </p:cNvSpPr>
          <p:nvPr>
            <p:ph type="title"/>
          </p:nvPr>
        </p:nvSpPr>
        <p:spPr/>
        <p:txBody>
          <a:bodyPr/>
          <a:lstStyle/>
          <a:p>
            <a:r>
              <a:rPr lang="en-US" dirty="0"/>
              <a:t>Deflection of a charged particle by a magnetic field</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02E19D-C271-41D0-8716-E023BD804A0F}"/>
                  </a:ext>
                </a:extLst>
              </p:cNvPr>
              <p:cNvSpPr>
                <a:spLocks noGrp="1"/>
              </p:cNvSpPr>
              <p:nvPr>
                <p:ph idx="1"/>
              </p:nvPr>
            </p:nvSpPr>
            <p:spPr>
              <a:xfrm>
                <a:off x="1141412" y="2249486"/>
                <a:ext cx="9905999" cy="4271964"/>
              </a:xfrm>
            </p:spPr>
            <p:txBody>
              <a:bodyPr>
                <a:normAutofit fontScale="92500" lnSpcReduction="20000"/>
              </a:bodyPr>
              <a:lstStyle/>
              <a:p>
                <a:r>
                  <a:rPr lang="en-US" dirty="0"/>
                  <a:t>Recall mass spectrometers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𝑞𝑣</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m:t>
                          </m:r>
                        </m:sub>
                      </m:sSub>
                    </m:oMath>
                  </m:oMathPara>
                </a14:m>
                <a:endParaRPr lang="en-US" b="0"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𝑓𝑜𝑟𝑐𝑒</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𝑁</m:t>
                          </m:r>
                        </m:e>
                      </m:d>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𝑐h𝑎𝑟𝑔𝑒</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𝐶</m:t>
                          </m:r>
                        </m:e>
                      </m:d>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𝑣𝑒𝑙𝑜𝑐𝑖𝑡𝑦</m:t>
                      </m:r>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𝑚</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−1</m:t>
                              </m:r>
                            </m:sup>
                          </m:sSup>
                        </m:e>
                      </m:d>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𝑚𝑎𝑔𝑛𝑒𝑡𝑖𝑐</m:t>
                      </m:r>
                      <m:r>
                        <a:rPr lang="en-US" b="0" i="1" smtClean="0">
                          <a:latin typeface="Cambria Math" panose="02040503050406030204" pitchFamily="18" charset="0"/>
                        </a:rPr>
                        <m:t> </m:t>
                      </m:r>
                      <m:r>
                        <a:rPr lang="en-US" b="0" i="1" smtClean="0">
                          <a:latin typeface="Cambria Math" panose="02040503050406030204" pitchFamily="18" charset="0"/>
                        </a:rPr>
                        <m:t>𝑓𝑖𝑒𝑙𝑑</m:t>
                      </m:r>
                      <m:r>
                        <a:rPr lang="en-US" b="0" i="1" smtClean="0">
                          <a:latin typeface="Cambria Math" panose="02040503050406030204" pitchFamily="18" charset="0"/>
                        </a:rPr>
                        <m:t> </m:t>
                      </m:r>
                      <m:r>
                        <a:rPr lang="en-US" b="0" i="1" smtClean="0">
                          <a:latin typeface="Cambria Math" panose="02040503050406030204" pitchFamily="18" charset="0"/>
                        </a:rPr>
                        <m:t>𝑠𝑡𝑟𝑒𝑛𝑔𝑡h</m:t>
                      </m:r>
                      <m:r>
                        <a:rPr lang="en-US" b="0" i="1" smtClean="0">
                          <a:latin typeface="Cambria Math" panose="02040503050406030204" pitchFamily="18" charset="0"/>
                        </a:rPr>
                        <m:t> </m:t>
                      </m:r>
                      <m:r>
                        <a:rPr lang="en-US" b="0" i="1" smtClean="0">
                          <a:latin typeface="Cambria Math" panose="02040503050406030204" pitchFamily="18" charset="0"/>
                        </a:rPr>
                        <m:t>𝑝𝑒𝑟𝑝𝑒𝑛𝑑𝑖𝑐𝑢𝑙𝑎𝑟</m:t>
                      </m:r>
                      <m:r>
                        <a:rPr lang="en-US" b="0" i="1" smtClean="0">
                          <a:latin typeface="Cambria Math" panose="02040503050406030204" pitchFamily="18" charset="0"/>
                        </a:rPr>
                        <m:t> </m:t>
                      </m:r>
                      <m:r>
                        <a:rPr lang="en-US" b="0" i="1" smtClean="0">
                          <a:latin typeface="Cambria Math" panose="02040503050406030204" pitchFamily="18" charset="0"/>
                        </a:rPr>
                        <m:t>𝑡𝑜</m:t>
                      </m:r>
                      <m:r>
                        <a:rPr lang="en-US" b="0" i="1" smtClean="0">
                          <a:latin typeface="Cambria Math" panose="02040503050406030204" pitchFamily="18" charset="0"/>
                        </a:rPr>
                        <m:t> </m:t>
                      </m:r>
                      <m:r>
                        <a:rPr lang="en-US" b="0" i="1" smtClean="0">
                          <a:latin typeface="Cambria Math" panose="02040503050406030204" pitchFamily="18" charset="0"/>
                        </a:rPr>
                        <m:t>𝑣𝑒𝑙𝑜𝑐𝑖𝑡𝑦</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m:t>
                      </m:r>
                    </m:oMath>
                  </m:oMathPara>
                </a14:m>
                <a:endParaRPr lang="en-AU" dirty="0"/>
              </a:p>
              <a:p>
                <a:pPr marL="0" indent="0">
                  <a:buNone/>
                </a:pPr>
                <a:endParaRPr lang="en-AU" dirty="0"/>
              </a:p>
              <a:p>
                <a:pPr marL="0" indent="0">
                  <a:buNone/>
                </a:pPr>
                <a:r>
                  <a:rPr lang="en-AU" dirty="0"/>
                  <a:t>Note: still use right hand slap to determine direction as you would for the force on a wire</a:t>
                </a:r>
              </a:p>
            </p:txBody>
          </p:sp>
        </mc:Choice>
        <mc:Fallback xmlns="">
          <p:sp>
            <p:nvSpPr>
              <p:cNvPr id="3" name="Content Placeholder 2">
                <a:extLst>
                  <a:ext uri="{FF2B5EF4-FFF2-40B4-BE49-F238E27FC236}">
                    <a16:creationId xmlns:a16="http://schemas.microsoft.com/office/drawing/2014/main" id="{B402E19D-C271-41D0-8716-E023BD804A0F}"/>
                  </a:ext>
                </a:extLst>
              </p:cNvPr>
              <p:cNvSpPr>
                <a:spLocks noGrp="1" noRot="1" noChangeAspect="1" noMove="1" noResize="1" noEditPoints="1" noAdjustHandles="1" noChangeArrowheads="1" noChangeShapeType="1" noTextEdit="1"/>
              </p:cNvSpPr>
              <p:nvPr>
                <p:ph idx="1"/>
              </p:nvPr>
            </p:nvSpPr>
            <p:spPr>
              <a:xfrm>
                <a:off x="1141412" y="2249486"/>
                <a:ext cx="9905999" cy="4271964"/>
              </a:xfrm>
              <a:blipFill>
                <a:blip r:embed="rId2"/>
                <a:stretch>
                  <a:fillRect l="-1046" t="-2568" b="-428"/>
                </a:stretch>
              </a:blipFill>
            </p:spPr>
            <p:txBody>
              <a:bodyPr/>
              <a:lstStyle/>
              <a:p>
                <a:r>
                  <a:rPr lang="en-AU">
                    <a:noFill/>
                  </a:rPr>
                  <a:t> </a:t>
                </a:r>
              </a:p>
            </p:txBody>
          </p:sp>
        </mc:Fallback>
      </mc:AlternateContent>
    </p:spTree>
    <p:extLst>
      <p:ext uri="{BB962C8B-B14F-4D97-AF65-F5344CB8AC3E}">
        <p14:creationId xmlns:p14="http://schemas.microsoft.com/office/powerpoint/2010/main" val="351972364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01F8-9C0F-4B20-B498-9AE6529E13A4}"/>
              </a:ext>
            </a:extLst>
          </p:cNvPr>
          <p:cNvSpPr>
            <a:spLocks noGrp="1"/>
          </p:cNvSpPr>
          <p:nvPr>
            <p:ph type="title"/>
          </p:nvPr>
        </p:nvSpPr>
        <p:spPr/>
        <p:txBody>
          <a:bodyPr/>
          <a:lstStyle/>
          <a:p>
            <a:r>
              <a:rPr lang="en-US" dirty="0"/>
              <a:t>Force on a charged particle moving through a magnetic field</a:t>
            </a:r>
            <a:endParaRPr lang="en-AU" dirty="0"/>
          </a:p>
        </p:txBody>
      </p:sp>
      <p:sp>
        <p:nvSpPr>
          <p:cNvPr id="3" name="Content Placeholder 2">
            <a:extLst>
              <a:ext uri="{FF2B5EF4-FFF2-40B4-BE49-F238E27FC236}">
                <a16:creationId xmlns:a16="http://schemas.microsoft.com/office/drawing/2014/main" id="{FDF43571-905D-42C7-9142-46F9626D8D0E}"/>
              </a:ext>
            </a:extLst>
          </p:cNvPr>
          <p:cNvSpPr>
            <a:spLocks noGrp="1"/>
          </p:cNvSpPr>
          <p:nvPr>
            <p:ph idx="1"/>
          </p:nvPr>
        </p:nvSpPr>
        <p:spPr>
          <a:xfrm>
            <a:off x="1141413" y="2249487"/>
            <a:ext cx="5112214" cy="3541714"/>
          </a:xfrm>
        </p:spPr>
        <p:txBody>
          <a:bodyPr>
            <a:normAutofit fontScale="92500"/>
          </a:bodyPr>
          <a:lstStyle/>
          <a:p>
            <a:r>
              <a:rPr lang="en-US" dirty="0"/>
              <a:t>Force is always perpendicular to the direction of movement – circular movement</a:t>
            </a:r>
          </a:p>
          <a:p>
            <a:r>
              <a:rPr lang="en-US" dirty="0"/>
              <a:t>Does the image of a charged particle entering a magnetic field show the path of a positive particle or a negative particle?</a:t>
            </a:r>
          </a:p>
          <a:p>
            <a:r>
              <a:rPr lang="en-US" dirty="0"/>
              <a:t>positive</a:t>
            </a:r>
            <a:endParaRPr lang="en-AU" dirty="0"/>
          </a:p>
        </p:txBody>
      </p:sp>
      <p:grpSp>
        <p:nvGrpSpPr>
          <p:cNvPr id="105" name="Group 104">
            <a:extLst>
              <a:ext uri="{FF2B5EF4-FFF2-40B4-BE49-F238E27FC236}">
                <a16:creationId xmlns:a16="http://schemas.microsoft.com/office/drawing/2014/main" id="{19887F5A-6D25-4FA9-B1CD-2932684AF7ED}"/>
              </a:ext>
            </a:extLst>
          </p:cNvPr>
          <p:cNvGrpSpPr/>
          <p:nvPr/>
        </p:nvGrpSpPr>
        <p:grpSpPr>
          <a:xfrm>
            <a:off x="5372168" y="2375854"/>
            <a:ext cx="6072119" cy="3006565"/>
            <a:chOff x="3862456" y="2480629"/>
            <a:chExt cx="6072119" cy="3006565"/>
          </a:xfrm>
        </p:grpSpPr>
        <p:grpSp>
          <p:nvGrpSpPr>
            <p:cNvPr id="101" name="Group 100">
              <a:extLst>
                <a:ext uri="{FF2B5EF4-FFF2-40B4-BE49-F238E27FC236}">
                  <a16:creationId xmlns:a16="http://schemas.microsoft.com/office/drawing/2014/main" id="{07D59D4E-C0E7-4641-81AE-5FFC83B837A5}"/>
                </a:ext>
              </a:extLst>
            </p:cNvPr>
            <p:cNvGrpSpPr/>
            <p:nvPr/>
          </p:nvGrpSpPr>
          <p:grpSpPr>
            <a:xfrm>
              <a:off x="4943475" y="2553494"/>
              <a:ext cx="4991100" cy="2933700"/>
              <a:chOff x="1509713" y="819150"/>
              <a:chExt cx="9315450" cy="5253038"/>
            </a:xfrm>
          </p:grpSpPr>
          <p:sp>
            <p:nvSpPr>
              <p:cNvPr id="4" name="Rectangle 3">
                <a:extLst>
                  <a:ext uri="{FF2B5EF4-FFF2-40B4-BE49-F238E27FC236}">
                    <a16:creationId xmlns:a16="http://schemas.microsoft.com/office/drawing/2014/main" id="{51500CF2-BC87-4962-A6C8-70E0385CDB76}"/>
                  </a:ext>
                </a:extLst>
              </p:cNvPr>
              <p:cNvSpPr/>
              <p:nvPr/>
            </p:nvSpPr>
            <p:spPr>
              <a:xfrm>
                <a:off x="1509713" y="819150"/>
                <a:ext cx="9315450" cy="52530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52" name="Group 51">
                <a:extLst>
                  <a:ext uri="{FF2B5EF4-FFF2-40B4-BE49-F238E27FC236}">
                    <a16:creationId xmlns:a16="http://schemas.microsoft.com/office/drawing/2014/main" id="{C46535ED-744A-466B-8D20-1036DC54475F}"/>
                  </a:ext>
                </a:extLst>
              </p:cNvPr>
              <p:cNvGrpSpPr/>
              <p:nvPr/>
            </p:nvGrpSpPr>
            <p:grpSpPr>
              <a:xfrm>
                <a:off x="1822000" y="1170000"/>
                <a:ext cx="8548000" cy="252000"/>
                <a:chOff x="1822000" y="3303000"/>
                <a:chExt cx="8548000" cy="252000"/>
              </a:xfrm>
            </p:grpSpPr>
            <p:grpSp>
              <p:nvGrpSpPr>
                <p:cNvPr id="8" name="Group 7">
                  <a:extLst>
                    <a:ext uri="{FF2B5EF4-FFF2-40B4-BE49-F238E27FC236}">
                      <a16:creationId xmlns:a16="http://schemas.microsoft.com/office/drawing/2014/main" id="{60102CD5-5ED6-4802-8CC7-20B1491ABD55}"/>
                    </a:ext>
                  </a:extLst>
                </p:cNvPr>
                <p:cNvGrpSpPr/>
                <p:nvPr/>
              </p:nvGrpSpPr>
              <p:grpSpPr>
                <a:xfrm>
                  <a:off x="1822000" y="3303000"/>
                  <a:ext cx="252000" cy="252000"/>
                  <a:chOff x="6299200" y="3177000"/>
                  <a:chExt cx="252000" cy="252000"/>
                </a:xfrm>
              </p:grpSpPr>
              <p:cxnSp>
                <p:nvCxnSpPr>
                  <p:cNvPr id="6" name="Straight Connector 5">
                    <a:extLst>
                      <a:ext uri="{FF2B5EF4-FFF2-40B4-BE49-F238E27FC236}">
                        <a16:creationId xmlns:a16="http://schemas.microsoft.com/office/drawing/2014/main" id="{195392F6-CBCC-4C66-AB97-0B96284BDA32}"/>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B5F8D5D-A9FF-479F-93C4-67C77FA67AD2}"/>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360D4DA-BF08-4E13-AA9F-2243C63BE6FD}"/>
                    </a:ext>
                  </a:extLst>
                </p:cNvPr>
                <p:cNvGrpSpPr/>
                <p:nvPr/>
              </p:nvGrpSpPr>
              <p:grpSpPr>
                <a:xfrm>
                  <a:off x="8044000" y="3303000"/>
                  <a:ext cx="252000" cy="252000"/>
                  <a:chOff x="6299200" y="3177000"/>
                  <a:chExt cx="252000" cy="252000"/>
                </a:xfrm>
              </p:grpSpPr>
              <p:cxnSp>
                <p:nvCxnSpPr>
                  <p:cNvPr id="10" name="Straight Connector 9">
                    <a:extLst>
                      <a:ext uri="{FF2B5EF4-FFF2-40B4-BE49-F238E27FC236}">
                        <a16:creationId xmlns:a16="http://schemas.microsoft.com/office/drawing/2014/main" id="{7DEB40B1-989C-4E71-A59C-623CF84829CA}"/>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C04BFA-B271-4AED-909E-EFD215B7942A}"/>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323D687E-6F51-42B5-89AC-769A320443D6}"/>
                    </a:ext>
                  </a:extLst>
                </p:cNvPr>
                <p:cNvGrpSpPr/>
                <p:nvPr/>
              </p:nvGrpSpPr>
              <p:grpSpPr>
                <a:xfrm>
                  <a:off x="5970000" y="3303000"/>
                  <a:ext cx="252000" cy="252000"/>
                  <a:chOff x="6299200" y="3177000"/>
                  <a:chExt cx="252000" cy="252000"/>
                </a:xfrm>
              </p:grpSpPr>
              <p:cxnSp>
                <p:nvCxnSpPr>
                  <p:cNvPr id="13" name="Straight Connector 12">
                    <a:extLst>
                      <a:ext uri="{FF2B5EF4-FFF2-40B4-BE49-F238E27FC236}">
                        <a16:creationId xmlns:a16="http://schemas.microsoft.com/office/drawing/2014/main" id="{05DBDA33-5731-42C0-BB77-09DD7D68113B}"/>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83F064D-E7B7-4F80-B9A9-DFD85644F821}"/>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496FE5DC-7A05-4CFF-A207-AB5B86DA7B92}"/>
                    </a:ext>
                  </a:extLst>
                </p:cNvPr>
                <p:cNvGrpSpPr/>
                <p:nvPr/>
              </p:nvGrpSpPr>
              <p:grpSpPr>
                <a:xfrm>
                  <a:off x="10118000" y="3303000"/>
                  <a:ext cx="252000" cy="252000"/>
                  <a:chOff x="6299200" y="3177000"/>
                  <a:chExt cx="252000" cy="252000"/>
                </a:xfrm>
              </p:grpSpPr>
              <p:cxnSp>
                <p:nvCxnSpPr>
                  <p:cNvPr id="16" name="Straight Connector 15">
                    <a:extLst>
                      <a:ext uri="{FF2B5EF4-FFF2-40B4-BE49-F238E27FC236}">
                        <a16:creationId xmlns:a16="http://schemas.microsoft.com/office/drawing/2014/main" id="{839FB151-FF6D-4182-AEB2-405641F295A6}"/>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3A44BDC-554A-448C-9973-E8D1AF0B749D}"/>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0A9E84BE-9E0D-4117-AB66-A2168CC59076}"/>
                    </a:ext>
                  </a:extLst>
                </p:cNvPr>
                <p:cNvGrpSpPr/>
                <p:nvPr/>
              </p:nvGrpSpPr>
              <p:grpSpPr>
                <a:xfrm>
                  <a:off x="3896000" y="3303000"/>
                  <a:ext cx="252000" cy="252000"/>
                  <a:chOff x="6299200" y="3177000"/>
                  <a:chExt cx="252000" cy="252000"/>
                </a:xfrm>
              </p:grpSpPr>
              <p:cxnSp>
                <p:nvCxnSpPr>
                  <p:cNvPr id="28" name="Straight Connector 27">
                    <a:extLst>
                      <a:ext uri="{FF2B5EF4-FFF2-40B4-BE49-F238E27FC236}">
                        <a16:creationId xmlns:a16="http://schemas.microsoft.com/office/drawing/2014/main" id="{E94B38DA-50FC-4984-8D59-DBCA5E2808A3}"/>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660C8DE-B913-4710-8876-42E5E02D936F}"/>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24775FE7-D8F2-4C21-BB1E-39777FD6631C}"/>
                  </a:ext>
                </a:extLst>
              </p:cNvPr>
              <p:cNvGrpSpPr/>
              <p:nvPr/>
            </p:nvGrpSpPr>
            <p:grpSpPr>
              <a:xfrm>
                <a:off x="1822000" y="2592000"/>
                <a:ext cx="8548000" cy="252000"/>
                <a:chOff x="1822000" y="3303000"/>
                <a:chExt cx="8548000" cy="252000"/>
              </a:xfrm>
            </p:grpSpPr>
            <p:grpSp>
              <p:nvGrpSpPr>
                <p:cNvPr id="54" name="Group 53">
                  <a:extLst>
                    <a:ext uri="{FF2B5EF4-FFF2-40B4-BE49-F238E27FC236}">
                      <a16:creationId xmlns:a16="http://schemas.microsoft.com/office/drawing/2014/main" id="{85B10BE8-ECFD-413A-93B7-58C44FC60B68}"/>
                    </a:ext>
                  </a:extLst>
                </p:cNvPr>
                <p:cNvGrpSpPr/>
                <p:nvPr/>
              </p:nvGrpSpPr>
              <p:grpSpPr>
                <a:xfrm>
                  <a:off x="1822000" y="3303000"/>
                  <a:ext cx="252000" cy="252000"/>
                  <a:chOff x="6299200" y="3177000"/>
                  <a:chExt cx="252000" cy="252000"/>
                </a:xfrm>
              </p:grpSpPr>
              <p:cxnSp>
                <p:nvCxnSpPr>
                  <p:cNvPr id="67" name="Straight Connector 66">
                    <a:extLst>
                      <a:ext uri="{FF2B5EF4-FFF2-40B4-BE49-F238E27FC236}">
                        <a16:creationId xmlns:a16="http://schemas.microsoft.com/office/drawing/2014/main" id="{791E0AEC-9406-484C-9651-353AF2F21E28}"/>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3925D0C-FAA4-4AD6-8DD4-68EC526FE315}"/>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FAAC1C26-6FA6-4488-B6F0-A0B1308BED22}"/>
                    </a:ext>
                  </a:extLst>
                </p:cNvPr>
                <p:cNvGrpSpPr/>
                <p:nvPr/>
              </p:nvGrpSpPr>
              <p:grpSpPr>
                <a:xfrm>
                  <a:off x="8044000" y="3303000"/>
                  <a:ext cx="252000" cy="252000"/>
                  <a:chOff x="6299200" y="3177000"/>
                  <a:chExt cx="252000" cy="252000"/>
                </a:xfrm>
              </p:grpSpPr>
              <p:cxnSp>
                <p:nvCxnSpPr>
                  <p:cNvPr id="65" name="Straight Connector 64">
                    <a:extLst>
                      <a:ext uri="{FF2B5EF4-FFF2-40B4-BE49-F238E27FC236}">
                        <a16:creationId xmlns:a16="http://schemas.microsoft.com/office/drawing/2014/main" id="{7ED27898-2EAE-45D7-A07E-0B62814ABA1D}"/>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027EE9E-4B6A-4B1C-9B01-4E9BB1B3BD69}"/>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6" name="Group 55">
                  <a:extLst>
                    <a:ext uri="{FF2B5EF4-FFF2-40B4-BE49-F238E27FC236}">
                      <a16:creationId xmlns:a16="http://schemas.microsoft.com/office/drawing/2014/main" id="{74B4FA10-CF30-4F1A-8716-B0851BF8B942}"/>
                    </a:ext>
                  </a:extLst>
                </p:cNvPr>
                <p:cNvGrpSpPr/>
                <p:nvPr/>
              </p:nvGrpSpPr>
              <p:grpSpPr>
                <a:xfrm>
                  <a:off x="5970000" y="3303000"/>
                  <a:ext cx="252000" cy="252000"/>
                  <a:chOff x="6299200" y="3177000"/>
                  <a:chExt cx="252000" cy="252000"/>
                </a:xfrm>
              </p:grpSpPr>
              <p:cxnSp>
                <p:nvCxnSpPr>
                  <p:cNvPr id="63" name="Straight Connector 62">
                    <a:extLst>
                      <a:ext uri="{FF2B5EF4-FFF2-40B4-BE49-F238E27FC236}">
                        <a16:creationId xmlns:a16="http://schemas.microsoft.com/office/drawing/2014/main" id="{DFF27F59-6A27-4039-A6BB-68A3D238795C}"/>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655E6DA-9616-4A91-AB70-ED9FBCA125C8}"/>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797E4423-1B75-4914-9529-950122A12711}"/>
                    </a:ext>
                  </a:extLst>
                </p:cNvPr>
                <p:cNvGrpSpPr/>
                <p:nvPr/>
              </p:nvGrpSpPr>
              <p:grpSpPr>
                <a:xfrm>
                  <a:off x="10118000" y="3303000"/>
                  <a:ext cx="252000" cy="252000"/>
                  <a:chOff x="6299200" y="3177000"/>
                  <a:chExt cx="252000" cy="252000"/>
                </a:xfrm>
              </p:grpSpPr>
              <p:cxnSp>
                <p:nvCxnSpPr>
                  <p:cNvPr id="61" name="Straight Connector 60">
                    <a:extLst>
                      <a:ext uri="{FF2B5EF4-FFF2-40B4-BE49-F238E27FC236}">
                        <a16:creationId xmlns:a16="http://schemas.microsoft.com/office/drawing/2014/main" id="{2678EEA1-B903-410F-9F27-47278C48BBA2}"/>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E662F83-0F8C-4623-A92A-B2DCE39E7B8A}"/>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54A07A1C-6CBA-48A1-A80A-7CF129B6D652}"/>
                    </a:ext>
                  </a:extLst>
                </p:cNvPr>
                <p:cNvGrpSpPr/>
                <p:nvPr/>
              </p:nvGrpSpPr>
              <p:grpSpPr>
                <a:xfrm>
                  <a:off x="3896000" y="3303000"/>
                  <a:ext cx="252000" cy="252000"/>
                  <a:chOff x="6299200" y="3177000"/>
                  <a:chExt cx="252000" cy="252000"/>
                </a:xfrm>
              </p:grpSpPr>
              <p:cxnSp>
                <p:nvCxnSpPr>
                  <p:cNvPr id="59" name="Straight Connector 58">
                    <a:extLst>
                      <a:ext uri="{FF2B5EF4-FFF2-40B4-BE49-F238E27FC236}">
                        <a16:creationId xmlns:a16="http://schemas.microsoft.com/office/drawing/2014/main" id="{60BC2CE3-3D58-43B2-B895-65BFC6218DBC}"/>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59F71F4-DD83-435F-8460-7B806F4D97AC}"/>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a:extLst>
                  <a:ext uri="{FF2B5EF4-FFF2-40B4-BE49-F238E27FC236}">
                    <a16:creationId xmlns:a16="http://schemas.microsoft.com/office/drawing/2014/main" id="{F687D7BB-B9FA-49F5-AB55-8CF10C12CD03}"/>
                  </a:ext>
                </a:extLst>
              </p:cNvPr>
              <p:cNvGrpSpPr/>
              <p:nvPr/>
            </p:nvGrpSpPr>
            <p:grpSpPr>
              <a:xfrm>
                <a:off x="1822000" y="4014000"/>
                <a:ext cx="8548000" cy="252000"/>
                <a:chOff x="1822000" y="3303000"/>
                <a:chExt cx="8548000" cy="252000"/>
              </a:xfrm>
            </p:grpSpPr>
            <p:grpSp>
              <p:nvGrpSpPr>
                <p:cNvPr id="70" name="Group 69">
                  <a:extLst>
                    <a:ext uri="{FF2B5EF4-FFF2-40B4-BE49-F238E27FC236}">
                      <a16:creationId xmlns:a16="http://schemas.microsoft.com/office/drawing/2014/main" id="{60F4A404-D4F0-4F76-BEC5-D8EE43D93CA2}"/>
                    </a:ext>
                  </a:extLst>
                </p:cNvPr>
                <p:cNvGrpSpPr/>
                <p:nvPr/>
              </p:nvGrpSpPr>
              <p:grpSpPr>
                <a:xfrm>
                  <a:off x="1822000" y="3303000"/>
                  <a:ext cx="252000" cy="252000"/>
                  <a:chOff x="6299200" y="3177000"/>
                  <a:chExt cx="252000" cy="252000"/>
                </a:xfrm>
              </p:grpSpPr>
              <p:cxnSp>
                <p:nvCxnSpPr>
                  <p:cNvPr id="83" name="Straight Connector 82">
                    <a:extLst>
                      <a:ext uri="{FF2B5EF4-FFF2-40B4-BE49-F238E27FC236}">
                        <a16:creationId xmlns:a16="http://schemas.microsoft.com/office/drawing/2014/main" id="{C8E12714-4FB7-498B-8FD6-B812732FB2BA}"/>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3453E4F-B4CA-4C0B-A890-056357DE2B30}"/>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48B52741-BC13-42AD-B577-6F570ABA1402}"/>
                    </a:ext>
                  </a:extLst>
                </p:cNvPr>
                <p:cNvGrpSpPr/>
                <p:nvPr/>
              </p:nvGrpSpPr>
              <p:grpSpPr>
                <a:xfrm>
                  <a:off x="8044000" y="3303000"/>
                  <a:ext cx="252000" cy="252000"/>
                  <a:chOff x="6299200" y="3177000"/>
                  <a:chExt cx="252000" cy="252000"/>
                </a:xfrm>
              </p:grpSpPr>
              <p:cxnSp>
                <p:nvCxnSpPr>
                  <p:cNvPr id="81" name="Straight Connector 80">
                    <a:extLst>
                      <a:ext uri="{FF2B5EF4-FFF2-40B4-BE49-F238E27FC236}">
                        <a16:creationId xmlns:a16="http://schemas.microsoft.com/office/drawing/2014/main" id="{949476E1-3D7E-4795-865E-63D329FF54B7}"/>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57E0B53-E975-4354-AAAF-52DA28F4EFAA}"/>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EFBEA96-A6F3-4321-AC70-82847A79B0AE}"/>
                    </a:ext>
                  </a:extLst>
                </p:cNvPr>
                <p:cNvGrpSpPr/>
                <p:nvPr/>
              </p:nvGrpSpPr>
              <p:grpSpPr>
                <a:xfrm>
                  <a:off x="5970000" y="3303000"/>
                  <a:ext cx="252000" cy="252000"/>
                  <a:chOff x="6299200" y="3177000"/>
                  <a:chExt cx="252000" cy="252000"/>
                </a:xfrm>
              </p:grpSpPr>
              <p:cxnSp>
                <p:nvCxnSpPr>
                  <p:cNvPr id="79" name="Straight Connector 78">
                    <a:extLst>
                      <a:ext uri="{FF2B5EF4-FFF2-40B4-BE49-F238E27FC236}">
                        <a16:creationId xmlns:a16="http://schemas.microsoft.com/office/drawing/2014/main" id="{E119421D-13D4-4683-8394-BA5A80C49DFA}"/>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FFDFDC6-C9A4-402A-8AB5-767707277272}"/>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3" name="Group 72">
                  <a:extLst>
                    <a:ext uri="{FF2B5EF4-FFF2-40B4-BE49-F238E27FC236}">
                      <a16:creationId xmlns:a16="http://schemas.microsoft.com/office/drawing/2014/main" id="{83719105-2432-43DE-9368-45992D4B8B8D}"/>
                    </a:ext>
                  </a:extLst>
                </p:cNvPr>
                <p:cNvGrpSpPr/>
                <p:nvPr/>
              </p:nvGrpSpPr>
              <p:grpSpPr>
                <a:xfrm>
                  <a:off x="10118000" y="3303000"/>
                  <a:ext cx="252000" cy="252000"/>
                  <a:chOff x="6299200" y="3177000"/>
                  <a:chExt cx="252000" cy="252000"/>
                </a:xfrm>
              </p:grpSpPr>
              <p:cxnSp>
                <p:nvCxnSpPr>
                  <p:cNvPr id="77" name="Straight Connector 76">
                    <a:extLst>
                      <a:ext uri="{FF2B5EF4-FFF2-40B4-BE49-F238E27FC236}">
                        <a16:creationId xmlns:a16="http://schemas.microsoft.com/office/drawing/2014/main" id="{9FF999F6-70CC-4108-A482-4F688BCC56D8}"/>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DEC4CB63-A0BA-4B8E-8542-9D715F6A205D}"/>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018BD2A3-3133-46A5-8572-C9C809877A8F}"/>
                    </a:ext>
                  </a:extLst>
                </p:cNvPr>
                <p:cNvGrpSpPr/>
                <p:nvPr/>
              </p:nvGrpSpPr>
              <p:grpSpPr>
                <a:xfrm>
                  <a:off x="3896000" y="3303000"/>
                  <a:ext cx="252000" cy="252000"/>
                  <a:chOff x="6299200" y="3177000"/>
                  <a:chExt cx="252000" cy="252000"/>
                </a:xfrm>
              </p:grpSpPr>
              <p:cxnSp>
                <p:nvCxnSpPr>
                  <p:cNvPr id="75" name="Straight Connector 74">
                    <a:extLst>
                      <a:ext uri="{FF2B5EF4-FFF2-40B4-BE49-F238E27FC236}">
                        <a16:creationId xmlns:a16="http://schemas.microsoft.com/office/drawing/2014/main" id="{59FD4F53-70F1-4204-B42A-C9CC4BE80679}"/>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7E058EF-E0C2-4B6A-A689-188EEC5ADBDE}"/>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85" name="Group 84">
                <a:extLst>
                  <a:ext uri="{FF2B5EF4-FFF2-40B4-BE49-F238E27FC236}">
                    <a16:creationId xmlns:a16="http://schemas.microsoft.com/office/drawing/2014/main" id="{75C4C7AA-4D1C-4FDD-91AA-FE51168E1166}"/>
                  </a:ext>
                </a:extLst>
              </p:cNvPr>
              <p:cNvGrpSpPr/>
              <p:nvPr/>
            </p:nvGrpSpPr>
            <p:grpSpPr>
              <a:xfrm>
                <a:off x="1822000" y="5436000"/>
                <a:ext cx="8548000" cy="252000"/>
                <a:chOff x="1822000" y="3303000"/>
                <a:chExt cx="8548000" cy="252000"/>
              </a:xfrm>
            </p:grpSpPr>
            <p:grpSp>
              <p:nvGrpSpPr>
                <p:cNvPr id="86" name="Group 85">
                  <a:extLst>
                    <a:ext uri="{FF2B5EF4-FFF2-40B4-BE49-F238E27FC236}">
                      <a16:creationId xmlns:a16="http://schemas.microsoft.com/office/drawing/2014/main" id="{58BC92B9-4CF4-47B4-B25A-8E33E7890E16}"/>
                    </a:ext>
                  </a:extLst>
                </p:cNvPr>
                <p:cNvGrpSpPr/>
                <p:nvPr/>
              </p:nvGrpSpPr>
              <p:grpSpPr>
                <a:xfrm>
                  <a:off x="1822000" y="3303000"/>
                  <a:ext cx="252000" cy="252000"/>
                  <a:chOff x="6299200" y="3177000"/>
                  <a:chExt cx="252000" cy="252000"/>
                </a:xfrm>
              </p:grpSpPr>
              <p:cxnSp>
                <p:nvCxnSpPr>
                  <p:cNvPr id="99" name="Straight Connector 98">
                    <a:extLst>
                      <a:ext uri="{FF2B5EF4-FFF2-40B4-BE49-F238E27FC236}">
                        <a16:creationId xmlns:a16="http://schemas.microsoft.com/office/drawing/2014/main" id="{96EEAFCA-2829-487B-8B55-8FA2CD4E10A5}"/>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0235175-B688-4053-8C4D-0220B82AFCBD}"/>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D885AE58-C77E-4FD1-88DA-5381FEBD3C63}"/>
                    </a:ext>
                  </a:extLst>
                </p:cNvPr>
                <p:cNvGrpSpPr/>
                <p:nvPr/>
              </p:nvGrpSpPr>
              <p:grpSpPr>
                <a:xfrm>
                  <a:off x="8044000" y="3303000"/>
                  <a:ext cx="252000" cy="252000"/>
                  <a:chOff x="6299200" y="3177000"/>
                  <a:chExt cx="252000" cy="252000"/>
                </a:xfrm>
              </p:grpSpPr>
              <p:cxnSp>
                <p:nvCxnSpPr>
                  <p:cNvPr id="97" name="Straight Connector 96">
                    <a:extLst>
                      <a:ext uri="{FF2B5EF4-FFF2-40B4-BE49-F238E27FC236}">
                        <a16:creationId xmlns:a16="http://schemas.microsoft.com/office/drawing/2014/main" id="{EF3E40FA-591D-46EB-A642-9FDFEDBDC419}"/>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B70EAB80-503D-42E9-A6BD-92AB5DF4A397}"/>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8" name="Group 87">
                  <a:extLst>
                    <a:ext uri="{FF2B5EF4-FFF2-40B4-BE49-F238E27FC236}">
                      <a16:creationId xmlns:a16="http://schemas.microsoft.com/office/drawing/2014/main" id="{B8E62157-0D12-4D51-AAE2-5F49FBB7010A}"/>
                    </a:ext>
                  </a:extLst>
                </p:cNvPr>
                <p:cNvGrpSpPr/>
                <p:nvPr/>
              </p:nvGrpSpPr>
              <p:grpSpPr>
                <a:xfrm>
                  <a:off x="5970000" y="3303000"/>
                  <a:ext cx="252000" cy="252000"/>
                  <a:chOff x="6299200" y="3177000"/>
                  <a:chExt cx="252000" cy="252000"/>
                </a:xfrm>
              </p:grpSpPr>
              <p:cxnSp>
                <p:nvCxnSpPr>
                  <p:cNvPr id="95" name="Straight Connector 94">
                    <a:extLst>
                      <a:ext uri="{FF2B5EF4-FFF2-40B4-BE49-F238E27FC236}">
                        <a16:creationId xmlns:a16="http://schemas.microsoft.com/office/drawing/2014/main" id="{7D13986B-5DE3-483D-8163-9405EC06B55F}"/>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179E68E-5319-430C-B382-5CD2AA46730D}"/>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5C9BA66B-324A-443A-8F03-77BF91B4A35E}"/>
                    </a:ext>
                  </a:extLst>
                </p:cNvPr>
                <p:cNvGrpSpPr/>
                <p:nvPr/>
              </p:nvGrpSpPr>
              <p:grpSpPr>
                <a:xfrm>
                  <a:off x="10118000" y="3303000"/>
                  <a:ext cx="252000" cy="252000"/>
                  <a:chOff x="6299200" y="3177000"/>
                  <a:chExt cx="252000" cy="252000"/>
                </a:xfrm>
              </p:grpSpPr>
              <p:cxnSp>
                <p:nvCxnSpPr>
                  <p:cNvPr id="93" name="Straight Connector 92">
                    <a:extLst>
                      <a:ext uri="{FF2B5EF4-FFF2-40B4-BE49-F238E27FC236}">
                        <a16:creationId xmlns:a16="http://schemas.microsoft.com/office/drawing/2014/main" id="{2B927018-173C-410E-B165-65070BBCA7F0}"/>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C20F09B-A3E9-4638-8AEC-91528F315B70}"/>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0" name="Group 89">
                  <a:extLst>
                    <a:ext uri="{FF2B5EF4-FFF2-40B4-BE49-F238E27FC236}">
                      <a16:creationId xmlns:a16="http://schemas.microsoft.com/office/drawing/2014/main" id="{F1504BB7-E971-4168-9F11-62B56AC10129}"/>
                    </a:ext>
                  </a:extLst>
                </p:cNvPr>
                <p:cNvGrpSpPr/>
                <p:nvPr/>
              </p:nvGrpSpPr>
              <p:grpSpPr>
                <a:xfrm>
                  <a:off x="3896000" y="3303000"/>
                  <a:ext cx="252000" cy="252000"/>
                  <a:chOff x="6299200" y="3177000"/>
                  <a:chExt cx="252000" cy="252000"/>
                </a:xfrm>
              </p:grpSpPr>
              <p:cxnSp>
                <p:nvCxnSpPr>
                  <p:cNvPr id="91" name="Straight Connector 90">
                    <a:extLst>
                      <a:ext uri="{FF2B5EF4-FFF2-40B4-BE49-F238E27FC236}">
                        <a16:creationId xmlns:a16="http://schemas.microsoft.com/office/drawing/2014/main" id="{6F897989-1E68-45C9-B4B9-A964EE2212DE}"/>
                      </a:ext>
                    </a:extLst>
                  </p:cNvPr>
                  <p:cNvCxnSpPr/>
                  <p:nvPr/>
                </p:nvCxnSpPr>
                <p:spPr>
                  <a:xfrm>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E372CAEC-85BD-49F8-B477-CCBF07A423F1}"/>
                      </a:ext>
                    </a:extLst>
                  </p:cNvPr>
                  <p:cNvCxnSpPr>
                    <a:cxnSpLocks/>
                  </p:cNvCxnSpPr>
                  <p:nvPr/>
                </p:nvCxnSpPr>
                <p:spPr>
                  <a:xfrm flipH="1">
                    <a:off x="6299200" y="3177000"/>
                    <a:ext cx="252000" cy="252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grpSp>
        <p:cxnSp>
          <p:nvCxnSpPr>
            <p:cNvPr id="103" name="Straight Arrow Connector 102">
              <a:extLst>
                <a:ext uri="{FF2B5EF4-FFF2-40B4-BE49-F238E27FC236}">
                  <a16:creationId xmlns:a16="http://schemas.microsoft.com/office/drawing/2014/main" id="{AD8352F2-47B5-472C-A8F7-F6A2B4BFA759}"/>
                </a:ext>
              </a:extLst>
            </p:cNvPr>
            <p:cNvCxnSpPr>
              <a:cxnSpLocks/>
            </p:cNvCxnSpPr>
            <p:nvPr/>
          </p:nvCxnSpPr>
          <p:spPr>
            <a:xfrm>
              <a:off x="4086226" y="4640629"/>
              <a:ext cx="85724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4" name="Arc 103">
              <a:extLst>
                <a:ext uri="{FF2B5EF4-FFF2-40B4-BE49-F238E27FC236}">
                  <a16:creationId xmlns:a16="http://schemas.microsoft.com/office/drawing/2014/main" id="{8509A2ED-01E2-47BA-BB21-7D73B5352A34}"/>
                </a:ext>
              </a:extLst>
            </p:cNvPr>
            <p:cNvSpPr/>
            <p:nvPr/>
          </p:nvSpPr>
          <p:spPr>
            <a:xfrm rot="5400000">
              <a:off x="3862456" y="2480629"/>
              <a:ext cx="2160000" cy="2160000"/>
            </a:xfrm>
            <a:prstGeom prst="arc">
              <a:avLst>
                <a:gd name="adj1" fmla="val 13889703"/>
                <a:gd name="adj2" fmla="val 0"/>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dirty="0"/>
            </a:p>
          </p:txBody>
        </p:sp>
      </p:grpSp>
      <p:cxnSp>
        <p:nvCxnSpPr>
          <p:cNvPr id="108" name="Straight Arrow Connector 107">
            <a:extLst>
              <a:ext uri="{FF2B5EF4-FFF2-40B4-BE49-F238E27FC236}">
                <a16:creationId xmlns:a16="http://schemas.microsoft.com/office/drawing/2014/main" id="{067832AB-E823-4508-B488-35FA81C09A52}"/>
              </a:ext>
            </a:extLst>
          </p:cNvPr>
          <p:cNvCxnSpPr/>
          <p:nvPr/>
        </p:nvCxnSpPr>
        <p:spPr>
          <a:xfrm flipV="1">
            <a:off x="6524625" y="4581525"/>
            <a:ext cx="0" cy="519113"/>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47741CDF-944B-4C60-9C43-270145E9A0C3}"/>
              </a:ext>
            </a:extLst>
          </p:cNvPr>
          <p:cNvCxnSpPr>
            <a:cxnSpLocks/>
          </p:cNvCxnSpPr>
          <p:nvPr/>
        </p:nvCxnSpPr>
        <p:spPr>
          <a:xfrm flipH="1">
            <a:off x="7578615" y="3455854"/>
            <a:ext cx="576263" cy="1"/>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CBED054E-6DD0-49B5-A9A0-FC84005599C8}"/>
              </a:ext>
            </a:extLst>
          </p:cNvPr>
          <p:cNvCxnSpPr>
            <a:cxnSpLocks/>
          </p:cNvCxnSpPr>
          <p:nvPr/>
        </p:nvCxnSpPr>
        <p:spPr>
          <a:xfrm flipH="1" flipV="1">
            <a:off x="7267261" y="4205375"/>
            <a:ext cx="405127" cy="347518"/>
          </a:xfrm>
          <a:prstGeom prst="straightConnector1">
            <a:avLst/>
          </a:prstGeom>
          <a:ln w="28575">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05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FA3FC-5488-474B-B462-7C09011EAC14}"/>
              </a:ext>
            </a:extLst>
          </p:cNvPr>
          <p:cNvSpPr>
            <a:spLocks noGrp="1"/>
          </p:cNvSpPr>
          <p:nvPr>
            <p:ph type="title"/>
          </p:nvPr>
        </p:nvSpPr>
        <p:spPr/>
        <p:txBody>
          <a:bodyPr/>
          <a:lstStyle/>
          <a:p>
            <a:r>
              <a:rPr lang="en-US" dirty="0"/>
              <a:t>Path of a charged particle through a magnetic field</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DDEDF4A-6D14-421C-8B0B-1B5AB27B87FE}"/>
                  </a:ext>
                </a:extLst>
              </p:cNvPr>
              <p:cNvSpPr>
                <a:spLocks noGrp="1"/>
              </p:cNvSpPr>
              <p:nvPr>
                <p:ph idx="1"/>
              </p:nvPr>
            </p:nvSpPr>
            <p:spPr/>
            <p:txBody>
              <a:bodyPr/>
              <a:lstStyle/>
              <a:p>
                <a:r>
                  <a:rPr lang="en-US" dirty="0"/>
                  <a:t>Charged particles follow a path that is an arc of a circle of radius r</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𝑞𝑣𝑏</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𝑟</m:t>
                          </m:r>
                        </m:den>
                      </m:f>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𝑚𝑣</m:t>
                          </m:r>
                        </m:num>
                        <m:den>
                          <m:r>
                            <a:rPr lang="en-US" b="0" i="1" smtClean="0">
                              <a:latin typeface="Cambria Math" panose="02040503050406030204" pitchFamily="18" charset="0"/>
                            </a:rPr>
                            <m:t>𝐵𝑞</m:t>
                          </m:r>
                        </m:den>
                      </m:f>
                    </m:oMath>
                  </m:oMathPara>
                </a14:m>
                <a:endParaRPr lang="en-AU" dirty="0"/>
              </a:p>
            </p:txBody>
          </p:sp>
        </mc:Choice>
        <mc:Fallback xmlns="">
          <p:sp>
            <p:nvSpPr>
              <p:cNvPr id="3" name="Content Placeholder 2">
                <a:extLst>
                  <a:ext uri="{FF2B5EF4-FFF2-40B4-BE49-F238E27FC236}">
                    <a16:creationId xmlns:a16="http://schemas.microsoft.com/office/drawing/2014/main" id="{ADDEDF4A-6D14-421C-8B0B-1B5AB27B87FE}"/>
                  </a:ext>
                </a:extLst>
              </p:cNvPr>
              <p:cNvSpPr>
                <a:spLocks noGrp="1" noRot="1" noChangeAspect="1" noMove="1" noResize="1" noEditPoints="1" noAdjustHandles="1" noChangeArrowheads="1" noChangeShapeType="1" noTextEdit="1"/>
              </p:cNvSpPr>
              <p:nvPr>
                <p:ph idx="1"/>
              </p:nvPr>
            </p:nvSpPr>
            <p:spPr>
              <a:blipFill>
                <a:blip r:embed="rId2"/>
                <a:stretch>
                  <a:fillRect l="-1231" t="-2238"/>
                </a:stretch>
              </a:blipFill>
            </p:spPr>
            <p:txBody>
              <a:bodyPr/>
              <a:lstStyle/>
              <a:p>
                <a:r>
                  <a:rPr lang="en-AU">
                    <a:noFill/>
                  </a:rPr>
                  <a:t> </a:t>
                </a:r>
              </a:p>
            </p:txBody>
          </p:sp>
        </mc:Fallback>
      </mc:AlternateContent>
    </p:spTree>
    <p:extLst>
      <p:ext uri="{BB962C8B-B14F-4D97-AF65-F5344CB8AC3E}">
        <p14:creationId xmlns:p14="http://schemas.microsoft.com/office/powerpoint/2010/main" val="40167216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7F1E-C89C-4863-8BAE-C2F5BBA90AB6}"/>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E47B5F1-3A95-497D-967C-911A54D76A39}"/>
                  </a:ext>
                </a:extLst>
              </p:cNvPr>
              <p:cNvSpPr>
                <a:spLocks noGrp="1"/>
              </p:cNvSpPr>
              <p:nvPr>
                <p:ph idx="1"/>
              </p:nvPr>
            </p:nvSpPr>
            <p:spPr>
              <a:xfrm>
                <a:off x="1141412" y="2249486"/>
                <a:ext cx="9905999" cy="4360864"/>
              </a:xfrm>
            </p:spPr>
            <p:txBody>
              <a:bodyPr>
                <a:normAutofit fontScale="70000" lnSpcReduction="20000"/>
              </a:bodyPr>
              <a:lstStyle/>
              <a:p>
                <a:pPr marL="0" indent="0">
                  <a:buNone/>
                </a:pPr>
                <a:r>
                  <a:rPr lang="en-US" dirty="0"/>
                  <a:t>An electron is accelerated between two charged plates (32 kV) through a distance of 30 cm. The electron is then fired into a 0.2 T magnetic field perpendicular to the field.</a:t>
                </a:r>
              </a:p>
              <a:p>
                <a:pPr marL="0" indent="0">
                  <a:buNone/>
                </a:pPr>
                <a:r>
                  <a:rPr lang="en-US" dirty="0"/>
                  <a:t>a) Find the electric field strength acting on the electron.</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𝑉</m:t>
                          </m:r>
                        </m:num>
                        <m:den>
                          <m:r>
                            <a:rPr lang="en-US" b="0" i="1" smtClean="0">
                              <a:latin typeface="Cambria Math" panose="02040503050406030204" pitchFamily="18" charset="0"/>
                            </a:rPr>
                            <m:t>𝑑</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32000</m:t>
                          </m:r>
                        </m:num>
                        <m:den>
                          <m:r>
                            <a:rPr lang="en-US" b="0" i="1" smtClean="0">
                              <a:latin typeface="Cambria Math" panose="02040503050406030204" pitchFamily="18" charset="0"/>
                            </a:rPr>
                            <m:t>0.3</m:t>
                          </m:r>
                        </m:den>
                      </m:f>
                      <m:r>
                        <a:rPr lang="en-US" b="0" i="1" smtClean="0">
                          <a:latin typeface="Cambria Math" panose="02040503050406030204" pitchFamily="18" charset="0"/>
                        </a:rPr>
                        <m:t>=107000 </m:t>
                      </m:r>
                      <m:r>
                        <a:rPr lang="en-US" b="0" i="1" smtClean="0">
                          <a:latin typeface="Cambria Math" panose="02040503050406030204" pitchFamily="18" charset="0"/>
                        </a:rPr>
                        <m:t>𝑁</m:t>
                      </m:r>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𝐶</m:t>
                          </m:r>
                        </m:e>
                        <m:sup>
                          <m:r>
                            <a:rPr lang="en-US" b="0" i="1" smtClean="0">
                              <a:latin typeface="Cambria Math" panose="02040503050406030204" pitchFamily="18" charset="0"/>
                            </a:rPr>
                            <m:t>−1</m:t>
                          </m:r>
                        </m:sup>
                      </m:sSup>
                    </m:oMath>
                  </m:oMathPara>
                </a14:m>
                <a:endParaRPr lang="en-US" dirty="0"/>
              </a:p>
              <a:p>
                <a:pPr marL="0" indent="0">
                  <a:buNone/>
                </a:pPr>
                <a:r>
                  <a:rPr lang="en-AU" dirty="0"/>
                  <a:t>b) Find the electrons velocity as it leaves the plates.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𝐸𝑞</m:t>
                      </m:r>
                      <m:r>
                        <a:rPr lang="en-US" b="0" i="1" smtClean="0">
                          <a:latin typeface="Cambria Math" panose="02040503050406030204" pitchFamily="18" charset="0"/>
                        </a:rPr>
                        <m:t>=107000×1.6×</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−19</m:t>
                          </m:r>
                        </m:sup>
                      </m:sSup>
                      <m:r>
                        <a:rPr lang="en-US" b="0" i="1" smtClean="0">
                          <a:latin typeface="Cambria Math" panose="02040503050406030204" pitchFamily="18" charset="0"/>
                          <a:ea typeface="Cambria Math" panose="02040503050406030204" pitchFamily="18" charset="0"/>
                        </a:rPr>
                        <m:t>=1.71×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−14</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𝑎</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𝐹</m:t>
                          </m:r>
                        </m:num>
                        <m:den>
                          <m:r>
                            <a:rPr lang="en-US" b="0" i="1" smtClean="0">
                              <a:latin typeface="Cambria Math" panose="02040503050406030204" pitchFamily="18" charset="0"/>
                              <a:ea typeface="Cambria Math" panose="02040503050406030204" pitchFamily="18" charset="0"/>
                            </a:rPr>
                            <m:t>𝑚</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1.71×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−14</m:t>
                              </m:r>
                            </m:sup>
                          </m:sSup>
                        </m:num>
                        <m:den>
                          <m:r>
                            <a:rPr lang="en-US" b="0" i="1" smtClean="0">
                              <a:latin typeface="Cambria Math" panose="02040503050406030204" pitchFamily="18" charset="0"/>
                              <a:ea typeface="Cambria Math" panose="02040503050406030204" pitchFamily="18" charset="0"/>
                            </a:rPr>
                            <m:t>9.11×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−31</m:t>
                              </m:r>
                            </m:sup>
                          </m:sSup>
                        </m:den>
                      </m:f>
                      <m:r>
                        <a:rPr lang="en-US" b="0" i="1" smtClean="0">
                          <a:latin typeface="Cambria Math" panose="02040503050406030204" pitchFamily="18" charset="0"/>
                          <a:ea typeface="Cambria Math" panose="02040503050406030204" pitchFamily="18" charset="0"/>
                        </a:rPr>
                        <m:t>=1.87×</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16</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−2</m:t>
                          </m:r>
                        </m:sup>
                      </m:sSup>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𝑢</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𝑎𝑠</m:t>
                          </m:r>
                        </m:e>
                      </m:rad>
                      <m:r>
                        <a:rPr lang="en-US" b="0" i="1" smtClean="0">
                          <a:latin typeface="Cambria Math" panose="02040503050406030204" pitchFamily="18" charset="0"/>
                          <a:ea typeface="Cambria Math" panose="02040503050406030204" pitchFamily="18" charset="0"/>
                        </a:rPr>
                        <m:t>=</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1.87×</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16</m:t>
                              </m:r>
                            </m:sup>
                          </m:sSup>
                          <m:r>
                            <a:rPr lang="en-US" b="0" i="1" smtClean="0">
                              <a:latin typeface="Cambria Math" panose="02040503050406030204" pitchFamily="18" charset="0"/>
                              <a:ea typeface="Cambria Math" panose="02040503050406030204" pitchFamily="18" charset="0"/>
                            </a:rPr>
                            <m:t>×0.3</m:t>
                          </m:r>
                        </m:e>
                      </m:rad>
                      <m:r>
                        <a:rPr lang="en-US" b="0" i="1" smtClean="0">
                          <a:latin typeface="Cambria Math" panose="02040503050406030204" pitchFamily="18" charset="0"/>
                          <a:ea typeface="Cambria Math" panose="02040503050406030204" pitchFamily="18" charset="0"/>
                        </a:rPr>
                        <m:t>=1.06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8</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−1</m:t>
                          </m:r>
                        </m:sup>
                      </m:sSup>
                    </m:oMath>
                  </m:oMathPara>
                </a14:m>
                <a:endParaRPr lang="en-AU" dirty="0"/>
              </a:p>
              <a:p>
                <a:pPr marL="0" indent="0">
                  <a:buNone/>
                </a:pPr>
                <a:r>
                  <a:rPr lang="en-AU" dirty="0"/>
                  <a:t>c) Find the radius of the electron’s path.</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𝑚𝑣</m:t>
                          </m:r>
                        </m:num>
                        <m:den>
                          <m:r>
                            <a:rPr lang="en-US" b="0" i="1" smtClean="0">
                              <a:latin typeface="Cambria Math" panose="02040503050406030204" pitchFamily="18" charset="0"/>
                            </a:rPr>
                            <m:t>𝑞𝐵</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9.11×</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−31</m:t>
                              </m:r>
                            </m:sup>
                          </m:sSup>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1.06 ×</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8</m:t>
                              </m:r>
                            </m:sup>
                          </m:sSup>
                        </m:num>
                        <m:den>
                          <m:r>
                            <a:rPr lang="en-US" i="1">
                              <a:latin typeface="Cambria Math" panose="02040503050406030204" pitchFamily="18" charset="0"/>
                              <a:ea typeface="Cambria Math" panose="02040503050406030204" pitchFamily="18" charset="0"/>
                            </a:rPr>
                            <m:t>1.6×</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−19</m:t>
                              </m:r>
                            </m:sup>
                          </m:sSup>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0.2</m:t>
                          </m:r>
                        </m:den>
                      </m:f>
                      <m:r>
                        <a:rPr lang="en-US" b="0" i="1" smtClean="0">
                          <a:latin typeface="Cambria Math" panose="02040503050406030204" pitchFamily="18" charset="0"/>
                        </a:rPr>
                        <m:t>=0.00302 </m:t>
                      </m:r>
                      <m:r>
                        <a:rPr lang="en-US" b="0" i="1" smtClean="0">
                          <a:latin typeface="Cambria Math" panose="02040503050406030204" pitchFamily="18" charset="0"/>
                        </a:rPr>
                        <m:t>𝑚</m:t>
                      </m:r>
                    </m:oMath>
                  </m:oMathPara>
                </a14:m>
                <a:endParaRPr lang="en-AU"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6E47B5F1-3A95-497D-967C-911A54D76A39}"/>
                  </a:ext>
                </a:extLst>
              </p:cNvPr>
              <p:cNvSpPr>
                <a:spLocks noGrp="1" noRot="1" noChangeAspect="1" noMove="1" noResize="1" noEditPoints="1" noAdjustHandles="1" noChangeArrowheads="1" noChangeShapeType="1" noTextEdit="1"/>
              </p:cNvSpPr>
              <p:nvPr>
                <p:ph idx="1"/>
              </p:nvPr>
            </p:nvSpPr>
            <p:spPr>
              <a:xfrm>
                <a:off x="1141412" y="2249486"/>
                <a:ext cx="9905999" cy="4360864"/>
              </a:xfrm>
              <a:blipFill>
                <a:blip r:embed="rId2"/>
                <a:stretch>
                  <a:fillRect l="-369" t="-420" r="-431"/>
                </a:stretch>
              </a:blipFill>
            </p:spPr>
            <p:txBody>
              <a:bodyPr/>
              <a:lstStyle/>
              <a:p>
                <a:r>
                  <a:rPr lang="en-AU">
                    <a:noFill/>
                  </a:rPr>
                  <a:t> </a:t>
                </a:r>
              </a:p>
            </p:txBody>
          </p:sp>
        </mc:Fallback>
      </mc:AlternateContent>
    </p:spTree>
    <p:extLst>
      <p:ext uri="{BB962C8B-B14F-4D97-AF65-F5344CB8AC3E}">
        <p14:creationId xmlns:p14="http://schemas.microsoft.com/office/powerpoint/2010/main" val="144812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FB250-E14E-41EE-BE81-AEE54E93D7AC}"/>
              </a:ext>
            </a:extLst>
          </p:cNvPr>
          <p:cNvSpPr>
            <a:spLocks noGrp="1"/>
          </p:cNvSpPr>
          <p:nvPr>
            <p:ph type="title"/>
          </p:nvPr>
        </p:nvSpPr>
        <p:spPr>
          <a:xfrm>
            <a:off x="8036041" y="618518"/>
            <a:ext cx="3281003" cy="1478570"/>
          </a:xfrm>
        </p:spPr>
        <p:txBody>
          <a:bodyPr anchor="b">
            <a:normAutofit/>
          </a:bodyPr>
          <a:lstStyle/>
          <a:p>
            <a:r>
              <a:rPr lang="en-US" sz="2800"/>
              <a:t>Cyclotron</a:t>
            </a:r>
            <a:endParaRPr lang="en-AU" sz="2800"/>
          </a:p>
        </p:txBody>
      </p:sp>
      <p:sp>
        <p:nvSpPr>
          <p:cNvPr id="71" name="Round Diagonal Corner Rectangle 11">
            <a:extLst>
              <a:ext uri="{FF2B5EF4-FFF2-40B4-BE49-F238E27FC236}">
                <a16:creationId xmlns:a16="http://schemas.microsoft.com/office/drawing/2014/main" id="{E4B7B3E3-827A-48BE-AD67-A57C45AA6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8949" y="808057"/>
            <a:ext cx="6752461" cy="5234394"/>
          </a:xfrm>
          <a:prstGeom prst="round2DiagRect">
            <a:avLst>
              <a:gd name="adj1" fmla="val 7418"/>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Image result for cyclotron">
            <a:extLst>
              <a:ext uri="{FF2B5EF4-FFF2-40B4-BE49-F238E27FC236}">
                <a16:creationId xmlns:a16="http://schemas.microsoft.com/office/drawing/2014/main" id="{FBBD0510-B04C-4F85-842C-7F7487CF763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8988" y="1383715"/>
            <a:ext cx="6112382" cy="4085108"/>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63348FD-73B8-49AB-BF40-620EF34A8C3A}"/>
              </a:ext>
            </a:extLst>
          </p:cNvPr>
          <p:cNvSpPr>
            <a:spLocks noGrp="1"/>
          </p:cNvSpPr>
          <p:nvPr>
            <p:ph idx="1"/>
          </p:nvPr>
        </p:nvSpPr>
        <p:spPr>
          <a:xfrm>
            <a:off x="8036041" y="2249487"/>
            <a:ext cx="3281004" cy="3541714"/>
          </a:xfrm>
        </p:spPr>
        <p:txBody>
          <a:bodyPr>
            <a:normAutofit fontScale="92500" lnSpcReduction="20000"/>
          </a:bodyPr>
          <a:lstStyle/>
          <a:p>
            <a:r>
              <a:rPr lang="en-US" sz="1800" dirty="0"/>
              <a:t>Particle accelerator – creates focused beam of high energy particles</a:t>
            </a:r>
          </a:p>
          <a:p>
            <a:r>
              <a:rPr lang="en-US" sz="1800" dirty="0"/>
              <a:t>Smaller and often cheaper than equivalent linear particle </a:t>
            </a:r>
            <a:r>
              <a:rPr lang="en-US" sz="1800" dirty="0" err="1"/>
              <a:t>acclerators</a:t>
            </a:r>
            <a:endParaRPr lang="en-US" sz="1800" dirty="0"/>
          </a:p>
          <a:p>
            <a:r>
              <a:rPr lang="en-US" sz="1800" dirty="0"/>
              <a:t>Range in size from 8 cm to 17 m in diameter</a:t>
            </a:r>
          </a:p>
          <a:p>
            <a:r>
              <a:rPr lang="en-US" sz="1800" dirty="0"/>
              <a:t>Can be used to make radioisotopes for nuclear medicine e.g. Tc-99m</a:t>
            </a:r>
            <a:endParaRPr lang="en-AU" sz="1800" dirty="0"/>
          </a:p>
        </p:txBody>
      </p:sp>
      <p:sp>
        <p:nvSpPr>
          <p:cNvPr id="4" name="TextBox 3">
            <a:extLst>
              <a:ext uri="{FF2B5EF4-FFF2-40B4-BE49-F238E27FC236}">
                <a16:creationId xmlns:a16="http://schemas.microsoft.com/office/drawing/2014/main" id="{168E027A-5F9A-41FB-A55F-C388F995685A}"/>
              </a:ext>
            </a:extLst>
          </p:cNvPr>
          <p:cNvSpPr txBox="1"/>
          <p:nvPr/>
        </p:nvSpPr>
        <p:spPr>
          <a:xfrm>
            <a:off x="2596060" y="5253379"/>
            <a:ext cx="3158237" cy="215444"/>
          </a:xfrm>
          <a:prstGeom prst="rect">
            <a:avLst/>
          </a:prstGeom>
          <a:noFill/>
        </p:spPr>
        <p:txBody>
          <a:bodyPr wrap="none" rtlCol="0">
            <a:spAutoFit/>
          </a:bodyPr>
          <a:lstStyle/>
          <a:p>
            <a:r>
              <a:rPr lang="en-AU" sz="800" dirty="0">
                <a:solidFill>
                  <a:schemeClr val="bg1"/>
                </a:solidFill>
              </a:rPr>
              <a:t>http://hyperphysics.phy-astr.gsu.edu/hbase/magnetic/imgmag/cyclo.gif</a:t>
            </a:r>
          </a:p>
        </p:txBody>
      </p:sp>
    </p:spTree>
    <p:extLst>
      <p:ext uri="{BB962C8B-B14F-4D97-AF65-F5344CB8AC3E}">
        <p14:creationId xmlns:p14="http://schemas.microsoft.com/office/powerpoint/2010/main" val="41123751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D4D4-4D2E-469A-AB53-1779AFE804CB}"/>
              </a:ext>
            </a:extLst>
          </p:cNvPr>
          <p:cNvSpPr>
            <a:spLocks noGrp="1"/>
          </p:cNvSpPr>
          <p:nvPr>
            <p:ph type="title"/>
          </p:nvPr>
        </p:nvSpPr>
        <p:spPr/>
        <p:txBody>
          <a:bodyPr/>
          <a:lstStyle/>
          <a:p>
            <a:r>
              <a:rPr lang="en-US" dirty="0"/>
              <a:t>Cyclotron calculations</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704C5E2-713E-46BE-8CD4-8B01944869BD}"/>
                  </a:ext>
                </a:extLst>
              </p:cNvPr>
              <p:cNvSpPr>
                <a:spLocks noGrp="1"/>
              </p:cNvSpPr>
              <p:nvPr>
                <p:ph idx="1"/>
              </p:nvPr>
            </p:nvSpPr>
            <p:spPr>
              <a:xfrm>
                <a:off x="1141412" y="2249486"/>
                <a:ext cx="9905999" cy="4303713"/>
              </a:xfrm>
            </p:spPr>
            <p:txBody>
              <a:bodyPr>
                <a:normAutofit fontScale="85000" lnSpcReduction="10000"/>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𝐵𝑞𝑣</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𝑚</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𝑟</m:t>
                          </m:r>
                        </m:den>
                      </m:f>
                    </m:oMath>
                  </m:oMathPara>
                </a14:m>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𝐵𝑞</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𝑚</m:t>
                          </m:r>
                          <m:r>
                            <a:rPr lang="en-US" b="0" i="1" smtClean="0">
                              <a:latin typeface="Cambria Math" panose="02040503050406030204" pitchFamily="18" charset="0"/>
                            </a:rPr>
                            <m:t>𝑣</m:t>
                          </m:r>
                        </m:num>
                        <m:den>
                          <m:r>
                            <a:rPr lang="en-US" i="1">
                              <a:latin typeface="Cambria Math" panose="02040503050406030204" pitchFamily="18" charset="0"/>
                            </a:rPr>
                            <m:t>𝑟</m:t>
                          </m:r>
                        </m:den>
                      </m:f>
                    </m:oMath>
                  </m:oMathPara>
                </a14:m>
                <a:endParaRPr lang="en-US"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m:t>
                          </m:r>
                        </m:num>
                        <m:den>
                          <m:r>
                            <a:rPr lang="en-US" b="0" i="1" smtClean="0">
                              <a:latin typeface="Cambria Math" panose="02040503050406030204" pitchFamily="18" charset="0"/>
                            </a:rPr>
                            <m:t>𝑇</m:t>
                          </m:r>
                        </m:den>
                      </m:f>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𝑟𝑓</m:t>
                      </m:r>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𝐵𝑞</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𝑓𝑟𝑚</m:t>
                          </m:r>
                        </m:num>
                        <m:den>
                          <m:r>
                            <a:rPr lang="en-US" b="0" i="1" smtClean="0">
                              <a:latin typeface="Cambria Math" panose="02040503050406030204" pitchFamily="18" charset="0"/>
                              <a:ea typeface="Cambria Math" panose="02040503050406030204" pitchFamily="18" charset="0"/>
                            </a:rPr>
                            <m:t>𝑟</m:t>
                          </m:r>
                        </m:den>
                      </m:f>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𝐵𝑞</m:t>
                          </m:r>
                        </m:num>
                        <m:den>
                          <m:r>
                            <a:rPr lang="en-US" b="0" i="1"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𝑚</m:t>
                          </m:r>
                        </m:den>
                      </m:f>
                    </m:oMath>
                  </m:oMathPara>
                </a14:m>
                <a:endParaRPr lang="en-AU" dirty="0"/>
              </a:p>
              <a:p>
                <a:pPr marL="0" indent="0">
                  <a:buNone/>
                </a:pPr>
                <a:r>
                  <a:rPr lang="en-AU" dirty="0"/>
                  <a:t>The frequency is independent of both radius and velocity so frequency can remain constant for the whole path of the particle</a:t>
                </a:r>
              </a:p>
            </p:txBody>
          </p:sp>
        </mc:Choice>
        <mc:Fallback xmlns="">
          <p:sp>
            <p:nvSpPr>
              <p:cNvPr id="3" name="Content Placeholder 2">
                <a:extLst>
                  <a:ext uri="{FF2B5EF4-FFF2-40B4-BE49-F238E27FC236}">
                    <a16:creationId xmlns:a16="http://schemas.microsoft.com/office/drawing/2014/main" id="{A704C5E2-713E-46BE-8CD4-8B01944869BD}"/>
                  </a:ext>
                </a:extLst>
              </p:cNvPr>
              <p:cNvSpPr>
                <a:spLocks noGrp="1" noRot="1" noChangeAspect="1" noMove="1" noResize="1" noEditPoints="1" noAdjustHandles="1" noChangeArrowheads="1" noChangeShapeType="1" noTextEdit="1"/>
              </p:cNvSpPr>
              <p:nvPr>
                <p:ph idx="1"/>
              </p:nvPr>
            </p:nvSpPr>
            <p:spPr>
              <a:xfrm>
                <a:off x="1141412" y="2249486"/>
                <a:ext cx="9905999" cy="4303713"/>
              </a:xfrm>
              <a:blipFill>
                <a:blip r:embed="rId2"/>
                <a:stretch>
                  <a:fillRect l="-615" b="-2266"/>
                </a:stretch>
              </a:blipFill>
            </p:spPr>
            <p:txBody>
              <a:bodyPr/>
              <a:lstStyle/>
              <a:p>
                <a:r>
                  <a:rPr lang="en-AU">
                    <a:noFill/>
                  </a:rPr>
                  <a:t> </a:t>
                </a:r>
              </a:p>
            </p:txBody>
          </p:sp>
        </mc:Fallback>
      </mc:AlternateContent>
    </p:spTree>
    <p:extLst>
      <p:ext uri="{BB962C8B-B14F-4D97-AF65-F5344CB8AC3E}">
        <p14:creationId xmlns:p14="http://schemas.microsoft.com/office/powerpoint/2010/main" val="379207232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7253-F717-49A7-9099-0605A2A6AAE6}"/>
              </a:ext>
            </a:extLst>
          </p:cNvPr>
          <p:cNvSpPr>
            <a:spLocks noGrp="1"/>
          </p:cNvSpPr>
          <p:nvPr>
            <p:ph type="title"/>
          </p:nvPr>
        </p:nvSpPr>
        <p:spPr/>
        <p:txBody>
          <a:bodyPr/>
          <a:lstStyle/>
          <a:p>
            <a:r>
              <a:rPr lang="en-US" dirty="0"/>
              <a:t>Induction</a:t>
            </a:r>
            <a:endParaRPr lang="en-AU" dirty="0"/>
          </a:p>
        </p:txBody>
      </p:sp>
      <p:sp>
        <p:nvSpPr>
          <p:cNvPr id="3" name="Content Placeholder 2">
            <a:extLst>
              <a:ext uri="{FF2B5EF4-FFF2-40B4-BE49-F238E27FC236}">
                <a16:creationId xmlns:a16="http://schemas.microsoft.com/office/drawing/2014/main" id="{2215FC30-551C-4063-8394-247750714A2F}"/>
              </a:ext>
            </a:extLst>
          </p:cNvPr>
          <p:cNvSpPr>
            <a:spLocks noGrp="1"/>
          </p:cNvSpPr>
          <p:nvPr>
            <p:ph idx="1"/>
          </p:nvPr>
        </p:nvSpPr>
        <p:spPr/>
        <p:txBody>
          <a:bodyPr>
            <a:normAutofit fontScale="92500" lnSpcReduction="20000"/>
          </a:bodyPr>
          <a:lstStyle/>
          <a:p>
            <a:pPr marL="0" indent="0">
              <a:buNone/>
            </a:pPr>
            <a:r>
              <a:rPr lang="en-US" dirty="0" err="1"/>
              <a:t>Farady</a:t>
            </a:r>
            <a:r>
              <a:rPr lang="en-US" dirty="0"/>
              <a:t> </a:t>
            </a:r>
            <a:r>
              <a:rPr lang="en-US" dirty="0" err="1"/>
              <a:t>realised</a:t>
            </a:r>
            <a:r>
              <a:rPr lang="en-US" dirty="0"/>
              <a:t> that if a current can cause a magnetic field then a magnetic field should be able to cause electric current</a:t>
            </a:r>
          </a:p>
          <a:p>
            <a:pPr marL="0" indent="0">
              <a:buNone/>
            </a:pPr>
            <a:r>
              <a:rPr lang="en-US" dirty="0"/>
              <a:t>A current can be induced by:</a:t>
            </a:r>
          </a:p>
          <a:p>
            <a:r>
              <a:rPr lang="en-US" dirty="0"/>
              <a:t>Moving a magnet in or out of a coil</a:t>
            </a:r>
          </a:p>
          <a:p>
            <a:r>
              <a:rPr lang="en-US" dirty="0"/>
              <a:t>Switching an electromagnet on or off</a:t>
            </a:r>
          </a:p>
          <a:p>
            <a:r>
              <a:rPr lang="en-US" dirty="0"/>
              <a:t>Moving the coil in a magnetic field</a:t>
            </a:r>
          </a:p>
          <a:p>
            <a:r>
              <a:rPr lang="en-US" dirty="0"/>
              <a:t>An electromagnet connected to AC</a:t>
            </a:r>
          </a:p>
          <a:p>
            <a:pPr marL="0" indent="0">
              <a:buNone/>
            </a:pPr>
            <a:r>
              <a:rPr lang="en-US" dirty="0"/>
              <a:t>Essentially you need relative motion between a conductor and a magnetic field</a:t>
            </a:r>
          </a:p>
        </p:txBody>
      </p:sp>
    </p:spTree>
    <p:extLst>
      <p:ext uri="{BB962C8B-B14F-4D97-AF65-F5344CB8AC3E}">
        <p14:creationId xmlns:p14="http://schemas.microsoft.com/office/powerpoint/2010/main" val="135716925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D16FC-E34E-483C-978C-E767A058D7B9}"/>
              </a:ext>
            </a:extLst>
          </p:cNvPr>
          <p:cNvSpPr>
            <a:spLocks noGrp="1"/>
          </p:cNvSpPr>
          <p:nvPr>
            <p:ph type="title"/>
          </p:nvPr>
        </p:nvSpPr>
        <p:spPr/>
        <p:txBody>
          <a:bodyPr/>
          <a:lstStyle/>
          <a:p>
            <a:r>
              <a:rPr lang="en-US" dirty="0"/>
              <a:t>Induced EMF across a straight moving conductor</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AA3C422-1524-4FC7-AFFC-197818D0AD1E}"/>
                  </a:ext>
                </a:extLst>
              </p:cNvPr>
              <p:cNvSpPr>
                <a:spLocks noGrp="1"/>
              </p:cNvSpPr>
              <p:nvPr>
                <p:ph idx="1"/>
              </p:nvPr>
            </p:nvSpPr>
            <p:spPr>
              <a:xfrm>
                <a:off x="3105150" y="2660275"/>
                <a:ext cx="7942261" cy="3541714"/>
              </a:xfrm>
            </p:spPr>
            <p:txBody>
              <a:bodyPr/>
              <a:lstStyle/>
              <a:p>
                <a:pPr marL="0" indent="0">
                  <a:buNone/>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𝑙𝑣</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m:t>
                          </m:r>
                        </m:sub>
                      </m:sSub>
                    </m:oMath>
                  </m:oMathPara>
                </a14:m>
                <a:endParaRPr lang="en-US" b="0" i="1" dirty="0">
                  <a:latin typeface="Cambria Math" panose="02040503050406030204" pitchFamily="18" charset="0"/>
                  <a:ea typeface="Cambria Math" panose="02040503050406030204" pitchFamily="18" charset="0"/>
                </a:endParaRPr>
              </a:p>
              <a:p>
                <a:pPr marL="0" indent="0">
                  <a:buNone/>
                </a:pPr>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𝑖𝑛𝑑𝑢𝑐𝑒𝑑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𝑒𝑙𝑒𝑐𝑡𝑟𝑜𝑚𝑜𝑡𝑖𝑣𝑒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𝑓𝑜𝑟𝑐𝑒</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𝑉</m:t>
                          </m:r>
                        </m:e>
                      </m:d>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𝑙𝑒𝑛𝑔𝑡h</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𝑐𝑜𝑛𝑑𝑢𝑐𝑡𝑜𝑟</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e>
                      </m:d>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𝑣</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𝑣𝑒𝑙𝑜𝑐𝑖𝑡𝑦</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𝑐𝑜𝑛𝑑𝑢𝑐𝑡𝑜𝑟</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𝑚</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𝑠</m:t>
                              </m:r>
                            </m:e>
                            <m:sup>
                              <m:r>
                                <a:rPr lang="en-US" b="0" i="1" smtClean="0">
                                  <a:latin typeface="Cambria Math" panose="02040503050406030204" pitchFamily="18" charset="0"/>
                                  <a:ea typeface="Cambria Math" panose="02040503050406030204" pitchFamily="18" charset="0"/>
                                </a:rPr>
                                <m:t>−1</m:t>
                              </m:r>
                            </m:sup>
                          </m:sSup>
                        </m:e>
                      </m:d>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𝐵</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magnetic</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field</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strength</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perpendicular</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to</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velocity</m:t>
                      </m:r>
                      <m:r>
                        <a:rPr lang="en-US" b="0" i="0" smtClean="0">
                          <a:latin typeface="Cambria Math" panose="02040503050406030204" pitchFamily="18" charset="0"/>
                          <a:ea typeface="Cambria Math" panose="02040503050406030204" pitchFamily="18" charset="0"/>
                        </a:rPr>
                        <m:t> (</m:t>
                      </m:r>
                      <m:r>
                        <m:rPr>
                          <m:sty m:val="p"/>
                        </m:rPr>
                        <a:rPr lang="en-US" b="0" i="0" smtClean="0">
                          <a:latin typeface="Cambria Math" panose="02040503050406030204" pitchFamily="18" charset="0"/>
                          <a:ea typeface="Cambria Math" panose="02040503050406030204" pitchFamily="18" charset="0"/>
                        </a:rPr>
                        <m:t>T</m:t>
                      </m:r>
                      <m:r>
                        <a:rPr lang="en-US" b="0" i="0" smtClean="0">
                          <a:latin typeface="Cambria Math" panose="02040503050406030204" pitchFamily="18" charset="0"/>
                          <a:ea typeface="Cambria Math" panose="02040503050406030204" pitchFamily="18" charset="0"/>
                        </a:rPr>
                        <m:t>)</m:t>
                      </m:r>
                    </m:oMath>
                  </m:oMathPara>
                </a14:m>
                <a:endParaRPr lang="en-US" b="0" dirty="0">
                  <a:ea typeface="Cambria Math" panose="02040503050406030204" pitchFamily="18" charset="0"/>
                </a:endParaRPr>
              </a:p>
              <a:p>
                <a:pPr marL="0" indent="0">
                  <a:buNone/>
                </a:pPr>
                <a:endParaRPr lang="en-AU" dirty="0"/>
              </a:p>
            </p:txBody>
          </p:sp>
        </mc:Choice>
        <mc:Fallback xmlns="">
          <p:sp>
            <p:nvSpPr>
              <p:cNvPr id="3" name="Content Placeholder 2">
                <a:extLst>
                  <a:ext uri="{FF2B5EF4-FFF2-40B4-BE49-F238E27FC236}">
                    <a16:creationId xmlns:a16="http://schemas.microsoft.com/office/drawing/2014/main" id="{3AA3C422-1524-4FC7-AFFC-197818D0AD1E}"/>
                  </a:ext>
                </a:extLst>
              </p:cNvPr>
              <p:cNvSpPr>
                <a:spLocks noGrp="1" noRot="1" noChangeAspect="1" noMove="1" noResize="1" noEditPoints="1" noAdjustHandles="1" noChangeArrowheads="1" noChangeShapeType="1" noTextEdit="1"/>
              </p:cNvSpPr>
              <p:nvPr>
                <p:ph idx="1"/>
              </p:nvPr>
            </p:nvSpPr>
            <p:spPr>
              <a:xfrm>
                <a:off x="3105150" y="2660275"/>
                <a:ext cx="7942261" cy="3541714"/>
              </a:xfrm>
              <a:blipFill>
                <a:blip r:embed="rId2"/>
                <a:stretch>
                  <a:fillRect/>
                </a:stretch>
              </a:blipFill>
            </p:spPr>
            <p:txBody>
              <a:bodyPr/>
              <a:lstStyle/>
              <a:p>
                <a:r>
                  <a:rPr lang="en-AU">
                    <a:noFill/>
                  </a:rPr>
                  <a:t> </a:t>
                </a:r>
              </a:p>
            </p:txBody>
          </p:sp>
        </mc:Fallback>
      </mc:AlternateContent>
      <p:pic>
        <p:nvPicPr>
          <p:cNvPr id="12290" name="Picture 2" descr="Image result for induction in straight wire">
            <a:extLst>
              <a:ext uri="{FF2B5EF4-FFF2-40B4-BE49-F238E27FC236}">
                <a16:creationId xmlns:a16="http://schemas.microsoft.com/office/drawing/2014/main" id="{27E43EAF-A3FB-4780-8FFF-542C95F38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25" y="2011362"/>
            <a:ext cx="3124200" cy="2371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14ED88-B6F5-495E-BC5E-C50D95852375}"/>
              </a:ext>
            </a:extLst>
          </p:cNvPr>
          <p:cNvSpPr txBox="1"/>
          <p:nvPr/>
        </p:nvSpPr>
        <p:spPr>
          <a:xfrm>
            <a:off x="1214437" y="4366209"/>
            <a:ext cx="2695575" cy="338554"/>
          </a:xfrm>
          <a:prstGeom prst="rect">
            <a:avLst/>
          </a:prstGeom>
          <a:noFill/>
        </p:spPr>
        <p:txBody>
          <a:bodyPr wrap="square" rtlCol="0">
            <a:spAutoFit/>
          </a:bodyPr>
          <a:lstStyle/>
          <a:p>
            <a:pPr algn="ctr"/>
            <a:r>
              <a:rPr lang="en-AU" sz="800" dirty="0"/>
              <a:t>https://i1.wp.com/c2.staticflickr.com/4/3852/33618724075_507d3bd98e_o.png?resize=328%2C249&amp;ssl=1</a:t>
            </a:r>
          </a:p>
        </p:txBody>
      </p:sp>
    </p:spTree>
    <p:extLst>
      <p:ext uri="{BB962C8B-B14F-4D97-AF65-F5344CB8AC3E}">
        <p14:creationId xmlns:p14="http://schemas.microsoft.com/office/powerpoint/2010/main" val="882831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39B6C-7B72-4DC0-A3FA-E72EEAFDFE08}"/>
              </a:ext>
            </a:extLst>
          </p:cNvPr>
          <p:cNvSpPr>
            <a:spLocks noGrp="1"/>
          </p:cNvSpPr>
          <p:nvPr>
            <p:ph type="title"/>
          </p:nvPr>
        </p:nvSpPr>
        <p:spPr/>
        <p:txBody>
          <a:bodyPr/>
          <a:lstStyle/>
          <a:p>
            <a:r>
              <a:rPr lang="en-US" dirty="0"/>
              <a:t>Induced emf – charge separation</a:t>
            </a:r>
            <a:endParaRPr lang="en-AU" dirty="0"/>
          </a:p>
        </p:txBody>
      </p:sp>
      <p:sp>
        <p:nvSpPr>
          <p:cNvPr id="3" name="Content Placeholder 2">
            <a:extLst>
              <a:ext uri="{FF2B5EF4-FFF2-40B4-BE49-F238E27FC236}">
                <a16:creationId xmlns:a16="http://schemas.microsoft.com/office/drawing/2014/main" id="{08143EA5-A22B-4A8A-82AF-82B09C3CE68A}"/>
              </a:ext>
            </a:extLst>
          </p:cNvPr>
          <p:cNvSpPr>
            <a:spLocks noGrp="1"/>
          </p:cNvSpPr>
          <p:nvPr>
            <p:ph idx="1"/>
          </p:nvPr>
        </p:nvSpPr>
        <p:spPr>
          <a:xfrm>
            <a:off x="1141413" y="2249487"/>
            <a:ext cx="5891686" cy="4404232"/>
          </a:xfrm>
        </p:spPr>
        <p:txBody>
          <a:bodyPr>
            <a:normAutofit fontScale="92500" lnSpcReduction="10000"/>
          </a:bodyPr>
          <a:lstStyle/>
          <a:p>
            <a:r>
              <a:rPr lang="en-US" dirty="0"/>
              <a:t>Induced EMF is a result of separation of charge in a conductor</a:t>
            </a:r>
          </a:p>
          <a:p>
            <a:r>
              <a:rPr lang="en-US" dirty="0"/>
              <a:t>Consider electrons in a metal bar moving through a magnetic field</a:t>
            </a:r>
          </a:p>
          <a:p>
            <a:r>
              <a:rPr lang="en-US" dirty="0"/>
              <a:t>Each will experience a force as a charged particle moving through a magnetic field</a:t>
            </a:r>
          </a:p>
          <a:p>
            <a:r>
              <a:rPr lang="en-US" dirty="0"/>
              <a:t>They can be pushed towards one end of the conductor</a:t>
            </a:r>
          </a:p>
          <a:p>
            <a:r>
              <a:rPr lang="en-US" dirty="0"/>
              <a:t>Protons would also experience a force in the opposite direction but are unable to move</a:t>
            </a:r>
            <a:endParaRPr lang="en-AU" dirty="0"/>
          </a:p>
        </p:txBody>
      </p:sp>
      <p:pic>
        <p:nvPicPr>
          <p:cNvPr id="4" name="Picture 3" descr="33_04_01">
            <a:extLst>
              <a:ext uri="{FF2B5EF4-FFF2-40B4-BE49-F238E27FC236}">
                <a16:creationId xmlns:a16="http://schemas.microsoft.com/office/drawing/2014/main" id="{91055213-6568-43EF-ABBE-C0173F90A884}"/>
              </a:ext>
            </a:extLst>
          </p:cNvPr>
          <p:cNvPicPr>
            <a:picLocks noChangeAspect="1" noChangeArrowheads="1"/>
          </p:cNvPicPr>
          <p:nvPr/>
        </p:nvPicPr>
        <p:blipFill>
          <a:blip r:embed="rId2">
            <a:lum bright="-20000" contrast="40000"/>
          </a:blip>
          <a:srcRect/>
          <a:stretch>
            <a:fillRect/>
          </a:stretch>
        </p:blipFill>
        <p:spPr bwMode="auto">
          <a:xfrm>
            <a:off x="7308715" y="1820694"/>
            <a:ext cx="3984625" cy="4648200"/>
          </a:xfrm>
          <a:prstGeom prst="rect">
            <a:avLst/>
          </a:prstGeom>
          <a:noFill/>
        </p:spPr>
      </p:pic>
    </p:spTree>
    <p:extLst>
      <p:ext uri="{BB962C8B-B14F-4D97-AF65-F5344CB8AC3E}">
        <p14:creationId xmlns:p14="http://schemas.microsoft.com/office/powerpoint/2010/main" val="35787003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02F86-2BDA-4824-A3E5-229AA52E2455}"/>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ADF3612-AD93-435D-8C56-379AF3BC71D2}"/>
                  </a:ext>
                </a:extLst>
              </p:cNvPr>
              <p:cNvSpPr>
                <a:spLocks noGrp="1"/>
              </p:cNvSpPr>
              <p:nvPr>
                <p:ph idx="1"/>
              </p:nvPr>
            </p:nvSpPr>
            <p:spPr>
              <a:xfrm>
                <a:off x="1141412" y="2249486"/>
                <a:ext cx="9905999" cy="4277773"/>
              </a:xfrm>
            </p:spPr>
            <p:txBody>
              <a:bodyPr>
                <a:normAutofit fontScale="92500" lnSpcReduction="20000"/>
              </a:bodyPr>
              <a:lstStyle/>
              <a:p>
                <a:pPr marL="0" indent="0">
                  <a:buNone/>
                </a:pPr>
                <a:r>
                  <a:rPr lang="en-US" dirty="0"/>
                  <a:t>An airplane flies through the Earth’s magnetic field. </a:t>
                </a:r>
              </a:p>
              <a:p>
                <a:pPr marL="0" indent="0">
                  <a:buNone/>
                </a:pPr>
                <a:r>
                  <a:rPr lang="en-US" dirty="0"/>
                  <a:t>a) At which points will the induced emf be a maximum and at which will it be a minimum?</a:t>
                </a:r>
              </a:p>
              <a:p>
                <a:pPr marL="0" indent="0">
                  <a:buNone/>
                </a:pPr>
                <a:r>
                  <a:rPr lang="en-US" dirty="0"/>
                  <a:t>The emf would be a minimum (0) where the Earth’s magnetic field is parallel to the direction the plane is travelling (close to equator if the plane is travelling horizontally in the N-S direction) and a maximum where the field is perpendicular to the direction the plane is heading (at the magnetic poles if the plane is travelling horizontally)</a:t>
                </a:r>
              </a:p>
              <a:p>
                <a:pPr marL="0" indent="0">
                  <a:buNone/>
                </a:pPr>
                <a:r>
                  <a:rPr lang="en-US" dirty="0"/>
                  <a:t>b) If it has a wingspan of 64 m and is flying at 990 km h</a:t>
                </a:r>
                <a:r>
                  <a:rPr lang="en-US" baseline="30000" dirty="0"/>
                  <a:t>-1</a:t>
                </a:r>
                <a:r>
                  <a:rPr lang="en-US" dirty="0"/>
                  <a:t> through a magnetic field of 60 </a:t>
                </a:r>
                <a:r>
                  <a:rPr lang="el-GR" dirty="0">
                    <a:latin typeface="Calibri" panose="020F0502020204030204" pitchFamily="34" charset="0"/>
                    <a:cs typeface="Calibri" panose="020F0502020204030204" pitchFamily="34" charset="0"/>
                  </a:rPr>
                  <a:t>μ</a:t>
                </a:r>
                <a:r>
                  <a:rPr lang="en-US" dirty="0"/>
                  <a:t>T, determine the maximum emf that could be induced across the wings.</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𝑙𝑣𝐵</m:t>
                      </m:r>
                      <m:r>
                        <a:rPr lang="en-US" b="0" i="1" smtClean="0">
                          <a:latin typeface="Cambria Math" panose="02040503050406030204" pitchFamily="18" charset="0"/>
                          <a:ea typeface="Cambria Math" panose="02040503050406030204" pitchFamily="18" charset="0"/>
                        </a:rPr>
                        <m:t>=64×</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990</m:t>
                          </m:r>
                        </m:num>
                        <m:den>
                          <m:r>
                            <a:rPr lang="en-US" b="0" i="1" smtClean="0">
                              <a:latin typeface="Cambria Math" panose="02040503050406030204" pitchFamily="18" charset="0"/>
                              <a:ea typeface="Cambria Math" panose="02040503050406030204" pitchFamily="18" charset="0"/>
                            </a:rPr>
                            <m:t>3.6</m:t>
                          </m:r>
                        </m:den>
                      </m:f>
                      <m:r>
                        <a:rPr lang="en-US" b="0" i="1" smtClean="0">
                          <a:latin typeface="Cambria Math" panose="02040503050406030204" pitchFamily="18" charset="0"/>
                          <a:ea typeface="Cambria Math" panose="02040503050406030204" pitchFamily="18" charset="0"/>
                        </a:rPr>
                        <m:t>×60×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−6</m:t>
                          </m:r>
                        </m:sup>
                      </m:sSup>
                      <m:r>
                        <a:rPr lang="en-US" b="0" i="1" smtClean="0">
                          <a:latin typeface="Cambria Math" panose="02040503050406030204" pitchFamily="18" charset="0"/>
                          <a:ea typeface="Cambria Math" panose="02040503050406030204" pitchFamily="18" charset="0"/>
                        </a:rPr>
                        <m:t>=1.06 </m:t>
                      </m:r>
                      <m:r>
                        <a:rPr lang="en-US" b="0" i="1" smtClean="0">
                          <a:latin typeface="Cambria Math" panose="02040503050406030204" pitchFamily="18" charset="0"/>
                          <a:ea typeface="Cambria Math" panose="02040503050406030204" pitchFamily="18" charset="0"/>
                        </a:rPr>
                        <m:t>𝑉</m:t>
                      </m:r>
                    </m:oMath>
                  </m:oMathPara>
                </a14:m>
                <a:endParaRPr lang="en-AU" dirty="0"/>
              </a:p>
            </p:txBody>
          </p:sp>
        </mc:Choice>
        <mc:Fallback xmlns="">
          <p:sp>
            <p:nvSpPr>
              <p:cNvPr id="3" name="Content Placeholder 2">
                <a:extLst>
                  <a:ext uri="{FF2B5EF4-FFF2-40B4-BE49-F238E27FC236}">
                    <a16:creationId xmlns:a16="http://schemas.microsoft.com/office/drawing/2014/main" id="{9ADF3612-AD93-435D-8C56-379AF3BC71D2}"/>
                  </a:ext>
                </a:extLst>
              </p:cNvPr>
              <p:cNvSpPr>
                <a:spLocks noGrp="1" noRot="1" noChangeAspect="1" noMove="1" noResize="1" noEditPoints="1" noAdjustHandles="1" noChangeArrowheads="1" noChangeShapeType="1" noTextEdit="1"/>
              </p:cNvSpPr>
              <p:nvPr>
                <p:ph idx="1"/>
              </p:nvPr>
            </p:nvSpPr>
            <p:spPr>
              <a:xfrm>
                <a:off x="1141412" y="2249486"/>
                <a:ext cx="9905999" cy="4277773"/>
              </a:xfrm>
              <a:blipFill>
                <a:blip r:embed="rId2"/>
                <a:stretch>
                  <a:fillRect l="-800" t="-997" r="-677"/>
                </a:stretch>
              </a:blipFill>
            </p:spPr>
            <p:txBody>
              <a:bodyPr/>
              <a:lstStyle/>
              <a:p>
                <a:r>
                  <a:rPr lang="en-AU">
                    <a:noFill/>
                  </a:rPr>
                  <a:t> </a:t>
                </a:r>
              </a:p>
            </p:txBody>
          </p:sp>
        </mc:Fallback>
      </mc:AlternateContent>
    </p:spTree>
    <p:extLst>
      <p:ext uri="{BB962C8B-B14F-4D97-AF65-F5344CB8AC3E}">
        <p14:creationId xmlns:p14="http://schemas.microsoft.com/office/powerpoint/2010/main" val="90917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76074-793C-4051-9D06-0157639E2233}"/>
              </a:ext>
            </a:extLst>
          </p:cNvPr>
          <p:cNvSpPr>
            <a:spLocks noGrp="1"/>
          </p:cNvSpPr>
          <p:nvPr>
            <p:ph type="title"/>
          </p:nvPr>
        </p:nvSpPr>
        <p:spPr/>
        <p:txBody>
          <a:bodyPr/>
          <a:lstStyle/>
          <a:p>
            <a:r>
              <a:rPr lang="en-US" dirty="0"/>
              <a:t>Lines of equipotential</a:t>
            </a:r>
            <a:endParaRPr lang="en-AU" dirty="0"/>
          </a:p>
        </p:txBody>
      </p:sp>
      <p:sp>
        <p:nvSpPr>
          <p:cNvPr id="3" name="Content Placeholder 2">
            <a:extLst>
              <a:ext uri="{FF2B5EF4-FFF2-40B4-BE49-F238E27FC236}">
                <a16:creationId xmlns:a16="http://schemas.microsoft.com/office/drawing/2014/main" id="{FE3240DD-9C1B-44D1-9207-EEF2BA4214DA}"/>
              </a:ext>
            </a:extLst>
          </p:cNvPr>
          <p:cNvSpPr>
            <a:spLocks noGrp="1"/>
          </p:cNvSpPr>
          <p:nvPr>
            <p:ph idx="1"/>
          </p:nvPr>
        </p:nvSpPr>
        <p:spPr/>
        <p:txBody>
          <a:bodyPr/>
          <a:lstStyle/>
          <a:p>
            <a:pPr marL="0" indent="0">
              <a:buNone/>
            </a:pPr>
            <a:r>
              <a:rPr lang="en-US" dirty="0"/>
              <a:t>Positive point charge				Two like point charges</a:t>
            </a:r>
            <a:endParaRPr lang="en-AU" dirty="0"/>
          </a:p>
        </p:txBody>
      </p:sp>
      <p:grpSp>
        <p:nvGrpSpPr>
          <p:cNvPr id="20" name="Group 19">
            <a:extLst>
              <a:ext uri="{FF2B5EF4-FFF2-40B4-BE49-F238E27FC236}">
                <a16:creationId xmlns:a16="http://schemas.microsoft.com/office/drawing/2014/main" id="{0860361A-6B78-429F-BF95-AB99DBCB9825}"/>
              </a:ext>
            </a:extLst>
          </p:cNvPr>
          <p:cNvGrpSpPr/>
          <p:nvPr/>
        </p:nvGrpSpPr>
        <p:grpSpPr>
          <a:xfrm>
            <a:off x="721565" y="2948120"/>
            <a:ext cx="3262877" cy="3249348"/>
            <a:chOff x="721565" y="2948120"/>
            <a:chExt cx="3262877" cy="3249348"/>
          </a:xfrm>
        </p:grpSpPr>
        <p:cxnSp>
          <p:nvCxnSpPr>
            <p:cNvPr id="4" name="Straight Arrow Connector 3">
              <a:extLst>
                <a:ext uri="{FF2B5EF4-FFF2-40B4-BE49-F238E27FC236}">
                  <a16:creationId xmlns:a16="http://schemas.microsoft.com/office/drawing/2014/main" id="{3352FA68-E9D4-49A5-80A5-44165B831FDF}"/>
                </a:ext>
              </a:extLst>
            </p:cNvPr>
            <p:cNvCxnSpPr/>
            <p:nvPr/>
          </p:nvCxnSpPr>
          <p:spPr>
            <a:xfrm>
              <a:off x="2544442" y="4572794"/>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036D1CE-9D07-4720-81F6-B88438025BAA}"/>
                </a:ext>
              </a:extLst>
            </p:cNvPr>
            <p:cNvSpPr/>
            <p:nvPr/>
          </p:nvSpPr>
          <p:spPr>
            <a:xfrm>
              <a:off x="2161565" y="4388120"/>
              <a:ext cx="382877" cy="3693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cxnSp>
          <p:nvCxnSpPr>
            <p:cNvPr id="12" name="Straight Arrow Connector 11">
              <a:extLst>
                <a:ext uri="{FF2B5EF4-FFF2-40B4-BE49-F238E27FC236}">
                  <a16:creationId xmlns:a16="http://schemas.microsoft.com/office/drawing/2014/main" id="{D93AD859-00CF-4FDE-A138-B7A6687F796B}"/>
                </a:ext>
              </a:extLst>
            </p:cNvPr>
            <p:cNvCxnSpPr>
              <a:cxnSpLocks/>
            </p:cNvCxnSpPr>
            <p:nvPr/>
          </p:nvCxnSpPr>
          <p:spPr>
            <a:xfrm rot="5400000">
              <a:off x="1633003" y="5477468"/>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6EEAE01-9F39-467A-B52C-3DE63A8EBF8B}"/>
                </a:ext>
              </a:extLst>
            </p:cNvPr>
            <p:cNvCxnSpPr>
              <a:cxnSpLocks/>
            </p:cNvCxnSpPr>
            <p:nvPr/>
          </p:nvCxnSpPr>
          <p:spPr>
            <a:xfrm rot="10800000">
              <a:off x="721565" y="4572794"/>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5100CD7-860C-461F-9A07-946A86B62DAE}"/>
                </a:ext>
              </a:extLst>
            </p:cNvPr>
            <p:cNvCxnSpPr>
              <a:cxnSpLocks/>
            </p:cNvCxnSpPr>
            <p:nvPr/>
          </p:nvCxnSpPr>
          <p:spPr>
            <a:xfrm rot="16200000">
              <a:off x="1633003" y="3668120"/>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51A1A06-B1A2-4CD4-A901-46E539C5A544}"/>
                </a:ext>
              </a:extLst>
            </p:cNvPr>
            <p:cNvCxnSpPr>
              <a:cxnSpLocks/>
            </p:cNvCxnSpPr>
            <p:nvPr/>
          </p:nvCxnSpPr>
          <p:spPr>
            <a:xfrm rot="8100000">
              <a:off x="976123" y="5219710"/>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207F076-E733-4F71-8769-84C0D776C7F0}"/>
                </a:ext>
              </a:extLst>
            </p:cNvPr>
            <p:cNvCxnSpPr>
              <a:cxnSpLocks/>
            </p:cNvCxnSpPr>
            <p:nvPr/>
          </p:nvCxnSpPr>
          <p:spPr>
            <a:xfrm rot="13500000">
              <a:off x="976123" y="3916354"/>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594790D-B784-439E-9B8C-244D6FA9A4E6}"/>
                </a:ext>
              </a:extLst>
            </p:cNvPr>
            <p:cNvCxnSpPr>
              <a:cxnSpLocks/>
            </p:cNvCxnSpPr>
            <p:nvPr/>
          </p:nvCxnSpPr>
          <p:spPr>
            <a:xfrm rot="18900000">
              <a:off x="2264646" y="3916712"/>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2457ED8-48F1-435E-86CF-E81833078605}"/>
                </a:ext>
              </a:extLst>
            </p:cNvPr>
            <p:cNvCxnSpPr>
              <a:cxnSpLocks/>
            </p:cNvCxnSpPr>
            <p:nvPr/>
          </p:nvCxnSpPr>
          <p:spPr>
            <a:xfrm rot="2700000">
              <a:off x="2264646" y="5240212"/>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813F62E3-5EDD-4EDD-A220-1D57D6BB81EA}"/>
              </a:ext>
            </a:extLst>
          </p:cNvPr>
          <p:cNvGrpSpPr/>
          <p:nvPr/>
        </p:nvGrpSpPr>
        <p:grpSpPr>
          <a:xfrm>
            <a:off x="5639610" y="1633293"/>
            <a:ext cx="5060013" cy="5584356"/>
            <a:chOff x="5238716" y="1632912"/>
            <a:chExt cx="5060013" cy="5584356"/>
          </a:xfrm>
        </p:grpSpPr>
        <p:grpSp>
          <p:nvGrpSpPr>
            <p:cNvPr id="69" name="Group 68">
              <a:extLst>
                <a:ext uri="{FF2B5EF4-FFF2-40B4-BE49-F238E27FC236}">
                  <a16:creationId xmlns:a16="http://schemas.microsoft.com/office/drawing/2014/main" id="{E845AC21-E8AD-4BA2-9D0D-C5BD79DB7355}"/>
                </a:ext>
              </a:extLst>
            </p:cNvPr>
            <p:cNvGrpSpPr/>
            <p:nvPr/>
          </p:nvGrpSpPr>
          <p:grpSpPr>
            <a:xfrm>
              <a:off x="5238716" y="1632912"/>
              <a:ext cx="2433435" cy="5583594"/>
              <a:chOff x="5238716" y="1632912"/>
              <a:chExt cx="2433435" cy="5583594"/>
            </a:xfrm>
          </p:grpSpPr>
          <p:sp>
            <p:nvSpPr>
              <p:cNvPr id="33" name="Oval 32">
                <a:extLst>
                  <a:ext uri="{FF2B5EF4-FFF2-40B4-BE49-F238E27FC236}">
                    <a16:creationId xmlns:a16="http://schemas.microsoft.com/office/drawing/2014/main" id="{55A82F60-DFD8-449B-AA7B-F2F5139F839E}"/>
                  </a:ext>
                </a:extLst>
              </p:cNvPr>
              <p:cNvSpPr/>
              <p:nvPr/>
            </p:nvSpPr>
            <p:spPr>
              <a:xfrm>
                <a:off x="6612643" y="4251854"/>
                <a:ext cx="382877" cy="3693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cxnSp>
            <p:nvCxnSpPr>
              <p:cNvPr id="34" name="Straight Arrow Connector 33">
                <a:extLst>
                  <a:ext uri="{FF2B5EF4-FFF2-40B4-BE49-F238E27FC236}">
                    <a16:creationId xmlns:a16="http://schemas.microsoft.com/office/drawing/2014/main" id="{7F3E7CE8-E7A4-4E1E-93ED-15C28527C2D6}"/>
                  </a:ext>
                </a:extLst>
              </p:cNvPr>
              <p:cNvCxnSpPr>
                <a:cxnSpLocks/>
              </p:cNvCxnSpPr>
              <p:nvPr/>
            </p:nvCxnSpPr>
            <p:spPr>
              <a:xfrm rot="6722092">
                <a:off x="5750912" y="5270759"/>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60C8D8DD-ED8A-4B97-AE71-23520C3C21E3}"/>
                  </a:ext>
                </a:extLst>
              </p:cNvPr>
              <p:cNvCxnSpPr>
                <a:cxnSpLocks/>
              </p:cNvCxnSpPr>
              <p:nvPr/>
            </p:nvCxnSpPr>
            <p:spPr>
              <a:xfrm rot="12122092">
                <a:off x="5245456" y="4090221"/>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A208C5C-071E-46E5-919C-A062A6716631}"/>
                  </a:ext>
                </a:extLst>
              </p:cNvPr>
              <p:cNvCxnSpPr>
                <a:cxnSpLocks/>
              </p:cNvCxnSpPr>
              <p:nvPr/>
            </p:nvCxnSpPr>
            <p:spPr>
              <a:xfrm rot="9422092">
                <a:off x="5238716" y="4785386"/>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1D4873A-732B-4609-972B-803654D50A13}"/>
                  </a:ext>
                </a:extLst>
              </p:cNvPr>
              <p:cNvCxnSpPr>
                <a:cxnSpLocks/>
              </p:cNvCxnSpPr>
              <p:nvPr/>
            </p:nvCxnSpPr>
            <p:spPr>
              <a:xfrm rot="14822092">
                <a:off x="5727697" y="3577233"/>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65" name="Arc 64">
                <a:extLst>
                  <a:ext uri="{FF2B5EF4-FFF2-40B4-BE49-F238E27FC236}">
                    <a16:creationId xmlns:a16="http://schemas.microsoft.com/office/drawing/2014/main" id="{032E1103-D14F-4BFC-8BC0-D4B9F70D9497}"/>
                  </a:ext>
                </a:extLst>
              </p:cNvPr>
              <p:cNvSpPr/>
              <p:nvPr/>
            </p:nvSpPr>
            <p:spPr>
              <a:xfrm>
                <a:off x="6018942" y="4490734"/>
                <a:ext cx="1653209" cy="2725772"/>
              </a:xfrm>
              <a:prstGeom prst="arc">
                <a:avLst>
                  <a:gd name="adj1" fmla="val 16602511"/>
                  <a:gd name="adj2" fmla="val 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6" name="Arc 65">
                <a:extLst>
                  <a:ext uri="{FF2B5EF4-FFF2-40B4-BE49-F238E27FC236}">
                    <a16:creationId xmlns:a16="http://schemas.microsoft.com/office/drawing/2014/main" id="{F1B3D3B4-451D-4020-8B7E-332124BFDDC7}"/>
                  </a:ext>
                </a:extLst>
              </p:cNvPr>
              <p:cNvSpPr/>
              <p:nvPr/>
            </p:nvSpPr>
            <p:spPr>
              <a:xfrm flipV="1">
                <a:off x="5988758" y="1632912"/>
                <a:ext cx="1653209" cy="2725772"/>
              </a:xfrm>
              <a:prstGeom prst="arc">
                <a:avLst>
                  <a:gd name="adj1" fmla="val 16602511"/>
                  <a:gd name="adj2" fmla="val 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7" name="Arc 66">
                <a:extLst>
                  <a:ext uri="{FF2B5EF4-FFF2-40B4-BE49-F238E27FC236}">
                    <a16:creationId xmlns:a16="http://schemas.microsoft.com/office/drawing/2014/main" id="{50D19554-34DD-4021-B1D1-2B389A6C8CF2}"/>
                  </a:ext>
                </a:extLst>
              </p:cNvPr>
              <p:cNvSpPr/>
              <p:nvPr/>
            </p:nvSpPr>
            <p:spPr>
              <a:xfrm>
                <a:off x="5464742" y="4232715"/>
                <a:ext cx="1653209" cy="2725772"/>
              </a:xfrm>
              <a:prstGeom prst="arc">
                <a:avLst>
                  <a:gd name="adj1" fmla="val 18064501"/>
                  <a:gd name="adj2" fmla="val 63190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68" name="Arc 67">
                <a:extLst>
                  <a:ext uri="{FF2B5EF4-FFF2-40B4-BE49-F238E27FC236}">
                    <a16:creationId xmlns:a16="http://schemas.microsoft.com/office/drawing/2014/main" id="{1442E0B1-1DE2-4294-8F62-A2C577AC91C9}"/>
                  </a:ext>
                </a:extLst>
              </p:cNvPr>
              <p:cNvSpPr/>
              <p:nvPr/>
            </p:nvSpPr>
            <p:spPr>
              <a:xfrm flipV="1">
                <a:off x="5466080" y="1921478"/>
                <a:ext cx="1653209" cy="2725772"/>
              </a:xfrm>
              <a:prstGeom prst="arc">
                <a:avLst>
                  <a:gd name="adj1" fmla="val 18064501"/>
                  <a:gd name="adj2" fmla="val 1032936"/>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70" name="Group 69">
              <a:extLst>
                <a:ext uri="{FF2B5EF4-FFF2-40B4-BE49-F238E27FC236}">
                  <a16:creationId xmlns:a16="http://schemas.microsoft.com/office/drawing/2014/main" id="{FA21220A-23D7-428C-B6BD-3A328C638324}"/>
                </a:ext>
              </a:extLst>
            </p:cNvPr>
            <p:cNvGrpSpPr/>
            <p:nvPr/>
          </p:nvGrpSpPr>
          <p:grpSpPr>
            <a:xfrm flipH="1">
              <a:off x="7865294" y="1633674"/>
              <a:ext cx="2433435" cy="5583594"/>
              <a:chOff x="5238716" y="1632912"/>
              <a:chExt cx="2433435" cy="5583594"/>
            </a:xfrm>
          </p:grpSpPr>
          <p:sp>
            <p:nvSpPr>
              <p:cNvPr id="71" name="Oval 70">
                <a:extLst>
                  <a:ext uri="{FF2B5EF4-FFF2-40B4-BE49-F238E27FC236}">
                    <a16:creationId xmlns:a16="http://schemas.microsoft.com/office/drawing/2014/main" id="{9B4EC9BA-3F39-48DC-AC34-2F3F6D1B6D62}"/>
                  </a:ext>
                </a:extLst>
              </p:cNvPr>
              <p:cNvSpPr/>
              <p:nvPr/>
            </p:nvSpPr>
            <p:spPr>
              <a:xfrm>
                <a:off x="6612643" y="4251854"/>
                <a:ext cx="382877" cy="36934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endParaRPr lang="en-AU" dirty="0"/>
              </a:p>
            </p:txBody>
          </p:sp>
          <p:cxnSp>
            <p:nvCxnSpPr>
              <p:cNvPr id="72" name="Straight Arrow Connector 71">
                <a:extLst>
                  <a:ext uri="{FF2B5EF4-FFF2-40B4-BE49-F238E27FC236}">
                    <a16:creationId xmlns:a16="http://schemas.microsoft.com/office/drawing/2014/main" id="{3CDD0831-FBE5-410C-A039-D5DDD04E1DC0}"/>
                  </a:ext>
                </a:extLst>
              </p:cNvPr>
              <p:cNvCxnSpPr>
                <a:cxnSpLocks/>
              </p:cNvCxnSpPr>
              <p:nvPr/>
            </p:nvCxnSpPr>
            <p:spPr>
              <a:xfrm rot="6722092">
                <a:off x="5750912" y="5270759"/>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A80E5061-1DF2-44B7-9254-00E29590C902}"/>
                  </a:ext>
                </a:extLst>
              </p:cNvPr>
              <p:cNvCxnSpPr>
                <a:cxnSpLocks/>
              </p:cNvCxnSpPr>
              <p:nvPr/>
            </p:nvCxnSpPr>
            <p:spPr>
              <a:xfrm rot="12122092">
                <a:off x="5245456" y="4090221"/>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076BB0FB-A2DF-4674-A9B2-8EA928F4C370}"/>
                  </a:ext>
                </a:extLst>
              </p:cNvPr>
              <p:cNvCxnSpPr>
                <a:cxnSpLocks/>
              </p:cNvCxnSpPr>
              <p:nvPr/>
            </p:nvCxnSpPr>
            <p:spPr>
              <a:xfrm rot="9422092">
                <a:off x="5238716" y="4785386"/>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D168756F-CE39-4A08-AC28-BBCC3F512B5D}"/>
                  </a:ext>
                </a:extLst>
              </p:cNvPr>
              <p:cNvCxnSpPr>
                <a:cxnSpLocks/>
              </p:cNvCxnSpPr>
              <p:nvPr/>
            </p:nvCxnSpPr>
            <p:spPr>
              <a:xfrm rot="14822092">
                <a:off x="5727697" y="3577233"/>
                <a:ext cx="1440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76" name="Arc 75">
                <a:extLst>
                  <a:ext uri="{FF2B5EF4-FFF2-40B4-BE49-F238E27FC236}">
                    <a16:creationId xmlns:a16="http://schemas.microsoft.com/office/drawing/2014/main" id="{DEE5AEE5-5738-46E6-AF82-DC23707139D0}"/>
                  </a:ext>
                </a:extLst>
              </p:cNvPr>
              <p:cNvSpPr/>
              <p:nvPr/>
            </p:nvSpPr>
            <p:spPr>
              <a:xfrm>
                <a:off x="6018942" y="4490734"/>
                <a:ext cx="1653209" cy="2725772"/>
              </a:xfrm>
              <a:prstGeom prst="arc">
                <a:avLst>
                  <a:gd name="adj1" fmla="val 16602511"/>
                  <a:gd name="adj2" fmla="val 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7" name="Arc 76">
                <a:extLst>
                  <a:ext uri="{FF2B5EF4-FFF2-40B4-BE49-F238E27FC236}">
                    <a16:creationId xmlns:a16="http://schemas.microsoft.com/office/drawing/2014/main" id="{22DC108A-0563-4FD9-886B-C5F4A4DFE3BE}"/>
                  </a:ext>
                </a:extLst>
              </p:cNvPr>
              <p:cNvSpPr/>
              <p:nvPr/>
            </p:nvSpPr>
            <p:spPr>
              <a:xfrm flipV="1">
                <a:off x="5988758" y="1632912"/>
                <a:ext cx="1653209" cy="2725772"/>
              </a:xfrm>
              <a:prstGeom prst="arc">
                <a:avLst>
                  <a:gd name="adj1" fmla="val 16602511"/>
                  <a:gd name="adj2" fmla="val 0"/>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8" name="Arc 77">
                <a:extLst>
                  <a:ext uri="{FF2B5EF4-FFF2-40B4-BE49-F238E27FC236}">
                    <a16:creationId xmlns:a16="http://schemas.microsoft.com/office/drawing/2014/main" id="{E82E0036-C383-4629-98A4-A70D983293F6}"/>
                  </a:ext>
                </a:extLst>
              </p:cNvPr>
              <p:cNvSpPr/>
              <p:nvPr/>
            </p:nvSpPr>
            <p:spPr>
              <a:xfrm>
                <a:off x="5464742" y="4232715"/>
                <a:ext cx="1653209" cy="2725772"/>
              </a:xfrm>
              <a:prstGeom prst="arc">
                <a:avLst>
                  <a:gd name="adj1" fmla="val 18064501"/>
                  <a:gd name="adj2" fmla="val 63190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79" name="Arc 78">
                <a:extLst>
                  <a:ext uri="{FF2B5EF4-FFF2-40B4-BE49-F238E27FC236}">
                    <a16:creationId xmlns:a16="http://schemas.microsoft.com/office/drawing/2014/main" id="{3347CD4C-4FB7-4D31-B65F-B68B10B17821}"/>
                  </a:ext>
                </a:extLst>
              </p:cNvPr>
              <p:cNvSpPr/>
              <p:nvPr/>
            </p:nvSpPr>
            <p:spPr>
              <a:xfrm flipV="1">
                <a:off x="5466080" y="1921478"/>
                <a:ext cx="1653209" cy="2725772"/>
              </a:xfrm>
              <a:prstGeom prst="arc">
                <a:avLst>
                  <a:gd name="adj1" fmla="val 18064501"/>
                  <a:gd name="adj2" fmla="val 1032936"/>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sp>
        <p:nvSpPr>
          <p:cNvPr id="5" name="Oval 4">
            <a:extLst>
              <a:ext uri="{FF2B5EF4-FFF2-40B4-BE49-F238E27FC236}">
                <a16:creationId xmlns:a16="http://schemas.microsoft.com/office/drawing/2014/main" id="{61A574D4-F875-4BC0-A7C2-5146C43F5538}"/>
              </a:ext>
            </a:extLst>
          </p:cNvPr>
          <p:cNvSpPr/>
          <p:nvPr/>
        </p:nvSpPr>
        <p:spPr>
          <a:xfrm>
            <a:off x="1994100" y="4219175"/>
            <a:ext cx="720000" cy="720000"/>
          </a:xfrm>
          <a:prstGeom prst="ellipse">
            <a:avLst/>
          </a:prstGeom>
          <a:noFill/>
          <a:ln>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EF9055A4-603F-4AC4-B75D-81EFB1C6BCFB}"/>
              </a:ext>
            </a:extLst>
          </p:cNvPr>
          <p:cNvSpPr/>
          <p:nvPr/>
        </p:nvSpPr>
        <p:spPr>
          <a:xfrm>
            <a:off x="1453755" y="3670625"/>
            <a:ext cx="1800000" cy="1800000"/>
          </a:xfrm>
          <a:prstGeom prst="ellipse">
            <a:avLst/>
          </a:prstGeom>
          <a:noFill/>
          <a:ln>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a:extLst>
              <a:ext uri="{FF2B5EF4-FFF2-40B4-BE49-F238E27FC236}">
                <a16:creationId xmlns:a16="http://schemas.microsoft.com/office/drawing/2014/main" id="{D17CAA19-644B-4A12-8B55-3B4EED059AC6}"/>
              </a:ext>
            </a:extLst>
          </p:cNvPr>
          <p:cNvSpPr/>
          <p:nvPr/>
        </p:nvSpPr>
        <p:spPr>
          <a:xfrm>
            <a:off x="2138880" y="4352525"/>
            <a:ext cx="432000" cy="432000"/>
          </a:xfrm>
          <a:prstGeom prst="ellipse">
            <a:avLst/>
          </a:prstGeom>
          <a:noFill/>
          <a:ln>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6" name="Group 15">
            <a:extLst>
              <a:ext uri="{FF2B5EF4-FFF2-40B4-BE49-F238E27FC236}">
                <a16:creationId xmlns:a16="http://schemas.microsoft.com/office/drawing/2014/main" id="{2847A433-2FA0-4CE5-A55A-32F52F85718E}"/>
              </a:ext>
            </a:extLst>
          </p:cNvPr>
          <p:cNvGrpSpPr/>
          <p:nvPr/>
        </p:nvGrpSpPr>
        <p:grpSpPr>
          <a:xfrm>
            <a:off x="6475472" y="3027733"/>
            <a:ext cx="3379357" cy="2828266"/>
            <a:chOff x="6475472" y="3027733"/>
            <a:chExt cx="3379357" cy="2828266"/>
          </a:xfrm>
        </p:grpSpPr>
        <p:sp>
          <p:nvSpPr>
            <p:cNvPr id="6" name="Oval 5">
              <a:extLst>
                <a:ext uri="{FF2B5EF4-FFF2-40B4-BE49-F238E27FC236}">
                  <a16:creationId xmlns:a16="http://schemas.microsoft.com/office/drawing/2014/main" id="{99901B03-D09A-4C5E-87ED-C306B4D53C21}"/>
                </a:ext>
              </a:extLst>
            </p:cNvPr>
            <p:cNvSpPr>
              <a:spLocks noChangeAspect="1"/>
            </p:cNvSpPr>
            <p:nvPr/>
          </p:nvSpPr>
          <p:spPr>
            <a:xfrm>
              <a:off x="6913574" y="4184909"/>
              <a:ext cx="713519" cy="504000"/>
            </a:xfrm>
            <a:prstGeom prst="ellipse">
              <a:avLst/>
            </a:prstGeom>
            <a:noFill/>
            <a:ln>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2" name="Oval 41">
              <a:extLst>
                <a:ext uri="{FF2B5EF4-FFF2-40B4-BE49-F238E27FC236}">
                  <a16:creationId xmlns:a16="http://schemas.microsoft.com/office/drawing/2014/main" id="{9992D9A2-1B76-4FE3-A0F4-3A08BC7DB883}"/>
                </a:ext>
              </a:extLst>
            </p:cNvPr>
            <p:cNvSpPr>
              <a:spLocks noChangeAspect="1"/>
            </p:cNvSpPr>
            <p:nvPr/>
          </p:nvSpPr>
          <p:spPr>
            <a:xfrm>
              <a:off x="8713302" y="4204080"/>
              <a:ext cx="713519" cy="504000"/>
            </a:xfrm>
            <a:prstGeom prst="ellipse">
              <a:avLst/>
            </a:prstGeom>
            <a:noFill/>
            <a:ln>
              <a:solidFill>
                <a:schemeClr val="accent2">
                  <a:lumMod val="20000"/>
                  <a:lumOff val="8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1" name="Group 10">
              <a:extLst>
                <a:ext uri="{FF2B5EF4-FFF2-40B4-BE49-F238E27FC236}">
                  <a16:creationId xmlns:a16="http://schemas.microsoft.com/office/drawing/2014/main" id="{E4918955-8C85-48B3-8A3A-3F79B8653FA3}"/>
                </a:ext>
              </a:extLst>
            </p:cNvPr>
            <p:cNvGrpSpPr/>
            <p:nvPr/>
          </p:nvGrpSpPr>
          <p:grpSpPr>
            <a:xfrm>
              <a:off x="6475472" y="3027733"/>
              <a:ext cx="3379357" cy="2828266"/>
              <a:chOff x="6475472" y="3027733"/>
              <a:chExt cx="3379357" cy="2828266"/>
            </a:xfrm>
          </p:grpSpPr>
          <p:grpSp>
            <p:nvGrpSpPr>
              <p:cNvPr id="10" name="Group 9">
                <a:extLst>
                  <a:ext uri="{FF2B5EF4-FFF2-40B4-BE49-F238E27FC236}">
                    <a16:creationId xmlns:a16="http://schemas.microsoft.com/office/drawing/2014/main" id="{0198CC35-8E83-4A11-BEE6-B3696144AC80}"/>
                  </a:ext>
                </a:extLst>
              </p:cNvPr>
              <p:cNvGrpSpPr/>
              <p:nvPr/>
            </p:nvGrpSpPr>
            <p:grpSpPr>
              <a:xfrm>
                <a:off x="6475472" y="3027733"/>
                <a:ext cx="2219847" cy="2054136"/>
                <a:chOff x="6475472" y="3027733"/>
                <a:chExt cx="2219847" cy="2054136"/>
              </a:xfrm>
            </p:grpSpPr>
            <p:sp>
              <p:nvSpPr>
                <p:cNvPr id="7" name="Arc 6">
                  <a:extLst>
                    <a:ext uri="{FF2B5EF4-FFF2-40B4-BE49-F238E27FC236}">
                      <a16:creationId xmlns:a16="http://schemas.microsoft.com/office/drawing/2014/main" id="{6D146D82-F73F-401B-A43A-886278C97BA0}"/>
                    </a:ext>
                  </a:extLst>
                </p:cNvPr>
                <p:cNvSpPr>
                  <a:spLocks noChangeAspect="1"/>
                </p:cNvSpPr>
                <p:nvPr/>
              </p:nvSpPr>
              <p:spPr>
                <a:xfrm>
                  <a:off x="6475472" y="3811069"/>
                  <a:ext cx="1800000" cy="1270800"/>
                </a:xfrm>
                <a:prstGeom prst="arc">
                  <a:avLst>
                    <a:gd name="adj1" fmla="val 2416719"/>
                    <a:gd name="adj2" fmla="val 19278198"/>
                  </a:avLst>
                </a:prstGeom>
                <a:noFill/>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5" name="Arc 44">
                  <a:extLst>
                    <a:ext uri="{FF2B5EF4-FFF2-40B4-BE49-F238E27FC236}">
                      <a16:creationId xmlns:a16="http://schemas.microsoft.com/office/drawing/2014/main" id="{D5EF9600-84F7-4438-8B80-507A32CE2F3F}"/>
                    </a:ext>
                  </a:extLst>
                </p:cNvPr>
                <p:cNvSpPr>
                  <a:spLocks noChangeAspect="1"/>
                </p:cNvSpPr>
                <p:nvPr/>
              </p:nvSpPr>
              <p:spPr>
                <a:xfrm>
                  <a:off x="7582026" y="3027733"/>
                  <a:ext cx="1113293" cy="970256"/>
                </a:xfrm>
                <a:prstGeom prst="arc">
                  <a:avLst>
                    <a:gd name="adj1" fmla="val 3158620"/>
                    <a:gd name="adj2" fmla="val 6373286"/>
                  </a:avLst>
                </a:prstGeom>
                <a:noFill/>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nvGrpSpPr>
              <p:cNvPr id="47" name="Group 46">
                <a:extLst>
                  <a:ext uri="{FF2B5EF4-FFF2-40B4-BE49-F238E27FC236}">
                    <a16:creationId xmlns:a16="http://schemas.microsoft.com/office/drawing/2014/main" id="{1D003B09-EF41-426B-B452-909D01DE45FF}"/>
                  </a:ext>
                </a:extLst>
              </p:cNvPr>
              <p:cNvGrpSpPr/>
              <p:nvPr/>
            </p:nvGrpSpPr>
            <p:grpSpPr>
              <a:xfrm flipH="1" flipV="1">
                <a:off x="7634982" y="3801863"/>
                <a:ext cx="2219847" cy="2054136"/>
                <a:chOff x="6475472" y="3027733"/>
                <a:chExt cx="2219847" cy="2054136"/>
              </a:xfrm>
            </p:grpSpPr>
            <p:sp>
              <p:nvSpPr>
                <p:cNvPr id="48" name="Arc 47">
                  <a:extLst>
                    <a:ext uri="{FF2B5EF4-FFF2-40B4-BE49-F238E27FC236}">
                      <a16:creationId xmlns:a16="http://schemas.microsoft.com/office/drawing/2014/main" id="{5BEEE53B-050C-4B73-93B1-1D14592684DD}"/>
                    </a:ext>
                  </a:extLst>
                </p:cNvPr>
                <p:cNvSpPr>
                  <a:spLocks noChangeAspect="1"/>
                </p:cNvSpPr>
                <p:nvPr/>
              </p:nvSpPr>
              <p:spPr>
                <a:xfrm>
                  <a:off x="6475472" y="3811069"/>
                  <a:ext cx="1800000" cy="1270800"/>
                </a:xfrm>
                <a:prstGeom prst="arc">
                  <a:avLst>
                    <a:gd name="adj1" fmla="val 2416719"/>
                    <a:gd name="adj2" fmla="val 19278198"/>
                  </a:avLst>
                </a:prstGeom>
                <a:noFill/>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49" name="Arc 48">
                  <a:extLst>
                    <a:ext uri="{FF2B5EF4-FFF2-40B4-BE49-F238E27FC236}">
                      <a16:creationId xmlns:a16="http://schemas.microsoft.com/office/drawing/2014/main" id="{DDC3F65D-D6D2-48DF-9C29-51986AAD6995}"/>
                    </a:ext>
                  </a:extLst>
                </p:cNvPr>
                <p:cNvSpPr>
                  <a:spLocks noChangeAspect="1"/>
                </p:cNvSpPr>
                <p:nvPr/>
              </p:nvSpPr>
              <p:spPr>
                <a:xfrm>
                  <a:off x="7582026" y="3027733"/>
                  <a:ext cx="1113293" cy="970256"/>
                </a:xfrm>
                <a:prstGeom prst="arc">
                  <a:avLst>
                    <a:gd name="adj1" fmla="val 3158620"/>
                    <a:gd name="adj2" fmla="val 6373286"/>
                  </a:avLst>
                </a:prstGeom>
                <a:noFill/>
                <a:ln w="19050">
                  <a:solidFill>
                    <a:schemeClr val="accent2">
                      <a:lumMod val="20000"/>
                      <a:lumOff val="8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grpSp>
        </p:grpSp>
      </p:grpSp>
      <p:sp>
        <p:nvSpPr>
          <p:cNvPr id="21" name="TextBox 20">
            <a:extLst>
              <a:ext uri="{FF2B5EF4-FFF2-40B4-BE49-F238E27FC236}">
                <a16:creationId xmlns:a16="http://schemas.microsoft.com/office/drawing/2014/main" id="{16A003DD-414C-4770-AADC-0FFF2625D327}"/>
              </a:ext>
            </a:extLst>
          </p:cNvPr>
          <p:cNvSpPr txBox="1"/>
          <p:nvPr/>
        </p:nvSpPr>
        <p:spPr>
          <a:xfrm>
            <a:off x="2446891" y="5777817"/>
            <a:ext cx="3618808" cy="923330"/>
          </a:xfrm>
          <a:prstGeom prst="rect">
            <a:avLst/>
          </a:prstGeom>
          <a:noFill/>
        </p:spPr>
        <p:txBody>
          <a:bodyPr wrap="square" rtlCol="0">
            <a:spAutoFit/>
          </a:bodyPr>
          <a:lstStyle/>
          <a:p>
            <a:r>
              <a:rPr lang="en-US" dirty="0"/>
              <a:t>Lines of equipotential get increasingly further apart away from a point charge – inverse square law</a:t>
            </a:r>
            <a:endParaRPr lang="en-AU" dirty="0"/>
          </a:p>
        </p:txBody>
      </p:sp>
    </p:spTree>
    <p:extLst>
      <p:ext uri="{BB962C8B-B14F-4D97-AF65-F5344CB8AC3E}">
        <p14:creationId xmlns:p14="http://schemas.microsoft.com/office/powerpoint/2010/main" val="265524485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5FE07634-A83A-4681-9C1D-BC0775F9D2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72" name="Rectangle 71">
              <a:extLst>
                <a:ext uri="{FF2B5EF4-FFF2-40B4-BE49-F238E27FC236}">
                  <a16:creationId xmlns:a16="http://schemas.microsoft.com/office/drawing/2014/main" id="{BF62976A-266E-4650-88F2-C16130F3D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2">
              <a:extLst>
                <a:ext uri="{FF2B5EF4-FFF2-40B4-BE49-F238E27FC236}">
                  <a16:creationId xmlns:a16="http://schemas.microsoft.com/office/drawing/2014/main" id="{88D9B99B-59C2-481A-A948-F87920A7FE5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a:extLst>
              <a:ext uri="{FF2B5EF4-FFF2-40B4-BE49-F238E27FC236}">
                <a16:creationId xmlns:a16="http://schemas.microsoft.com/office/drawing/2014/main" id="{766881B2-59B8-4DCC-9F76-F98FF270163B}"/>
              </a:ext>
            </a:extLst>
          </p:cNvPr>
          <p:cNvSpPr>
            <a:spLocks noGrp="1"/>
          </p:cNvSpPr>
          <p:nvPr>
            <p:ph type="title"/>
          </p:nvPr>
        </p:nvSpPr>
        <p:spPr>
          <a:xfrm>
            <a:off x="7962519" y="618518"/>
            <a:ext cx="3861181" cy="1478570"/>
          </a:xfrm>
        </p:spPr>
        <p:txBody>
          <a:bodyPr>
            <a:normAutofit fontScale="90000"/>
          </a:bodyPr>
          <a:lstStyle/>
          <a:p>
            <a:r>
              <a:rPr lang="en-US" sz="3200" dirty="0"/>
              <a:t>Induced EMF in coils - Lenz’s Law  - Conservation of energy</a:t>
            </a:r>
            <a:endParaRPr lang="en-AU" sz="3200" dirty="0"/>
          </a:p>
        </p:txBody>
      </p:sp>
      <p:pic>
        <p:nvPicPr>
          <p:cNvPr id="1026" name="Picture 2" descr="Part a of the figure shows a bar magnet held horizontal and moved into a coil held in the same plane. The magnet is moved in such a way that the north pole of the magnet is shown to face the coil. The magnetic lines of force are shown to emerge out from the North Pole. The magnetic field associated with the bar magnet is given as B mag. The strength of the magnetic field increases in the coil. The current induced in the coil I creates another field B coil, in the opposite direction of the bar magnet to oppose the increase. So B mag and B coil are in opposite directions. In part b of the diagram, the magnet is moved away from the coil. The magnet is moved in such a way that the north pole of the magnet is shown to face the coil. The magnetic lines of force are shown to emerge out from the North Pole. The magnetic field associated with the bar magnet is given as B mag. The current induced in the coil I creates another field B coil, in the same direction as the field of the bar magnet. So B mag and B coil are in same directions. Part c of the figure shows a bar magnet held horizontal and moved into a coil held in the same plane. The magnet is moved in such a way that the south pole of the magnet is shown to face the coil. The magnetic lines of force are shown to merge into the South Pole. The magnetic field associated with the bar magnet is given as B mag. The current induced in the coil I, creates another field B coil, in the opposite direction of field of the bar magnet. So B mag and B coil are in opposite directions.">
            <a:extLst>
              <a:ext uri="{FF2B5EF4-FFF2-40B4-BE49-F238E27FC236}">
                <a16:creationId xmlns:a16="http://schemas.microsoft.com/office/drawing/2014/main" id="{E3039624-C4C5-4CA7-B183-3E3B66D96F8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419" r="2" b="2"/>
          <a:stretch/>
        </p:blipFill>
        <p:spPr bwMode="auto">
          <a:xfrm>
            <a:off x="-5597" y="10"/>
            <a:ext cx="7558541"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A2E1FE48-FA7B-4262-B922-041542931D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6" name="Rectangle 75">
              <a:extLst>
                <a:ext uri="{FF2B5EF4-FFF2-40B4-BE49-F238E27FC236}">
                  <a16:creationId xmlns:a16="http://schemas.microsoft.com/office/drawing/2014/main" id="{F2E644B1-8F72-4AC4-89F1-EB3A027341E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77" name="Freeform 6">
              <a:extLst>
                <a:ext uri="{FF2B5EF4-FFF2-40B4-BE49-F238E27FC236}">
                  <a16:creationId xmlns:a16="http://schemas.microsoft.com/office/drawing/2014/main" id="{1781B8E8-8A26-4FFB-BE0C-7C0C644F7C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8" name="Freeform 7">
              <a:extLst>
                <a:ext uri="{FF2B5EF4-FFF2-40B4-BE49-F238E27FC236}">
                  <a16:creationId xmlns:a16="http://schemas.microsoft.com/office/drawing/2014/main" id="{4109D997-E9DF-4429-A643-3E691E2B70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79" name="Rectangle 78">
              <a:extLst>
                <a:ext uri="{FF2B5EF4-FFF2-40B4-BE49-F238E27FC236}">
                  <a16:creationId xmlns:a16="http://schemas.microsoft.com/office/drawing/2014/main" id="{B392695A-F131-4C51-B689-3F4D5B1A2F1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80" name="Freeform 9">
              <a:extLst>
                <a:ext uri="{FF2B5EF4-FFF2-40B4-BE49-F238E27FC236}">
                  <a16:creationId xmlns:a16="http://schemas.microsoft.com/office/drawing/2014/main" id="{8218EC3E-07D0-417A-B0A8-057F825EF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1" name="Freeform 10">
              <a:extLst>
                <a:ext uri="{FF2B5EF4-FFF2-40B4-BE49-F238E27FC236}">
                  <a16:creationId xmlns:a16="http://schemas.microsoft.com/office/drawing/2014/main" id="{B036399E-7675-47B6-A645-242946879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2" name="Freeform 11">
              <a:extLst>
                <a:ext uri="{FF2B5EF4-FFF2-40B4-BE49-F238E27FC236}">
                  <a16:creationId xmlns:a16="http://schemas.microsoft.com/office/drawing/2014/main" id="{C44A0438-B8A4-43B3-B17C-B919FCD92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3" name="Freeform 12">
              <a:extLst>
                <a:ext uri="{FF2B5EF4-FFF2-40B4-BE49-F238E27FC236}">
                  <a16:creationId xmlns:a16="http://schemas.microsoft.com/office/drawing/2014/main" id="{ABC7257F-6F64-4B81-BDA7-7C232BCBA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4" name="Freeform 13">
              <a:extLst>
                <a:ext uri="{FF2B5EF4-FFF2-40B4-BE49-F238E27FC236}">
                  <a16:creationId xmlns:a16="http://schemas.microsoft.com/office/drawing/2014/main" id="{72DD7E92-F033-480C-A220-63CE422C3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5" name="Freeform 14">
              <a:extLst>
                <a:ext uri="{FF2B5EF4-FFF2-40B4-BE49-F238E27FC236}">
                  <a16:creationId xmlns:a16="http://schemas.microsoft.com/office/drawing/2014/main" id="{444A9AC9-463E-45E7-A818-13F664F7C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6" name="Freeform 15">
              <a:extLst>
                <a:ext uri="{FF2B5EF4-FFF2-40B4-BE49-F238E27FC236}">
                  <a16:creationId xmlns:a16="http://schemas.microsoft.com/office/drawing/2014/main" id="{6CCE9BBE-5DE3-4991-80CA-DFEB928673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7" name="Freeform 16">
              <a:extLst>
                <a:ext uri="{FF2B5EF4-FFF2-40B4-BE49-F238E27FC236}">
                  <a16:creationId xmlns:a16="http://schemas.microsoft.com/office/drawing/2014/main" id="{3180F6DF-A13F-491C-BF97-B206E3E7B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8" name="Freeform 17">
              <a:extLst>
                <a:ext uri="{FF2B5EF4-FFF2-40B4-BE49-F238E27FC236}">
                  <a16:creationId xmlns:a16="http://schemas.microsoft.com/office/drawing/2014/main" id="{CAD0E44C-73C8-42BB-ADA8-2BA6B3082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89" name="Freeform 18">
              <a:extLst>
                <a:ext uri="{FF2B5EF4-FFF2-40B4-BE49-F238E27FC236}">
                  <a16:creationId xmlns:a16="http://schemas.microsoft.com/office/drawing/2014/main" id="{436EC43E-A70D-4E5C-B275-35CA8E93C1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0" name="Freeform 19">
              <a:extLst>
                <a:ext uri="{FF2B5EF4-FFF2-40B4-BE49-F238E27FC236}">
                  <a16:creationId xmlns:a16="http://schemas.microsoft.com/office/drawing/2014/main" id="{ADE7E5B6-2E2A-4F56-9E90-F8613E6D1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1" name="Freeform 20">
              <a:extLst>
                <a:ext uri="{FF2B5EF4-FFF2-40B4-BE49-F238E27FC236}">
                  <a16:creationId xmlns:a16="http://schemas.microsoft.com/office/drawing/2014/main" id="{86B9E49B-AE8D-47E0-BACC-A6D0AC3AB2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2" name="Freeform 21">
              <a:extLst>
                <a:ext uri="{FF2B5EF4-FFF2-40B4-BE49-F238E27FC236}">
                  <a16:creationId xmlns:a16="http://schemas.microsoft.com/office/drawing/2014/main" id="{2EB961AF-CD61-41BA-B0B2-0741A5ED6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3" name="Freeform 22">
              <a:extLst>
                <a:ext uri="{FF2B5EF4-FFF2-40B4-BE49-F238E27FC236}">
                  <a16:creationId xmlns:a16="http://schemas.microsoft.com/office/drawing/2014/main" id="{DC42BDA1-810A-4135-B3B1-B3161D372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4" name="Freeform 23">
              <a:extLst>
                <a:ext uri="{FF2B5EF4-FFF2-40B4-BE49-F238E27FC236}">
                  <a16:creationId xmlns:a16="http://schemas.microsoft.com/office/drawing/2014/main" id="{FA51FCA8-FCF4-4116-8CB2-5C539E37F4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5" name="Freeform 24">
              <a:extLst>
                <a:ext uri="{FF2B5EF4-FFF2-40B4-BE49-F238E27FC236}">
                  <a16:creationId xmlns:a16="http://schemas.microsoft.com/office/drawing/2014/main" id="{F2850A10-CDBC-462A-8CB7-0258746834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6" name="Freeform 25">
              <a:extLst>
                <a:ext uri="{FF2B5EF4-FFF2-40B4-BE49-F238E27FC236}">
                  <a16:creationId xmlns:a16="http://schemas.microsoft.com/office/drawing/2014/main" id="{738A37B9-77C2-4464-BF1F-2AF25A0D2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7" name="Freeform 26">
              <a:extLst>
                <a:ext uri="{FF2B5EF4-FFF2-40B4-BE49-F238E27FC236}">
                  <a16:creationId xmlns:a16="http://schemas.microsoft.com/office/drawing/2014/main" id="{89026C8B-A162-4523-A51B-9F1200BC6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8" name="Freeform 27">
              <a:extLst>
                <a:ext uri="{FF2B5EF4-FFF2-40B4-BE49-F238E27FC236}">
                  <a16:creationId xmlns:a16="http://schemas.microsoft.com/office/drawing/2014/main" id="{5B76BC40-1FA2-477D-B2C2-4763577DB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99" name="Freeform 28">
              <a:extLst>
                <a:ext uri="{FF2B5EF4-FFF2-40B4-BE49-F238E27FC236}">
                  <a16:creationId xmlns:a16="http://schemas.microsoft.com/office/drawing/2014/main" id="{6BC68EAA-2809-4AE4-80C1-2555CEF73D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0" name="Freeform 29">
              <a:extLst>
                <a:ext uri="{FF2B5EF4-FFF2-40B4-BE49-F238E27FC236}">
                  <a16:creationId xmlns:a16="http://schemas.microsoft.com/office/drawing/2014/main" id="{FE709D1B-0541-4414-9E87-CF7D6918C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1" name="Freeform 30">
              <a:extLst>
                <a:ext uri="{FF2B5EF4-FFF2-40B4-BE49-F238E27FC236}">
                  <a16:creationId xmlns:a16="http://schemas.microsoft.com/office/drawing/2014/main" id="{33BCB888-11B8-4D01-BCDA-59BBA28DC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2" name="Freeform 31">
              <a:extLst>
                <a:ext uri="{FF2B5EF4-FFF2-40B4-BE49-F238E27FC236}">
                  <a16:creationId xmlns:a16="http://schemas.microsoft.com/office/drawing/2014/main" id="{28E5CE3E-C11A-4CF7-82BF-37D1221D4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3" name="Freeform 32">
              <a:extLst>
                <a:ext uri="{FF2B5EF4-FFF2-40B4-BE49-F238E27FC236}">
                  <a16:creationId xmlns:a16="http://schemas.microsoft.com/office/drawing/2014/main" id="{55284FC3-21FB-4FA7-B695-2D6A9CEF73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4" name="Rectangle 103">
              <a:extLst>
                <a:ext uri="{FF2B5EF4-FFF2-40B4-BE49-F238E27FC236}">
                  <a16:creationId xmlns:a16="http://schemas.microsoft.com/office/drawing/2014/main" id="{13DA6B78-00DE-4E55-9124-EFD72519BB9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05" name="Freeform 34">
              <a:extLst>
                <a:ext uri="{FF2B5EF4-FFF2-40B4-BE49-F238E27FC236}">
                  <a16:creationId xmlns:a16="http://schemas.microsoft.com/office/drawing/2014/main" id="{D4602B0F-2844-48BE-9B4A-0366AC904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6" name="Freeform 35">
              <a:extLst>
                <a:ext uri="{FF2B5EF4-FFF2-40B4-BE49-F238E27FC236}">
                  <a16:creationId xmlns:a16="http://schemas.microsoft.com/office/drawing/2014/main" id="{E31E05BB-6004-474D-9900-D990378F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7" name="Freeform 36">
              <a:extLst>
                <a:ext uri="{FF2B5EF4-FFF2-40B4-BE49-F238E27FC236}">
                  <a16:creationId xmlns:a16="http://schemas.microsoft.com/office/drawing/2014/main" id="{00BD01ED-F65D-4601-A77D-508E960E0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8" name="Freeform 37">
              <a:extLst>
                <a:ext uri="{FF2B5EF4-FFF2-40B4-BE49-F238E27FC236}">
                  <a16:creationId xmlns:a16="http://schemas.microsoft.com/office/drawing/2014/main" id="{FD307CAE-789C-4E80-B6F1-9858A3ABA3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09" name="Freeform 38">
              <a:extLst>
                <a:ext uri="{FF2B5EF4-FFF2-40B4-BE49-F238E27FC236}">
                  <a16:creationId xmlns:a16="http://schemas.microsoft.com/office/drawing/2014/main" id="{94B97B29-709E-4E24-B2FA-EF84AA12D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0" name="Freeform 39">
              <a:extLst>
                <a:ext uri="{FF2B5EF4-FFF2-40B4-BE49-F238E27FC236}">
                  <a16:creationId xmlns:a16="http://schemas.microsoft.com/office/drawing/2014/main" id="{C05D52B9-1FA2-4E7C-8229-B09811A90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1" name="Freeform 40">
              <a:extLst>
                <a:ext uri="{FF2B5EF4-FFF2-40B4-BE49-F238E27FC236}">
                  <a16:creationId xmlns:a16="http://schemas.microsoft.com/office/drawing/2014/main" id="{CC0A5575-2FB9-440F-B9A8-E0DDE1C37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2" name="Freeform 41">
              <a:extLst>
                <a:ext uri="{FF2B5EF4-FFF2-40B4-BE49-F238E27FC236}">
                  <a16:creationId xmlns:a16="http://schemas.microsoft.com/office/drawing/2014/main" id="{AFFCC88F-01DF-4DE1-8CD5-88631E309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3" name="Freeform 42">
              <a:extLst>
                <a:ext uri="{FF2B5EF4-FFF2-40B4-BE49-F238E27FC236}">
                  <a16:creationId xmlns:a16="http://schemas.microsoft.com/office/drawing/2014/main" id="{33EEC40B-E2CD-4BAC-94D6-85B7071422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4" name="Freeform 43">
              <a:extLst>
                <a:ext uri="{FF2B5EF4-FFF2-40B4-BE49-F238E27FC236}">
                  <a16:creationId xmlns:a16="http://schemas.microsoft.com/office/drawing/2014/main" id="{3E0E9643-5C60-4933-BB1B-9A09057E7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5" name="Freeform 44">
              <a:extLst>
                <a:ext uri="{FF2B5EF4-FFF2-40B4-BE49-F238E27FC236}">
                  <a16:creationId xmlns:a16="http://schemas.microsoft.com/office/drawing/2014/main" id="{94F86E92-9EC7-437C-946B-31E7C1C47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6" name="Rectangle 115">
              <a:extLst>
                <a:ext uri="{FF2B5EF4-FFF2-40B4-BE49-F238E27FC236}">
                  <a16:creationId xmlns:a16="http://schemas.microsoft.com/office/drawing/2014/main" id="{BE9A51BE-C514-46B5-ABA6-7E7C878F8E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17" name="Freeform 46">
              <a:extLst>
                <a:ext uri="{FF2B5EF4-FFF2-40B4-BE49-F238E27FC236}">
                  <a16:creationId xmlns:a16="http://schemas.microsoft.com/office/drawing/2014/main" id="{8B255447-F0E9-4D96-A4B0-F9EDDE58A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8" name="Freeform 47">
              <a:extLst>
                <a:ext uri="{FF2B5EF4-FFF2-40B4-BE49-F238E27FC236}">
                  <a16:creationId xmlns:a16="http://schemas.microsoft.com/office/drawing/2014/main" id="{AFAC5F3A-3BE7-489E-A848-498B9995F1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19" name="Freeform 48">
              <a:extLst>
                <a:ext uri="{FF2B5EF4-FFF2-40B4-BE49-F238E27FC236}">
                  <a16:creationId xmlns:a16="http://schemas.microsoft.com/office/drawing/2014/main" id="{A974E7AA-5EF3-4817-B0AE-4C1A784EE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0" name="Freeform 49">
              <a:extLst>
                <a:ext uri="{FF2B5EF4-FFF2-40B4-BE49-F238E27FC236}">
                  <a16:creationId xmlns:a16="http://schemas.microsoft.com/office/drawing/2014/main" id="{8AA54AC1-3E87-49C0-A594-87829A2CFF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1" name="Freeform 50">
              <a:extLst>
                <a:ext uri="{FF2B5EF4-FFF2-40B4-BE49-F238E27FC236}">
                  <a16:creationId xmlns:a16="http://schemas.microsoft.com/office/drawing/2014/main" id="{CC237789-73BC-4BD9-BFE8-1325FA4B52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2" name="Freeform 51">
              <a:extLst>
                <a:ext uri="{FF2B5EF4-FFF2-40B4-BE49-F238E27FC236}">
                  <a16:creationId xmlns:a16="http://schemas.microsoft.com/office/drawing/2014/main" id="{DCF4052D-CF62-47DC-991E-49D0BA90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3" name="Freeform 52">
              <a:extLst>
                <a:ext uri="{FF2B5EF4-FFF2-40B4-BE49-F238E27FC236}">
                  <a16:creationId xmlns:a16="http://schemas.microsoft.com/office/drawing/2014/main" id="{2ABD9104-C938-44F2-8622-8407A2593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4" name="Freeform 53">
              <a:extLst>
                <a:ext uri="{FF2B5EF4-FFF2-40B4-BE49-F238E27FC236}">
                  <a16:creationId xmlns:a16="http://schemas.microsoft.com/office/drawing/2014/main" id="{4AA18F60-3E86-4A5A-B82E-A79183ED36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5" name="Freeform 54">
              <a:extLst>
                <a:ext uri="{FF2B5EF4-FFF2-40B4-BE49-F238E27FC236}">
                  <a16:creationId xmlns:a16="http://schemas.microsoft.com/office/drawing/2014/main" id="{0F34C941-6196-4937-99E5-14AAD23F28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6" name="Freeform 55">
              <a:extLst>
                <a:ext uri="{FF2B5EF4-FFF2-40B4-BE49-F238E27FC236}">
                  <a16:creationId xmlns:a16="http://schemas.microsoft.com/office/drawing/2014/main" id="{60DB8A6C-23D7-4A88-BDCE-8FEC86A12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7" name="Freeform 56">
              <a:extLst>
                <a:ext uri="{FF2B5EF4-FFF2-40B4-BE49-F238E27FC236}">
                  <a16:creationId xmlns:a16="http://schemas.microsoft.com/office/drawing/2014/main" id="{29F5F702-AEE6-4633-BB20-7A15C3A31F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8" name="Freeform 57">
              <a:extLst>
                <a:ext uri="{FF2B5EF4-FFF2-40B4-BE49-F238E27FC236}">
                  <a16:creationId xmlns:a16="http://schemas.microsoft.com/office/drawing/2014/main" id="{F30C7A45-6890-4EA5-9F6B-E2AB4D04C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9" name="Freeform 58">
              <a:extLst>
                <a:ext uri="{FF2B5EF4-FFF2-40B4-BE49-F238E27FC236}">
                  <a16:creationId xmlns:a16="http://schemas.microsoft.com/office/drawing/2014/main" id="{F31A7373-F68A-485D-95DC-B53ACC7B5F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7D694E2E-CBAC-4C2C-AFCC-B108339BE687}"/>
              </a:ext>
            </a:extLst>
          </p:cNvPr>
          <p:cNvSpPr>
            <a:spLocks noGrp="1"/>
          </p:cNvSpPr>
          <p:nvPr>
            <p:ph idx="1"/>
          </p:nvPr>
        </p:nvSpPr>
        <p:spPr>
          <a:xfrm>
            <a:off x="7962519" y="2097088"/>
            <a:ext cx="3724656" cy="4741862"/>
          </a:xfrm>
        </p:spPr>
        <p:txBody>
          <a:bodyPr>
            <a:normAutofit/>
          </a:bodyPr>
          <a:lstStyle/>
          <a:p>
            <a:r>
              <a:rPr lang="en-US" sz="1800" dirty="0"/>
              <a:t>An induced emf can establish a current</a:t>
            </a:r>
          </a:p>
          <a:p>
            <a:r>
              <a:rPr lang="en-US" sz="1800" dirty="0"/>
              <a:t>Such a current sets up a magnetic field which acts to oppose the change in magnetic flux</a:t>
            </a:r>
          </a:p>
          <a:p>
            <a:r>
              <a:rPr lang="en-US" sz="1800" dirty="0"/>
              <a:t>The result is a force opposing the movement</a:t>
            </a:r>
          </a:p>
          <a:p>
            <a:r>
              <a:rPr lang="en-US" sz="1800" dirty="0"/>
              <a:t>Electrical energy is not created from nowhere, the kinetic energy of the movement is converted to the electrical energy</a:t>
            </a:r>
            <a:endParaRPr lang="en-AU" sz="1800" dirty="0"/>
          </a:p>
        </p:txBody>
      </p:sp>
      <p:sp>
        <p:nvSpPr>
          <p:cNvPr id="4" name="TextBox 3">
            <a:extLst>
              <a:ext uri="{FF2B5EF4-FFF2-40B4-BE49-F238E27FC236}">
                <a16:creationId xmlns:a16="http://schemas.microsoft.com/office/drawing/2014/main" id="{1AB0EADD-EF3F-4A0C-B739-CECCC383D50B}"/>
              </a:ext>
            </a:extLst>
          </p:cNvPr>
          <p:cNvSpPr txBox="1"/>
          <p:nvPr/>
        </p:nvSpPr>
        <p:spPr>
          <a:xfrm>
            <a:off x="1520492" y="6656833"/>
            <a:ext cx="4506362" cy="215444"/>
          </a:xfrm>
          <a:prstGeom prst="rect">
            <a:avLst/>
          </a:prstGeom>
          <a:noFill/>
        </p:spPr>
        <p:txBody>
          <a:bodyPr wrap="none" rtlCol="0">
            <a:spAutoFit/>
          </a:bodyPr>
          <a:lstStyle/>
          <a:p>
            <a:r>
              <a:rPr lang="en-AU" sz="800" dirty="0">
                <a:solidFill>
                  <a:schemeClr val="bg1"/>
                </a:solidFill>
              </a:rPr>
              <a:t>https://opentextbc.ca/physicstestbook2/wp-content/uploads/sites/211/2017/10/Figure_24_02_01.jpg</a:t>
            </a:r>
          </a:p>
        </p:txBody>
      </p:sp>
    </p:spTree>
    <p:extLst>
      <p:ext uri="{BB962C8B-B14F-4D97-AF65-F5344CB8AC3E}">
        <p14:creationId xmlns:p14="http://schemas.microsoft.com/office/powerpoint/2010/main" val="38340398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20B3-C8C9-49EE-911E-9425FD72172F}"/>
              </a:ext>
            </a:extLst>
          </p:cNvPr>
          <p:cNvSpPr>
            <a:spLocks noGrp="1"/>
          </p:cNvSpPr>
          <p:nvPr>
            <p:ph type="title"/>
          </p:nvPr>
        </p:nvSpPr>
        <p:spPr/>
        <p:txBody>
          <a:bodyPr/>
          <a:lstStyle/>
          <a:p>
            <a:r>
              <a:rPr lang="en-US" dirty="0"/>
              <a:t>(AVERAGE) Induced EMF in coils – Faraday’s Law</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B87A607-8F5F-4B0F-A496-8C70ED6A8B0E}"/>
                  </a:ext>
                </a:extLst>
              </p:cNvPr>
              <p:cNvSpPr>
                <a:spLocks noGrp="1"/>
              </p:cNvSpPr>
              <p:nvPr>
                <p:ph idx="1"/>
              </p:nvPr>
            </p:nvSpPr>
            <p:spPr>
              <a:xfrm>
                <a:off x="1141412" y="2249486"/>
                <a:ext cx="9905999" cy="4322763"/>
              </a:xfrm>
            </p:spPr>
            <p:txBody>
              <a:bodyPr>
                <a:normAutofit fontScale="85000" lnSpcReduction="10000"/>
              </a:bodyPr>
              <a:lstStyle/>
              <a:p>
                <a:pPr marL="0" indent="0">
                  <a:buNone/>
                </a:pPr>
                <a:r>
                  <a:rPr lang="en-US" dirty="0"/>
                  <a:t>The induced emf in a coil is directly proportional to the rate of change of magnetic flux cutting the coil</a:t>
                </a:r>
              </a:p>
              <a:p>
                <a:pPr marL="0" indent="0">
                  <a:buNone/>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m:rPr>
                              <m:sty m:val="p"/>
                            </m:rPr>
                            <a:rPr lang="el-GR" b="0" i="1" smtClean="0">
                              <a:latin typeface="Cambria Math" panose="02040503050406030204" pitchFamily="18" charset="0"/>
                              <a:ea typeface="Cambria Math" panose="02040503050406030204" pitchFamily="18" charset="0"/>
                            </a:rPr>
                            <m:t>Φ</m:t>
                          </m:r>
                        </m:num>
                        <m:den>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𝐵</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m:t>
                                  </m:r>
                                </m:sub>
                              </m:sSub>
                            </m:e>
                          </m:d>
                        </m:num>
                        <m:den>
                          <m:r>
                            <a:rPr lang="en-US" i="1">
                              <a:latin typeface="Cambria Math" panose="02040503050406030204" pitchFamily="18" charset="0"/>
                              <a:ea typeface="Cambria Math" panose="02040503050406030204" pitchFamily="18" charset="0"/>
                            </a:rPr>
                            <m:t>𝑡</m:t>
                          </m:r>
                        </m:den>
                      </m:f>
                    </m:oMath>
                  </m:oMathPara>
                </a14:m>
                <a:endParaRPr lang="en-US" i="1" dirty="0">
                  <a:latin typeface="Cambria Math" panose="02040503050406030204" pitchFamily="18" charset="0"/>
                  <a:ea typeface="Cambria Math" panose="02040503050406030204" pitchFamily="18" charset="0"/>
                </a:endParaRPr>
              </a:p>
              <a:p>
                <a:pPr marL="0" indent="0">
                  <a:buNone/>
                </a:pPr>
                <a:endParaRPr lang="en-AU"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𝑖𝑛𝑑𝑢𝑐𝑒𝑑</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𝑒𝑙𝑒𝑐𝑡𝑟𝑜𝑚𝑜𝑡𝑖𝑣𝑒</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𝑓𝑜𝑟𝑐𝑒</m:t>
                      </m:r>
                      <m:r>
                        <a:rPr lang="en-US" i="1">
                          <a:latin typeface="Cambria Math" panose="02040503050406030204" pitchFamily="18" charset="0"/>
                          <a:ea typeface="Cambria Math" panose="02040503050406030204" pitchFamily="18" charset="0"/>
                        </a:rPr>
                        <m:t> </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𝑉</m:t>
                          </m:r>
                        </m:e>
                      </m:d>
                    </m:oMath>
                  </m:oMathPara>
                </a14:m>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𝑛𝑢𝑚𝑏𝑒𝑟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𝑡𝑢𝑟𝑛𝑠</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𝑖𝑛</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𝑡h𝑒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𝑐𝑜𝑖𝑙</m:t>
                      </m:r>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m:rPr>
                          <m:sty m:val="p"/>
                        </m:rPr>
                        <a:rPr lang="el-GR" b="0" i="1" smtClean="0">
                          <a:latin typeface="Cambria Math" panose="02040503050406030204" pitchFamily="18" charset="0"/>
                          <a:ea typeface="Cambria Math" panose="02040503050406030204" pitchFamily="18" charset="0"/>
                        </a:rPr>
                        <m:t>Φ</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𝑚𝑎𝑔𝑛𝑒𝑡𝑖𝑐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𝑓𝑙𝑢𝑥</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𝑊𝑏</m:t>
                          </m:r>
                        </m:e>
                      </m:d>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𝑡𝑖𝑚𝑒</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𝑠</m:t>
                          </m:r>
                        </m:e>
                      </m:d>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𝐵</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𝑚𝑎𝑔𝑛𝑒𝑡𝑖𝑐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𝑓𝑖𝑒𝑙𝑑</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𝑠𝑡𝑟𝑒𝑛𝑔𝑡h</m:t>
                      </m:r>
                      <m:r>
                        <a:rPr lang="en-US" b="0" i="1" smtClean="0">
                          <a:latin typeface="Cambria Math" panose="02040503050406030204" pitchFamily="18" charset="0"/>
                          <a:ea typeface="Cambria Math" panose="02040503050406030204" pitchFamily="18" charset="0"/>
                        </a:rPr>
                        <m:t> </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𝑓𝑙𝑢𝑥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𝑑𝑒𝑛𝑠𝑖𝑡𝑦</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𝑇</m:t>
                          </m:r>
                        </m:e>
                      </m:d>
                    </m:oMath>
                  </m:oMathPara>
                </a14:m>
                <a:endParaRPr lang="en-US" b="0"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𝑎𝑟𝑒𝑎</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𝑜𝑓</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𝑐𝑜𝑖𝑙</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𝑝𝑒𝑟𝑝𝑒𝑛𝑑𝑖𝑐𝑢𝑙𝑎𝑟</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𝑡𝑜</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𝑚𝑎𝑔𝑛𝑒𝑡𝑖𝑐</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𝑓𝑖𝑒𝑙𝑑</m:t>
                      </m:r>
                      <m:r>
                        <a:rPr lang="en-US" b="0" i="1" smtClean="0">
                          <a:latin typeface="Cambria Math" panose="02040503050406030204" pitchFamily="18" charset="0"/>
                          <a:ea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𝑚</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m:oMathPara>
                </a14:m>
                <a:endParaRPr lang="en-AU" dirty="0"/>
              </a:p>
            </p:txBody>
          </p:sp>
        </mc:Choice>
        <mc:Fallback xmlns="">
          <p:sp>
            <p:nvSpPr>
              <p:cNvPr id="3" name="Content Placeholder 2">
                <a:extLst>
                  <a:ext uri="{FF2B5EF4-FFF2-40B4-BE49-F238E27FC236}">
                    <a16:creationId xmlns:a16="http://schemas.microsoft.com/office/drawing/2014/main" id="{EB87A607-8F5F-4B0F-A496-8C70ED6A8B0E}"/>
                  </a:ext>
                </a:extLst>
              </p:cNvPr>
              <p:cNvSpPr>
                <a:spLocks noGrp="1" noRot="1" noChangeAspect="1" noMove="1" noResize="1" noEditPoints="1" noAdjustHandles="1" noChangeArrowheads="1" noChangeShapeType="1" noTextEdit="1"/>
              </p:cNvSpPr>
              <p:nvPr>
                <p:ph idx="1"/>
              </p:nvPr>
            </p:nvSpPr>
            <p:spPr>
              <a:xfrm>
                <a:off x="1141412" y="2249486"/>
                <a:ext cx="9905999" cy="4322763"/>
              </a:xfrm>
              <a:blipFill>
                <a:blip r:embed="rId2"/>
                <a:stretch>
                  <a:fillRect l="-615" t="-423"/>
                </a:stretch>
              </a:blipFill>
            </p:spPr>
            <p:txBody>
              <a:bodyPr/>
              <a:lstStyle/>
              <a:p>
                <a:r>
                  <a:rPr lang="en-AU">
                    <a:noFill/>
                  </a:rPr>
                  <a:t> </a:t>
                </a:r>
              </a:p>
            </p:txBody>
          </p:sp>
        </mc:Fallback>
      </mc:AlternateContent>
    </p:spTree>
    <p:extLst>
      <p:ext uri="{BB962C8B-B14F-4D97-AF65-F5344CB8AC3E}">
        <p14:creationId xmlns:p14="http://schemas.microsoft.com/office/powerpoint/2010/main" val="3419086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3DAE-5549-468A-AAC4-376264064B6A}"/>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A8CA94-AC4F-4A49-8CF3-F16E747F2DA0}"/>
                  </a:ext>
                </a:extLst>
              </p:cNvPr>
              <p:cNvSpPr>
                <a:spLocks noGrp="1"/>
              </p:cNvSpPr>
              <p:nvPr>
                <p:ph idx="1"/>
              </p:nvPr>
            </p:nvSpPr>
            <p:spPr>
              <a:xfrm>
                <a:off x="1141412" y="1714500"/>
                <a:ext cx="10240963" cy="5067299"/>
              </a:xfrm>
            </p:spPr>
            <p:txBody>
              <a:bodyPr>
                <a:normAutofit fontScale="85000" lnSpcReduction="20000"/>
              </a:bodyPr>
              <a:lstStyle/>
              <a:p>
                <a:r>
                  <a:rPr lang="en-US" dirty="0"/>
                  <a:t>A student places a horizontal 5 cm square coil into an upwards vertical 0.1 T magnetic field</a:t>
                </a:r>
              </a:p>
              <a:p>
                <a:pPr marL="0" indent="0">
                  <a:buNone/>
                </a:pPr>
                <a:r>
                  <a:rPr lang="en-US" dirty="0"/>
                  <a:t>a) How much flux cuts the coil?</a:t>
                </a:r>
              </a:p>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𝜙</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𝐵𝐴</m:t>
                      </m:r>
                      <m:r>
                        <a:rPr lang="en-US" b="0" i="1" smtClean="0">
                          <a:latin typeface="Cambria Math" panose="02040503050406030204" pitchFamily="18" charset="0"/>
                          <a:ea typeface="Cambria Math" panose="02040503050406030204" pitchFamily="18" charset="0"/>
                        </a:rPr>
                        <m:t>=0.1×</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0.05</m:t>
                          </m:r>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=0.00025 </m:t>
                      </m:r>
                      <m:r>
                        <a:rPr lang="en-US" b="0" i="1" smtClean="0">
                          <a:latin typeface="Cambria Math" panose="02040503050406030204" pitchFamily="18" charset="0"/>
                          <a:ea typeface="Cambria Math" panose="02040503050406030204" pitchFamily="18" charset="0"/>
                        </a:rPr>
                        <m:t>𝑊𝑏</m:t>
                      </m:r>
                    </m:oMath>
                  </m:oMathPara>
                </a14:m>
                <a:endParaRPr lang="en-US" dirty="0"/>
              </a:p>
              <a:p>
                <a:pPr marL="0" indent="0">
                  <a:buNone/>
                </a:pPr>
                <a:r>
                  <a:rPr lang="en-AU" dirty="0"/>
                  <a:t>b) Determine the emf and direction of current in the coil if it is pulled out of the field in 1 s</a:t>
                </a:r>
              </a:p>
              <a:p>
                <a:pPr marL="0" indent="0">
                  <a:buNone/>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f>
                        <m:fPr>
                          <m:ctrlPr>
                            <a:rPr lang="en-US" b="0" i="1" smtClean="0">
                              <a:latin typeface="Cambria Math" panose="02040503050406030204" pitchFamily="18"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r>
                            <a:rPr lang="el-GR" b="0" i="1" smtClean="0">
                              <a:latin typeface="Cambria Math" panose="02040503050406030204" pitchFamily="18" charset="0"/>
                              <a:ea typeface="Cambria Math" panose="02040503050406030204" pitchFamily="18" charset="0"/>
                            </a:rPr>
                            <m:t>𝜙</m:t>
                          </m:r>
                        </m:num>
                        <m:den>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=1</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0−0.00025</m:t>
                          </m:r>
                        </m:num>
                        <m:den>
                          <m:r>
                            <a:rPr lang="en-US" b="0" i="1" smtClean="0">
                              <a:latin typeface="Cambria Math" panose="02040503050406030204" pitchFamily="18" charset="0"/>
                              <a:ea typeface="Cambria Math" panose="02040503050406030204" pitchFamily="18" charset="0"/>
                            </a:rPr>
                            <m:t>1</m:t>
                          </m:r>
                        </m:den>
                      </m:f>
                      <m:r>
                        <a:rPr lang="en-US" b="0" i="1" smtClean="0">
                          <a:latin typeface="Cambria Math" panose="02040503050406030204" pitchFamily="18" charset="0"/>
                          <a:ea typeface="Cambria Math" panose="02040503050406030204" pitchFamily="18" charset="0"/>
                        </a:rPr>
                        <m:t>=0.00025 </m:t>
                      </m:r>
                      <m:r>
                        <a:rPr lang="en-US" b="0" i="1" smtClean="0">
                          <a:latin typeface="Cambria Math" panose="02040503050406030204" pitchFamily="18" charset="0"/>
                          <a:ea typeface="Cambria Math" panose="02040503050406030204" pitchFamily="18" charset="0"/>
                        </a:rPr>
                        <m:t>𝑉</m:t>
                      </m:r>
                    </m:oMath>
                  </m:oMathPara>
                </a14:m>
                <a:endParaRPr lang="en-US" b="0" dirty="0">
                  <a:ea typeface="Cambria Math" panose="02040503050406030204" pitchFamily="18" charset="0"/>
                </a:endParaRPr>
              </a:p>
              <a:p>
                <a:pPr marL="0" indent="0">
                  <a:buNone/>
                </a:pPr>
                <a:r>
                  <a:rPr lang="en-AU" dirty="0"/>
                  <a:t>Since the upwards magnetic field through the coil is decreasing the current will flow to increase the upwards magnetic field i.e. it will flow counter-clockwise viewed from above</a:t>
                </a:r>
              </a:p>
              <a:p>
                <a:pPr marL="0" indent="0">
                  <a:buNone/>
                </a:pPr>
                <a:r>
                  <a:rPr lang="en-AU" dirty="0"/>
                  <a:t>c) Determine the emf and direction of current in the coil if it is pushed back in in 0.5 s</a:t>
                </a:r>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f>
                        <m:fPr>
                          <m:ctrlPr>
                            <a:rPr lang="en-US" i="1">
                              <a:latin typeface="Cambria Math" panose="02040503050406030204" pitchFamily="18" charset="0"/>
                              <a:ea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Δ</m:t>
                          </m:r>
                          <m:r>
                            <a:rPr lang="el-GR" i="1">
                              <a:latin typeface="Cambria Math" panose="02040503050406030204" pitchFamily="18" charset="0"/>
                              <a:ea typeface="Cambria Math" panose="02040503050406030204" pitchFamily="18" charset="0"/>
                            </a:rPr>
                            <m:t>𝜙</m:t>
                          </m:r>
                        </m:num>
                        <m:den>
                          <m:r>
                            <a:rPr lang="en-US" i="1">
                              <a:latin typeface="Cambria Math" panose="02040503050406030204" pitchFamily="18" charset="0"/>
                              <a:ea typeface="Cambria Math" panose="02040503050406030204" pitchFamily="18" charset="0"/>
                            </a:rPr>
                            <m:t>𝑡</m:t>
                          </m:r>
                        </m:den>
                      </m:f>
                      <m:r>
                        <a:rPr lang="en-US" i="1">
                          <a:latin typeface="Cambria Math" panose="02040503050406030204" pitchFamily="18" charset="0"/>
                          <a:ea typeface="Cambria Math" panose="02040503050406030204" pitchFamily="18" charset="0"/>
                        </a:rPr>
                        <m:t>=1</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0−0.00025</m:t>
                          </m:r>
                        </m:num>
                        <m:den>
                          <m:r>
                            <a:rPr lang="en-US" b="0" i="1" smtClean="0">
                              <a:latin typeface="Cambria Math" panose="02040503050406030204" pitchFamily="18" charset="0"/>
                              <a:ea typeface="Cambria Math" panose="02040503050406030204" pitchFamily="18" charset="0"/>
                            </a:rPr>
                            <m:t>0.5</m:t>
                          </m:r>
                        </m:den>
                      </m:f>
                      <m:r>
                        <a:rPr lang="en-US" i="1">
                          <a:latin typeface="Cambria Math" panose="02040503050406030204" pitchFamily="18" charset="0"/>
                          <a:ea typeface="Cambria Math" panose="02040503050406030204" pitchFamily="18" charset="0"/>
                        </a:rPr>
                        <m:t>=0.0005 </m:t>
                      </m:r>
                      <m:r>
                        <a:rPr lang="en-US" i="1">
                          <a:latin typeface="Cambria Math" panose="02040503050406030204" pitchFamily="18" charset="0"/>
                          <a:ea typeface="Cambria Math" panose="02040503050406030204" pitchFamily="18" charset="0"/>
                        </a:rPr>
                        <m:t>𝑉</m:t>
                      </m:r>
                    </m:oMath>
                  </m:oMathPara>
                </a14:m>
                <a:endParaRPr lang="en-US" dirty="0">
                  <a:ea typeface="Cambria Math" panose="02040503050406030204" pitchFamily="18" charset="0"/>
                </a:endParaRPr>
              </a:p>
              <a:p>
                <a:pPr marL="0" indent="0">
                  <a:buNone/>
                </a:pPr>
                <a:r>
                  <a:rPr lang="en-AU" dirty="0"/>
                  <a:t>Since the upwards magnetic field through the coil is increasing the current will flow to decrease the upwards magnetic field i.e. it will flow clockwise viewed from above</a:t>
                </a:r>
              </a:p>
              <a:p>
                <a:pPr marL="0" indent="0">
                  <a:buNone/>
                </a:pPr>
                <a:endParaRPr lang="en-AU" dirty="0"/>
              </a:p>
            </p:txBody>
          </p:sp>
        </mc:Choice>
        <mc:Fallback xmlns="">
          <p:sp>
            <p:nvSpPr>
              <p:cNvPr id="3" name="Content Placeholder 2">
                <a:extLst>
                  <a:ext uri="{FF2B5EF4-FFF2-40B4-BE49-F238E27FC236}">
                    <a16:creationId xmlns:a16="http://schemas.microsoft.com/office/drawing/2014/main" id="{65A8CA94-AC4F-4A49-8CF3-F16E747F2DA0}"/>
                  </a:ext>
                </a:extLst>
              </p:cNvPr>
              <p:cNvSpPr>
                <a:spLocks noGrp="1" noRot="1" noChangeAspect="1" noMove="1" noResize="1" noEditPoints="1" noAdjustHandles="1" noChangeArrowheads="1" noChangeShapeType="1" noTextEdit="1"/>
              </p:cNvSpPr>
              <p:nvPr>
                <p:ph idx="1"/>
              </p:nvPr>
            </p:nvSpPr>
            <p:spPr>
              <a:xfrm>
                <a:off x="1141412" y="1714500"/>
                <a:ext cx="10240963" cy="5067299"/>
              </a:xfrm>
              <a:blipFill>
                <a:blip r:embed="rId2"/>
                <a:stretch>
                  <a:fillRect l="-833" t="-1805"/>
                </a:stretch>
              </a:blipFill>
            </p:spPr>
            <p:txBody>
              <a:bodyPr/>
              <a:lstStyle/>
              <a:p>
                <a:r>
                  <a:rPr lang="en-AU">
                    <a:noFill/>
                  </a:rPr>
                  <a:t> </a:t>
                </a:r>
              </a:p>
            </p:txBody>
          </p:sp>
        </mc:Fallback>
      </mc:AlternateContent>
    </p:spTree>
    <p:extLst>
      <p:ext uri="{BB962C8B-B14F-4D97-AF65-F5344CB8AC3E}">
        <p14:creationId xmlns:p14="http://schemas.microsoft.com/office/powerpoint/2010/main" val="6447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B3DAE-5549-468A-AAC4-376264064B6A}"/>
              </a:ext>
            </a:extLst>
          </p:cNvPr>
          <p:cNvSpPr>
            <a:spLocks noGrp="1"/>
          </p:cNvSpPr>
          <p:nvPr>
            <p:ph type="title"/>
          </p:nvPr>
        </p:nvSpPr>
        <p:spPr>
          <a:xfrm>
            <a:off x="1141413" y="0"/>
            <a:ext cx="9905998" cy="1035050"/>
          </a:xfrm>
        </p:spPr>
        <p:txBody>
          <a:bodyPr/>
          <a:lstStyle/>
          <a:p>
            <a:r>
              <a:rPr lang="en-US" dirty="0"/>
              <a:t>Example 2</a:t>
            </a:r>
            <a:endParaRPr lang="en-AU" dirty="0"/>
          </a:p>
        </p:txBody>
      </p:sp>
      <p:sp>
        <p:nvSpPr>
          <p:cNvPr id="3" name="Content Placeholder 2">
            <a:extLst>
              <a:ext uri="{FF2B5EF4-FFF2-40B4-BE49-F238E27FC236}">
                <a16:creationId xmlns:a16="http://schemas.microsoft.com/office/drawing/2014/main" id="{65A8CA94-AC4F-4A49-8CF3-F16E747F2DA0}"/>
              </a:ext>
            </a:extLst>
          </p:cNvPr>
          <p:cNvSpPr>
            <a:spLocks noGrp="1"/>
          </p:cNvSpPr>
          <p:nvPr>
            <p:ph idx="1"/>
          </p:nvPr>
        </p:nvSpPr>
        <p:spPr>
          <a:xfrm>
            <a:off x="476250" y="920750"/>
            <a:ext cx="10906125" cy="5745771"/>
          </a:xfrm>
        </p:spPr>
        <p:txBody>
          <a:bodyPr>
            <a:normAutofit fontScale="92500" lnSpcReduction="10000"/>
          </a:bodyPr>
          <a:lstStyle/>
          <a:p>
            <a:r>
              <a:rPr lang="en-US" dirty="0"/>
              <a:t>A student places a horizontal 5 cm square coil into an upwards vertical 0.1 T magnetic field</a:t>
            </a:r>
          </a:p>
          <a:p>
            <a:pPr marL="457200" indent="-457200">
              <a:buAutoNum type="alphaLcParenR"/>
            </a:pPr>
            <a:r>
              <a:rPr lang="en-US" dirty="0"/>
              <a:t>Describe the current in the coil if the student rotates the coil 360</a:t>
            </a:r>
            <a:r>
              <a:rPr lang="en-US" dirty="0">
                <a:latin typeface="Calibri" panose="020F0502020204030204" pitchFamily="34" charset="0"/>
                <a:cs typeface="Calibri" panose="020F0502020204030204" pitchFamily="34" charset="0"/>
              </a:rPr>
              <a:t>°</a:t>
            </a:r>
            <a:r>
              <a:rPr lang="en-US" dirty="0"/>
              <a:t> in 2 s.</a:t>
            </a:r>
            <a:endParaRPr lang="en-AU" dirty="0"/>
          </a:p>
          <a:p>
            <a:pPr marL="0" indent="0">
              <a:buNone/>
            </a:pPr>
            <a:r>
              <a:rPr lang="en-AU" dirty="0"/>
              <a:t>The emf and therefore the current will be at a </a:t>
            </a:r>
            <a:br>
              <a:rPr lang="en-AU" dirty="0"/>
            </a:br>
            <a:r>
              <a:rPr lang="en-AU" dirty="0"/>
              <a:t>minimum initially while the coil is horizontal, this is a</a:t>
            </a:r>
            <a:br>
              <a:rPr lang="en-AU" dirty="0"/>
            </a:br>
            <a:r>
              <a:rPr lang="en-AU" dirty="0"/>
              <a:t>maximum for magnetic flux but a minimum for rate</a:t>
            </a:r>
            <a:br>
              <a:rPr lang="en-AU" dirty="0"/>
            </a:br>
            <a:r>
              <a:rPr lang="en-AU" dirty="0"/>
              <a:t>of change of magnetic flux and therefore emf.</a:t>
            </a:r>
            <a:br>
              <a:rPr lang="en-AU" dirty="0"/>
            </a:br>
            <a:r>
              <a:rPr lang="en-AU" dirty="0"/>
              <a:t>As it is rotated the emf and therefore current </a:t>
            </a:r>
            <a:br>
              <a:rPr lang="en-AU" dirty="0"/>
            </a:br>
            <a:r>
              <a:rPr lang="en-AU" dirty="0"/>
              <a:t>increases reaching a maximum when the coil is</a:t>
            </a:r>
            <a:br>
              <a:rPr lang="en-AU" dirty="0"/>
            </a:br>
            <a:r>
              <a:rPr lang="en-AU" dirty="0"/>
              <a:t>parallel to the magnetic field as this is a point of </a:t>
            </a:r>
            <a:br>
              <a:rPr lang="en-AU" dirty="0"/>
            </a:br>
            <a:r>
              <a:rPr lang="en-AU" dirty="0"/>
              <a:t>maximum rate of change of magnetic flux. The current </a:t>
            </a:r>
            <a:br>
              <a:rPr lang="en-AU" dirty="0"/>
            </a:br>
            <a:r>
              <a:rPr lang="en-AU" dirty="0"/>
              <a:t>will then decrease until the coil is once again </a:t>
            </a:r>
            <a:br>
              <a:rPr lang="en-AU" dirty="0"/>
            </a:br>
            <a:r>
              <a:rPr lang="en-AU" dirty="0"/>
              <a:t>perpendicular to the magnetic field at which point </a:t>
            </a:r>
          </a:p>
          <a:p>
            <a:pPr marL="0" indent="0">
              <a:buNone/>
            </a:pPr>
            <a:r>
              <a:rPr lang="en-AU" dirty="0"/>
              <a:t>current will be zero before it moves through the same </a:t>
            </a:r>
          </a:p>
          <a:p>
            <a:pPr marL="0" indent="0">
              <a:buNone/>
            </a:pPr>
            <a:r>
              <a:rPr lang="en-AU" dirty="0"/>
              <a:t>pattern in the opposite directions</a:t>
            </a:r>
            <a:endParaRPr lang="en-US" dirty="0"/>
          </a:p>
        </p:txBody>
      </p:sp>
      <p:pic>
        <p:nvPicPr>
          <p:cNvPr id="1026" name="Picture 2" descr="Why is there no current induced when the coil is vertical in an AC ...">
            <a:extLst>
              <a:ext uri="{FF2B5EF4-FFF2-40B4-BE49-F238E27FC236}">
                <a16:creationId xmlns:a16="http://schemas.microsoft.com/office/drawing/2014/main" id="{A7F9E17B-8FBB-425B-B4F7-958D40EB7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3388" y="3047021"/>
            <a:ext cx="5153025" cy="3619500"/>
          </a:xfrm>
          <a:prstGeom prst="rect">
            <a:avLst/>
          </a:prstGeom>
          <a:solidFill>
            <a:schemeClr val="tx1"/>
          </a:solidFill>
        </p:spPr>
      </p:pic>
    </p:spTree>
    <p:extLst>
      <p:ext uri="{BB962C8B-B14F-4D97-AF65-F5344CB8AC3E}">
        <p14:creationId xmlns:p14="http://schemas.microsoft.com/office/powerpoint/2010/main" val="393211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35DEE-B328-4207-9AF7-D9E0B10E9333}"/>
              </a:ext>
            </a:extLst>
          </p:cNvPr>
          <p:cNvSpPr>
            <a:spLocks noGrp="1"/>
          </p:cNvSpPr>
          <p:nvPr>
            <p:ph type="title"/>
          </p:nvPr>
        </p:nvSpPr>
        <p:spPr/>
        <p:txBody>
          <a:bodyPr/>
          <a:lstStyle/>
          <a:p>
            <a:r>
              <a:rPr lang="en-US" dirty="0"/>
              <a:t>Example 3</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D03A6C-AE17-4E36-99CF-04F1B16D928F}"/>
                  </a:ext>
                </a:extLst>
              </p:cNvPr>
              <p:cNvSpPr>
                <a:spLocks noGrp="1"/>
              </p:cNvSpPr>
              <p:nvPr>
                <p:ph idx="1"/>
              </p:nvPr>
            </p:nvSpPr>
            <p:spPr>
              <a:xfrm>
                <a:off x="1141412" y="2249486"/>
                <a:ext cx="9905999" cy="4398963"/>
              </a:xfrm>
            </p:spPr>
            <p:txBody>
              <a:bodyPr>
                <a:normAutofit fontScale="92500"/>
              </a:bodyPr>
              <a:lstStyle/>
              <a:p>
                <a:pPr marL="0" indent="0">
                  <a:buNone/>
                </a:pPr>
                <a:r>
                  <a:rPr lang="en-US" dirty="0"/>
                  <a:t>A 40 cm</a:t>
                </a:r>
                <a:r>
                  <a:rPr lang="en-US" baseline="30000" dirty="0"/>
                  <a:t>2</a:t>
                </a:r>
                <a:r>
                  <a:rPr lang="en-US" dirty="0"/>
                  <a:t>, 20 turn coil is placed horizontally in a 0.1 T vertical magnetic field. The coil is connected to a galvanometer (≈ analogue ammeter) with a resistance of 200 </a:t>
                </a:r>
                <a:r>
                  <a:rPr lang="el-GR" dirty="0"/>
                  <a:t>Ω</a:t>
                </a:r>
                <a:r>
                  <a:rPr lang="en-US" dirty="0"/>
                  <a:t>. </a:t>
                </a:r>
              </a:p>
              <a:p>
                <a:pPr marL="0" indent="0">
                  <a:buNone/>
                </a:pPr>
                <a:r>
                  <a:rPr lang="en-US" dirty="0"/>
                  <a:t>a) How much flux passes through the coil?</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𝜙</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𝐵𝐴</m:t>
                      </m:r>
                      <m:r>
                        <a:rPr lang="en-US" i="1">
                          <a:latin typeface="Cambria Math" panose="02040503050406030204" pitchFamily="18" charset="0"/>
                          <a:ea typeface="Cambria Math" panose="02040503050406030204" pitchFamily="18" charset="0"/>
                        </a:rPr>
                        <m:t>=0.1×40×</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−4</m:t>
                          </m:r>
                        </m:sup>
                      </m:sSup>
                      <m:r>
                        <a:rPr lang="en-US" b="0" i="1" smtClean="0">
                          <a:latin typeface="Cambria Math" panose="02040503050406030204" pitchFamily="18" charset="0"/>
                          <a:ea typeface="Cambria Math" panose="02040503050406030204" pitchFamily="18" charset="0"/>
                        </a:rPr>
                        <m:t>=4.00</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−4</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𝑊𝑏</m:t>
                      </m:r>
                    </m:oMath>
                  </m:oMathPara>
                </a14:m>
                <a:endParaRPr lang="en-US" dirty="0"/>
              </a:p>
              <a:p>
                <a:pPr marL="0" indent="0">
                  <a:buNone/>
                </a:pPr>
                <a:r>
                  <a:rPr lang="en-US" dirty="0"/>
                  <a:t>b) If the coil is withdrawn in 0.5 s, what current flows through it?</a:t>
                </a:r>
              </a:p>
              <a:p>
                <a:pPr marL="0" indent="0">
                  <a:buNone/>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𝜀</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𝑁</m:t>
                      </m:r>
                      <m:f>
                        <m:fPr>
                          <m:ctrlPr>
                            <a:rPr lang="en-US" i="1">
                              <a:latin typeface="Cambria Math" panose="02040503050406030204" pitchFamily="18" charset="0"/>
                              <a:ea typeface="Cambria Math" panose="02040503050406030204" pitchFamily="18" charset="0"/>
                            </a:rPr>
                          </m:ctrlPr>
                        </m:fPr>
                        <m:num>
                          <m:r>
                            <m:rPr>
                              <m:sty m:val="p"/>
                            </m:rPr>
                            <a:rPr lang="el-GR" i="1">
                              <a:latin typeface="Cambria Math" panose="02040503050406030204" pitchFamily="18" charset="0"/>
                              <a:ea typeface="Cambria Math" panose="02040503050406030204" pitchFamily="18" charset="0"/>
                            </a:rPr>
                            <m:t>Δ</m:t>
                          </m:r>
                          <m:r>
                            <a:rPr lang="el-GR" i="1">
                              <a:latin typeface="Cambria Math" panose="02040503050406030204" pitchFamily="18" charset="0"/>
                              <a:ea typeface="Cambria Math" panose="02040503050406030204" pitchFamily="18" charset="0"/>
                            </a:rPr>
                            <m:t>𝜙</m:t>
                          </m:r>
                        </m:num>
                        <m:den>
                          <m:r>
                            <a:rPr lang="en-US" i="1">
                              <a:latin typeface="Cambria Math" panose="02040503050406030204" pitchFamily="18" charset="0"/>
                              <a:ea typeface="Cambria Math" panose="02040503050406030204" pitchFamily="18" charset="0"/>
                            </a:rPr>
                            <m:t>𝑡</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20</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0−4×</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−4</m:t>
                              </m:r>
                            </m:sup>
                          </m:sSup>
                        </m:num>
                        <m:den>
                          <m:r>
                            <a:rPr lang="en-US" b="0" i="1" smtClean="0">
                              <a:latin typeface="Cambria Math" panose="02040503050406030204" pitchFamily="18" charset="0"/>
                              <a:ea typeface="Cambria Math" panose="02040503050406030204" pitchFamily="18" charset="0"/>
                            </a:rPr>
                            <m:t>0.5</m:t>
                          </m:r>
                        </m:den>
                      </m:f>
                      <m:r>
                        <a:rPr lang="en-US" i="1">
                          <a:latin typeface="Cambria Math" panose="02040503050406030204" pitchFamily="18" charset="0"/>
                          <a:ea typeface="Cambria Math" panose="02040503050406030204" pitchFamily="18" charset="0"/>
                        </a:rPr>
                        <m:t>=0.0</m:t>
                      </m:r>
                      <m:r>
                        <a:rPr lang="en-US" b="0" i="1" smtClean="0">
                          <a:latin typeface="Cambria Math" panose="02040503050406030204" pitchFamily="18" charset="0"/>
                          <a:ea typeface="Cambria Math" panose="02040503050406030204" pitchFamily="18" charset="0"/>
                        </a:rPr>
                        <m:t>16</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𝑉</m:t>
                      </m:r>
                    </m:oMath>
                  </m:oMathPara>
                </a14:m>
                <a:endParaRPr lang="en-US" i="1"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panose="02040503050406030204" pitchFamily="18" charset="0"/>
                        </a:rPr>
                        <m:t>𝐼</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𝑉</m:t>
                          </m:r>
                        </m:num>
                        <m:den>
                          <m:r>
                            <a:rPr lang="en-US" b="0" i="1" smtClean="0">
                              <a:latin typeface="Cambria Math" panose="02040503050406030204" pitchFamily="18" charset="0"/>
                              <a:ea typeface="Cambria Math" panose="02040503050406030204" pitchFamily="18" charset="0"/>
                            </a:rPr>
                            <m:t>𝑅</m:t>
                          </m:r>
                        </m:den>
                      </m:f>
                      <m:r>
                        <a:rPr lang="en-US"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0.016</m:t>
                          </m:r>
                        </m:num>
                        <m:den>
                          <m:r>
                            <a:rPr lang="en-US" b="0" i="1" smtClean="0">
                              <a:latin typeface="Cambria Math" panose="02040503050406030204" pitchFamily="18" charset="0"/>
                              <a:ea typeface="Cambria Math" panose="02040503050406030204" pitchFamily="18" charset="0"/>
                            </a:rPr>
                            <m:t>200</m:t>
                          </m:r>
                        </m:den>
                      </m:f>
                      <m:r>
                        <a:rPr lang="en-US" b="0" i="1" smtClean="0">
                          <a:latin typeface="Cambria Math" panose="02040503050406030204" pitchFamily="18" charset="0"/>
                          <a:ea typeface="Cambria Math" panose="02040503050406030204" pitchFamily="18" charset="0"/>
                        </a:rPr>
                        <m:t>=8.00</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5</m:t>
                          </m:r>
                        </m:sup>
                      </m:sSup>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𝐴</m:t>
                      </m:r>
                    </m:oMath>
                  </m:oMathPara>
                </a14:m>
                <a:endParaRPr lang="en-US" dirty="0"/>
              </a:p>
              <a:p>
                <a:pPr marL="0" indent="0">
                  <a:buNone/>
                </a:pPr>
                <a:endParaRPr lang="en-US" dirty="0">
                  <a:ea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E1D03A6C-AE17-4E36-99CF-04F1B16D928F}"/>
                  </a:ext>
                </a:extLst>
              </p:cNvPr>
              <p:cNvSpPr>
                <a:spLocks noGrp="1" noRot="1" noChangeAspect="1" noMove="1" noResize="1" noEditPoints="1" noAdjustHandles="1" noChangeArrowheads="1" noChangeShapeType="1" noTextEdit="1"/>
              </p:cNvSpPr>
              <p:nvPr>
                <p:ph idx="1"/>
              </p:nvPr>
            </p:nvSpPr>
            <p:spPr>
              <a:xfrm>
                <a:off x="1141412" y="2249486"/>
                <a:ext cx="9905999" cy="4398963"/>
              </a:xfrm>
              <a:blipFill>
                <a:blip r:embed="rId2"/>
                <a:stretch>
                  <a:fillRect l="-800"/>
                </a:stretch>
              </a:blipFill>
            </p:spPr>
            <p:txBody>
              <a:bodyPr/>
              <a:lstStyle/>
              <a:p>
                <a:r>
                  <a:rPr lang="en-AU">
                    <a:noFill/>
                  </a:rPr>
                  <a:t> </a:t>
                </a:r>
              </a:p>
            </p:txBody>
          </p:sp>
        </mc:Fallback>
      </mc:AlternateContent>
    </p:spTree>
    <p:extLst>
      <p:ext uri="{BB962C8B-B14F-4D97-AF65-F5344CB8AC3E}">
        <p14:creationId xmlns:p14="http://schemas.microsoft.com/office/powerpoint/2010/main" val="1844826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0CD70-F4B4-41A1-94B2-5692C2EA7432}"/>
              </a:ext>
            </a:extLst>
          </p:cNvPr>
          <p:cNvSpPr>
            <a:spLocks noGrp="1"/>
          </p:cNvSpPr>
          <p:nvPr>
            <p:ph type="title"/>
          </p:nvPr>
        </p:nvSpPr>
        <p:spPr>
          <a:xfrm>
            <a:off x="1141413" y="618518"/>
            <a:ext cx="9905998" cy="1478570"/>
          </a:xfrm>
        </p:spPr>
        <p:txBody>
          <a:bodyPr/>
          <a:lstStyle/>
          <a:p>
            <a:r>
              <a:rPr lang="en-US" dirty="0"/>
              <a:t>Generators</a:t>
            </a:r>
            <a:endParaRPr lang="en-AU" dirty="0"/>
          </a:p>
        </p:txBody>
      </p:sp>
      <p:sp>
        <p:nvSpPr>
          <p:cNvPr id="3" name="Content Placeholder 2">
            <a:extLst>
              <a:ext uri="{FF2B5EF4-FFF2-40B4-BE49-F238E27FC236}">
                <a16:creationId xmlns:a16="http://schemas.microsoft.com/office/drawing/2014/main" id="{D2971ADC-476A-40F7-8703-0146BC75EF5A}"/>
              </a:ext>
            </a:extLst>
          </p:cNvPr>
          <p:cNvSpPr>
            <a:spLocks noGrp="1"/>
          </p:cNvSpPr>
          <p:nvPr>
            <p:ph idx="1"/>
          </p:nvPr>
        </p:nvSpPr>
        <p:spPr>
          <a:xfrm>
            <a:off x="1141412" y="2249487"/>
            <a:ext cx="4030663" cy="3541714"/>
          </a:xfrm>
        </p:spPr>
        <p:txBody>
          <a:bodyPr>
            <a:normAutofit fontScale="92500"/>
          </a:bodyPr>
          <a:lstStyle/>
          <a:p>
            <a:r>
              <a:rPr lang="en-US" dirty="0"/>
              <a:t>Make use of induction to create a useful electric current</a:t>
            </a:r>
          </a:p>
          <a:p>
            <a:r>
              <a:rPr lang="en-US" dirty="0"/>
              <a:t>Need a coil moving relative to a magnetic field</a:t>
            </a:r>
          </a:p>
          <a:p>
            <a:r>
              <a:rPr lang="en-US" dirty="0"/>
              <a:t>Simple to create AC, can also create DC with split ring commutator</a:t>
            </a:r>
            <a:endParaRPr lang="en-AU" dirty="0"/>
          </a:p>
        </p:txBody>
      </p:sp>
      <p:grpSp>
        <p:nvGrpSpPr>
          <p:cNvPr id="5" name="Group 4">
            <a:extLst>
              <a:ext uri="{FF2B5EF4-FFF2-40B4-BE49-F238E27FC236}">
                <a16:creationId xmlns:a16="http://schemas.microsoft.com/office/drawing/2014/main" id="{8FB683F2-19FB-454F-BA98-73EAED0FE984}"/>
              </a:ext>
            </a:extLst>
          </p:cNvPr>
          <p:cNvGrpSpPr/>
          <p:nvPr/>
        </p:nvGrpSpPr>
        <p:grpSpPr>
          <a:xfrm>
            <a:off x="5357813" y="1943100"/>
            <a:ext cx="5838825" cy="3187244"/>
            <a:chOff x="5357813" y="1943100"/>
            <a:chExt cx="5838825" cy="3187244"/>
          </a:xfrm>
        </p:grpSpPr>
        <p:pic>
          <p:nvPicPr>
            <p:cNvPr id="4098" name="Picture 2" descr="Image result for generator diagram">
              <a:extLst>
                <a:ext uri="{FF2B5EF4-FFF2-40B4-BE49-F238E27FC236}">
                  <a16:creationId xmlns:a16="http://schemas.microsoft.com/office/drawing/2014/main" id="{183D84B0-7365-4047-A2BA-A39C3A8403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943100"/>
              <a:ext cx="5838825"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B427B4-7097-41EA-957E-77DCFF66ED4A}"/>
                </a:ext>
              </a:extLst>
            </p:cNvPr>
            <p:cNvSpPr txBox="1"/>
            <p:nvPr/>
          </p:nvSpPr>
          <p:spPr>
            <a:xfrm>
              <a:off x="5757144" y="4914900"/>
              <a:ext cx="5040162" cy="215444"/>
            </a:xfrm>
            <a:prstGeom prst="rect">
              <a:avLst/>
            </a:prstGeom>
            <a:noFill/>
          </p:spPr>
          <p:txBody>
            <a:bodyPr wrap="none" rtlCol="0">
              <a:spAutoFit/>
            </a:bodyPr>
            <a:lstStyle/>
            <a:p>
              <a:r>
                <a:rPr lang="en-AU" sz="800" dirty="0"/>
                <a:t>https://www.physics.byu.edu/faculty/christensen/Physics%20220/FTI/31%20Faraday%27s%20Law/31.19%201.jpg</a:t>
              </a:r>
              <a:endParaRPr lang="en-AU" dirty="0"/>
            </a:p>
          </p:txBody>
        </p:sp>
      </p:grpSp>
    </p:spTree>
    <p:extLst>
      <p:ext uri="{BB962C8B-B14F-4D97-AF65-F5344CB8AC3E}">
        <p14:creationId xmlns:p14="http://schemas.microsoft.com/office/powerpoint/2010/main" val="39977965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F5444-9FEA-4FE3-83A3-58100575F969}"/>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79B142-B43A-4DAA-AD3B-7C6093B36A53}"/>
                  </a:ext>
                </a:extLst>
              </p:cNvPr>
              <p:cNvSpPr>
                <a:spLocks noGrp="1"/>
              </p:cNvSpPr>
              <p:nvPr>
                <p:ph idx="1"/>
              </p:nvPr>
            </p:nvSpPr>
            <p:spPr>
              <a:xfrm>
                <a:off x="1141412" y="2249486"/>
                <a:ext cx="9905999" cy="4341813"/>
              </a:xfrm>
            </p:spPr>
            <p:txBody>
              <a:bodyPr>
                <a:normAutofit/>
              </a:bodyPr>
              <a:lstStyle/>
              <a:p>
                <a:r>
                  <a:rPr lang="en-US" dirty="0"/>
                  <a:t>A generator with a 100 turn, 30x12 cm coil rotates in a 0.2 T magnetic field with a frequency of 2 Hz. Determine the average emf induced in the coil.</a:t>
                </a:r>
              </a:p>
              <a:p>
                <a:pPr marL="0" indent="0">
                  <a:buNone/>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ea typeface="Cambria Math" panose="02040503050406030204" pitchFamily="18" charset="0"/>
                        </a:rPr>
                        <m:t>𝜀</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m:t>
                      </m:r>
                      <m:f>
                        <m:fPr>
                          <m:ctrlPr>
                            <a:rPr lang="en-US" b="0" i="1" smtClean="0">
                              <a:latin typeface="Cambria Math" panose="02040503050406030204" pitchFamily="18" charset="0"/>
                              <a:ea typeface="Cambria Math" panose="02040503050406030204" pitchFamily="18" charset="0"/>
                            </a:rPr>
                          </m:ctrlPr>
                        </m:fPr>
                        <m:num>
                          <m:r>
                            <m:rPr>
                              <m:sty m:val="p"/>
                            </m:rPr>
                            <a:rPr lang="el-GR" b="0" i="1" smtClean="0">
                              <a:latin typeface="Cambria Math" panose="02040503050406030204" pitchFamily="18" charset="0"/>
                              <a:ea typeface="Cambria Math" panose="02040503050406030204" pitchFamily="18" charset="0"/>
                            </a:rPr>
                            <m:t>Δ</m:t>
                          </m:r>
                          <m:r>
                            <a:rPr lang="en-US" b="0" i="1" smtClean="0">
                              <a:latin typeface="Cambria Math" panose="02040503050406030204" pitchFamily="18" charset="0"/>
                              <a:ea typeface="Cambria Math" panose="02040503050406030204" pitchFamily="18" charset="0"/>
                            </a:rPr>
                            <m:t>𝜙</m:t>
                          </m:r>
                        </m:num>
                        <m:den>
                          <m:r>
                            <a:rPr lang="en-US" b="0" i="1" smtClean="0">
                              <a:latin typeface="Cambria Math" panose="02040503050406030204" pitchFamily="18" charset="0"/>
                              <a:ea typeface="Cambria Math" panose="02040503050406030204" pitchFamily="18" charset="0"/>
                            </a:rPr>
                            <m:t>𝑡</m:t>
                          </m:r>
                        </m:den>
                      </m:f>
                      <m:r>
                        <a:rPr lang="en-US" b="0" i="1" smtClean="0">
                          <a:latin typeface="Cambria Math" panose="02040503050406030204" pitchFamily="18" charset="0"/>
                          <a:ea typeface="Cambria Math" panose="02040503050406030204" pitchFamily="18" charset="0"/>
                        </a:rPr>
                        <m:t>=100</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0−0.3×0.12×0.2</m:t>
                          </m:r>
                        </m:num>
                        <m:den>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÷4</m:t>
                          </m:r>
                        </m:den>
                      </m:f>
                      <m:r>
                        <a:rPr lang="en-US" b="0" i="1" smtClean="0">
                          <a:latin typeface="Cambria Math" panose="02040503050406030204" pitchFamily="18" charset="0"/>
                          <a:ea typeface="Cambria Math" panose="02040503050406030204" pitchFamily="18" charset="0"/>
                        </a:rPr>
                        <m:t>=5.76 </m:t>
                      </m:r>
                      <m:r>
                        <a:rPr lang="en-US" b="0" i="1" smtClean="0">
                          <a:latin typeface="Cambria Math" panose="02040503050406030204" pitchFamily="18" charset="0"/>
                          <a:ea typeface="Cambria Math" panose="02040503050406030204" pitchFamily="18" charset="0"/>
                        </a:rPr>
                        <m:t>𝑉</m:t>
                      </m:r>
                    </m:oMath>
                  </m:oMathPara>
                </a14:m>
                <a:endParaRPr lang="en-US" b="0" dirty="0">
                  <a:ea typeface="Cambria Math" panose="02040503050406030204" pitchFamily="18" charset="0"/>
                </a:endParaRPr>
              </a:p>
              <a:p>
                <a:pPr marL="0" indent="0">
                  <a:buNone/>
                </a:pPr>
                <a:r>
                  <a:rPr lang="en-AU" dirty="0"/>
                  <a:t>Important to recognise that in a quarter of a turn the flux goes from a maximum to zero, so time should be a quarter of the period.</a:t>
                </a:r>
              </a:p>
              <a:p>
                <a:pPr marL="0" indent="0">
                  <a:buNone/>
                </a:pPr>
                <a:r>
                  <a:rPr lang="en-AU" dirty="0"/>
                  <a:t>Also, this formula is just referred to as induced emf on the datasheet, but it is what you use if the question asks for ‘average emf’.</a:t>
                </a:r>
              </a:p>
            </p:txBody>
          </p:sp>
        </mc:Choice>
        <mc:Fallback xmlns="">
          <p:sp>
            <p:nvSpPr>
              <p:cNvPr id="3" name="Content Placeholder 2">
                <a:extLst>
                  <a:ext uri="{FF2B5EF4-FFF2-40B4-BE49-F238E27FC236}">
                    <a16:creationId xmlns:a16="http://schemas.microsoft.com/office/drawing/2014/main" id="{1A79B142-B43A-4DAA-AD3B-7C6093B36A53}"/>
                  </a:ext>
                </a:extLst>
              </p:cNvPr>
              <p:cNvSpPr>
                <a:spLocks noGrp="1" noRot="1" noChangeAspect="1" noMove="1" noResize="1" noEditPoints="1" noAdjustHandles="1" noChangeArrowheads="1" noChangeShapeType="1" noTextEdit="1"/>
              </p:cNvSpPr>
              <p:nvPr>
                <p:ph idx="1"/>
              </p:nvPr>
            </p:nvSpPr>
            <p:spPr>
              <a:xfrm>
                <a:off x="1141412" y="2249486"/>
                <a:ext cx="9905999" cy="4341813"/>
              </a:xfrm>
              <a:blipFill>
                <a:blip r:embed="rId2"/>
                <a:stretch>
                  <a:fillRect l="-1231" t="-1826" r="-1600"/>
                </a:stretch>
              </a:blipFill>
            </p:spPr>
            <p:txBody>
              <a:bodyPr/>
              <a:lstStyle/>
              <a:p>
                <a:r>
                  <a:rPr lang="en-AU">
                    <a:noFill/>
                  </a:rPr>
                  <a:t> </a:t>
                </a:r>
              </a:p>
            </p:txBody>
          </p:sp>
        </mc:Fallback>
      </mc:AlternateContent>
    </p:spTree>
    <p:extLst>
      <p:ext uri="{BB962C8B-B14F-4D97-AF65-F5344CB8AC3E}">
        <p14:creationId xmlns:p14="http://schemas.microsoft.com/office/powerpoint/2010/main" val="298646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F1A48-56E6-449D-976C-951EAF38D9B0}"/>
              </a:ext>
            </a:extLst>
          </p:cNvPr>
          <p:cNvSpPr>
            <a:spLocks noGrp="1"/>
          </p:cNvSpPr>
          <p:nvPr>
            <p:ph type="title"/>
          </p:nvPr>
        </p:nvSpPr>
        <p:spPr/>
        <p:txBody>
          <a:bodyPr/>
          <a:lstStyle/>
          <a:p>
            <a:r>
              <a:rPr lang="en-US" dirty="0"/>
              <a:t>Root mean square emf</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F125D07-9DD7-4EE1-8D7D-BAB69BA45EC3}"/>
                  </a:ext>
                </a:extLst>
              </p:cNvPr>
              <p:cNvSpPr>
                <a:spLocks noGrp="1"/>
              </p:cNvSpPr>
              <p:nvPr>
                <p:ph idx="1"/>
              </p:nvPr>
            </p:nvSpPr>
            <p:spPr/>
            <p:txBody>
              <a:bodyPr/>
              <a:lstStyle/>
              <a:p>
                <a:r>
                  <a:rPr lang="en-US" dirty="0"/>
                  <a:t>For alternating current, the RMS is equal to the value of the direct current that would produce the same average power in a circuit.</a:t>
                </a:r>
              </a:p>
              <a:p>
                <a:pPr marL="0" indent="0">
                  <a:buNone/>
                </a:pPr>
                <a14:m>
                  <m:oMathPara xmlns:m="http://schemas.openxmlformats.org/officeDocument/2006/math">
                    <m:oMathParaPr>
                      <m:jc m:val="centerGroup"/>
                    </m:oMathParaPr>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𝑟𝑚𝑠</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𝑚𝑎𝑥</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oMath>
                  </m:oMathPara>
                </a14:m>
                <a:endParaRPr lang="en-US" dirty="0"/>
              </a:p>
              <a:p>
                <a:r>
                  <a:rPr lang="en-US" dirty="0"/>
                  <a:t>To find the RMS emf you need the maximum emf</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𝜀</m:t>
                          </m:r>
                        </m:e>
                        <m:sub>
                          <m:r>
                            <a:rPr lang="en-US" b="0" i="1" smtClean="0">
                              <a:latin typeface="Cambria Math" panose="02040503050406030204" pitchFamily="18" charset="0"/>
                            </a:rPr>
                            <m:t>𝑚𝑎𝑥</m:t>
                          </m:r>
                        </m:sub>
                      </m:sSub>
                      <m:r>
                        <a:rPr lang="en-US" b="0" i="1" smtClean="0">
                          <a:latin typeface="Cambria Math" panose="02040503050406030204" pitchFamily="18" charset="0"/>
                        </a:rPr>
                        <m:t>=2</m:t>
                      </m:r>
                      <m:r>
                        <a:rPr lang="en-US" b="0" i="1" smtClean="0">
                          <a:latin typeface="Cambria Math" panose="02040503050406030204" pitchFamily="18" charset="0"/>
                        </a:rPr>
                        <m:t>𝑁𝑙𝑣𝐵</m:t>
                      </m:r>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𝑁𝐵</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ea typeface="Cambria Math" panose="02040503050406030204" pitchFamily="18" charset="0"/>
                        </a:rPr>
                        <m:t>𝑓</m:t>
                      </m:r>
                    </m:oMath>
                  </m:oMathPara>
                </a14:m>
                <a:endParaRPr lang="en-US" dirty="0"/>
              </a:p>
              <a:p>
                <a:pPr marL="0" indent="0">
                  <a:buNone/>
                </a:pPr>
                <a:endParaRPr lang="en-AU"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BF125D07-9DD7-4EE1-8D7D-BAB69BA45EC3}"/>
                  </a:ext>
                </a:extLst>
              </p:cNvPr>
              <p:cNvSpPr>
                <a:spLocks noGrp="1" noRot="1" noChangeAspect="1" noMove="1" noResize="1" noEditPoints="1" noAdjustHandles="1" noChangeArrowheads="1" noChangeShapeType="1" noTextEdit="1"/>
              </p:cNvSpPr>
              <p:nvPr>
                <p:ph idx="1"/>
              </p:nvPr>
            </p:nvSpPr>
            <p:spPr>
              <a:blipFill>
                <a:blip r:embed="rId2"/>
                <a:stretch>
                  <a:fillRect l="-1231" t="-2238" r="-985"/>
                </a:stretch>
              </a:blipFill>
            </p:spPr>
            <p:txBody>
              <a:bodyPr/>
              <a:lstStyle/>
              <a:p>
                <a:r>
                  <a:rPr lang="en-AU">
                    <a:noFill/>
                  </a:rPr>
                  <a:t> </a:t>
                </a:r>
              </a:p>
            </p:txBody>
          </p:sp>
        </mc:Fallback>
      </mc:AlternateContent>
    </p:spTree>
    <p:extLst>
      <p:ext uri="{BB962C8B-B14F-4D97-AF65-F5344CB8AC3E}">
        <p14:creationId xmlns:p14="http://schemas.microsoft.com/office/powerpoint/2010/main" val="4069005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D1798-6AA0-4DB7-853A-A537C9983ADA}"/>
              </a:ext>
            </a:extLst>
          </p:cNvPr>
          <p:cNvSpPr>
            <a:spLocks noGrp="1"/>
          </p:cNvSpPr>
          <p:nvPr>
            <p:ph type="title"/>
          </p:nvPr>
        </p:nvSpPr>
        <p:spPr/>
        <p:txBody>
          <a:bodyPr/>
          <a:lstStyle/>
          <a:p>
            <a:r>
              <a:rPr lang="en-US" dirty="0"/>
              <a:t>Example</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A8D57B-5B56-4562-8A2F-341EA2CDE1BC}"/>
                  </a:ext>
                </a:extLst>
              </p:cNvPr>
              <p:cNvSpPr>
                <a:spLocks noGrp="1"/>
              </p:cNvSpPr>
              <p:nvPr>
                <p:ph idx="1"/>
              </p:nvPr>
            </p:nvSpPr>
            <p:spPr>
              <a:xfrm>
                <a:off x="1141412" y="2249487"/>
                <a:ext cx="10059988" cy="3541714"/>
              </a:xfrm>
            </p:spPr>
            <p:txBody>
              <a:bodyPr/>
              <a:lstStyle/>
              <a:p>
                <a:pPr marL="0" indent="0">
                  <a:buNone/>
                </a:pPr>
                <a:r>
                  <a:rPr lang="en-US" dirty="0"/>
                  <a:t>A 10 cm square coil of 400 turns is rotated at 25 Hz in a magnetic field of 0.1 T.</a:t>
                </a:r>
              </a:p>
              <a:p>
                <a:pPr marL="0" indent="0">
                  <a:buNone/>
                </a:pPr>
                <a:r>
                  <a:rPr lang="en-US" dirty="0"/>
                  <a:t>a) Find the maximum induced emf.</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𝑚𝑎𝑥</m:t>
                          </m:r>
                        </m:sub>
                      </m:sSub>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𝑁𝐵</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400×0.1×0.1×0.1×25=62.8 </m:t>
                      </m:r>
                      <m:r>
                        <a:rPr lang="en-US" b="0" i="1" smtClean="0">
                          <a:latin typeface="Cambria Math" panose="02040503050406030204" pitchFamily="18" charset="0"/>
                          <a:ea typeface="Cambria Math" panose="02040503050406030204" pitchFamily="18" charset="0"/>
                        </a:rPr>
                        <m:t>𝑉</m:t>
                      </m:r>
                    </m:oMath>
                  </m:oMathPara>
                </a14:m>
                <a:endParaRPr lang="en-US" dirty="0"/>
              </a:p>
              <a:p>
                <a:pPr marL="0" indent="0">
                  <a:buNone/>
                </a:pPr>
                <a:r>
                  <a:rPr lang="en-AU" dirty="0"/>
                  <a:t>b) Assuming maximum flux is at t = 0 s sketch the emf as a function of time for 0.12 s</a:t>
                </a:r>
              </a:p>
              <a:p>
                <a:pPr marL="0" indent="0">
                  <a:buNone/>
                </a:pPr>
                <a:endParaRPr lang="en-AU" dirty="0"/>
              </a:p>
            </p:txBody>
          </p:sp>
        </mc:Choice>
        <mc:Fallback xmlns="">
          <p:sp>
            <p:nvSpPr>
              <p:cNvPr id="3" name="Content Placeholder 2">
                <a:extLst>
                  <a:ext uri="{FF2B5EF4-FFF2-40B4-BE49-F238E27FC236}">
                    <a16:creationId xmlns:a16="http://schemas.microsoft.com/office/drawing/2014/main" id="{70A8D57B-5B56-4562-8A2F-341EA2CDE1BC}"/>
                  </a:ext>
                </a:extLst>
              </p:cNvPr>
              <p:cNvSpPr>
                <a:spLocks noGrp="1" noRot="1" noChangeAspect="1" noMove="1" noResize="1" noEditPoints="1" noAdjustHandles="1" noChangeArrowheads="1" noChangeShapeType="1" noTextEdit="1"/>
              </p:cNvSpPr>
              <p:nvPr>
                <p:ph idx="1"/>
              </p:nvPr>
            </p:nvSpPr>
            <p:spPr>
              <a:xfrm>
                <a:off x="1141412" y="2249487"/>
                <a:ext cx="10059988" cy="3541714"/>
              </a:xfrm>
              <a:blipFill>
                <a:blip r:embed="rId2"/>
                <a:stretch>
                  <a:fillRect l="-909" t="-172" r="-424"/>
                </a:stretch>
              </a:blipFill>
            </p:spPr>
            <p:txBody>
              <a:bodyPr/>
              <a:lstStyle/>
              <a:p>
                <a:r>
                  <a:rPr lang="en-AU">
                    <a:noFill/>
                  </a:rPr>
                  <a:t> </a:t>
                </a:r>
              </a:p>
            </p:txBody>
          </p:sp>
        </mc:Fallback>
      </mc:AlternateContent>
    </p:spTree>
    <p:extLst>
      <p:ext uri="{BB962C8B-B14F-4D97-AF65-F5344CB8AC3E}">
        <p14:creationId xmlns:p14="http://schemas.microsoft.com/office/powerpoint/2010/main" val="373979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176F3-39D5-464F-8350-11671D0C1B47}"/>
              </a:ext>
            </a:extLst>
          </p:cNvPr>
          <p:cNvSpPr>
            <a:spLocks noGrp="1"/>
          </p:cNvSpPr>
          <p:nvPr>
            <p:ph type="title"/>
          </p:nvPr>
        </p:nvSpPr>
        <p:spPr/>
        <p:txBody>
          <a:bodyPr/>
          <a:lstStyle/>
          <a:p>
            <a:r>
              <a:rPr lang="en-US" dirty="0"/>
              <a:t>Example 2</a:t>
            </a:r>
            <a:endParaRPr lang="en-AU"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17111B6-28F2-4588-AE0C-332FFDD9FAF9}"/>
                  </a:ext>
                </a:extLst>
              </p:cNvPr>
              <p:cNvSpPr>
                <a:spLocks noGrp="1"/>
              </p:cNvSpPr>
              <p:nvPr>
                <p:ph idx="1"/>
              </p:nvPr>
            </p:nvSpPr>
            <p:spPr>
              <a:xfrm>
                <a:off x="1141412" y="2249486"/>
                <a:ext cx="9905999" cy="4608514"/>
              </a:xfrm>
            </p:spPr>
            <p:txBody>
              <a:bodyPr>
                <a:normAutofit fontScale="92500"/>
              </a:bodyPr>
              <a:lstStyle/>
              <a:p>
                <a:pPr marL="0" indent="0">
                  <a:buNone/>
                </a:pPr>
                <a:r>
                  <a:rPr lang="en-US" dirty="0"/>
                  <a:t>A 40 turn 15x25 cm coil is rotating at 1500 rpm in a 0.35 T magnetic field.</a:t>
                </a:r>
              </a:p>
              <a:p>
                <a:pPr marL="0" indent="0">
                  <a:buNone/>
                </a:pPr>
                <a:r>
                  <a:rPr lang="en-US" dirty="0"/>
                  <a:t>a) Determine the max emf produced by the coil.</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𝑚𝑎𝑥</m:t>
                          </m:r>
                        </m:sub>
                      </m:sSub>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𝑁𝐵</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40×0.35×0.15×0.25×</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1500</m:t>
                          </m:r>
                        </m:num>
                        <m:den>
                          <m:r>
                            <a:rPr lang="en-US" b="0" i="1" smtClean="0">
                              <a:latin typeface="Cambria Math" panose="02040503050406030204" pitchFamily="18" charset="0"/>
                              <a:ea typeface="Cambria Math" panose="02040503050406030204" pitchFamily="18" charset="0"/>
                            </a:rPr>
                            <m:t>60</m:t>
                          </m:r>
                        </m:den>
                      </m:f>
                      <m:r>
                        <a:rPr lang="en-US" b="0" i="1" smtClean="0">
                          <a:latin typeface="Cambria Math" panose="02040503050406030204" pitchFamily="18" charset="0"/>
                          <a:ea typeface="Cambria Math" panose="02040503050406030204" pitchFamily="18" charset="0"/>
                        </a:rPr>
                        <m:t>=82.5 </m:t>
                      </m:r>
                      <m:r>
                        <a:rPr lang="en-US" b="0" i="1" smtClean="0">
                          <a:latin typeface="Cambria Math" panose="02040503050406030204" pitchFamily="18" charset="0"/>
                          <a:ea typeface="Cambria Math" panose="02040503050406030204" pitchFamily="18" charset="0"/>
                        </a:rPr>
                        <m:t>𝑉</m:t>
                      </m:r>
                    </m:oMath>
                  </m:oMathPara>
                </a14:m>
                <a:endParaRPr lang="en-US" dirty="0"/>
              </a:p>
              <a:p>
                <a:pPr marL="0" indent="0">
                  <a:buNone/>
                </a:pPr>
                <a:r>
                  <a:rPr lang="en-AU" dirty="0"/>
                  <a:t>b) Determine the RMS voltage produced.</a:t>
                </a:r>
              </a:p>
              <a:p>
                <a:pPr marL="0" indent="0">
                  <a:buNone/>
                </a:pPr>
                <a14:m>
                  <m:oMathPara xmlns:m="http://schemas.openxmlformats.org/officeDocument/2006/math">
                    <m:oMathParaPr>
                      <m:jc m:val="centerGroup"/>
                    </m:oMathParaPr>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𝑟𝑚𝑠</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𝑚𝑎𝑥</m:t>
                              </m:r>
                            </m:sub>
                          </m:sSub>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82.5</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2</m:t>
                              </m:r>
                            </m:e>
                          </m:rad>
                        </m:den>
                      </m:f>
                      <m:r>
                        <a:rPr lang="en-US" b="0" i="1" smtClean="0">
                          <a:latin typeface="Cambria Math" panose="02040503050406030204" pitchFamily="18" charset="0"/>
                        </a:rPr>
                        <m:t>=58.3 </m:t>
                      </m:r>
                      <m:r>
                        <a:rPr lang="en-US" b="0" i="1" smtClean="0">
                          <a:latin typeface="Cambria Math" panose="02040503050406030204" pitchFamily="18" charset="0"/>
                        </a:rPr>
                        <m:t>𝑉</m:t>
                      </m:r>
                    </m:oMath>
                  </m:oMathPara>
                </a14:m>
                <a:endParaRPr lang="en-AU" dirty="0"/>
              </a:p>
              <a:p>
                <a:pPr marL="0" indent="0">
                  <a:buNone/>
                </a:pPr>
                <a:r>
                  <a:rPr lang="en-AU" dirty="0"/>
                  <a:t>c) Determine the peak voltage if the frequency is doubled.</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𝜀</m:t>
                          </m:r>
                        </m:e>
                        <m:sub>
                          <m:r>
                            <a:rPr lang="en-US" i="1">
                              <a:latin typeface="Cambria Math" panose="02040503050406030204" pitchFamily="18" charset="0"/>
                            </a:rPr>
                            <m:t>𝑚𝑎𝑥</m:t>
                          </m:r>
                        </m:sub>
                      </m:sSub>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𝑁𝐵</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ea typeface="Cambria Math" panose="02040503050406030204" pitchFamily="18" charset="0"/>
                        </a:rPr>
                        <m:t>𝑓</m:t>
                      </m:r>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40×0.35×0.15×0.25×</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30</m:t>
                          </m:r>
                          <m:r>
                            <a:rPr lang="en-US" i="1">
                              <a:latin typeface="Cambria Math" panose="02040503050406030204" pitchFamily="18" charset="0"/>
                              <a:ea typeface="Cambria Math" panose="02040503050406030204" pitchFamily="18" charset="0"/>
                            </a:rPr>
                            <m:t>00</m:t>
                          </m:r>
                        </m:num>
                        <m:den>
                          <m:r>
                            <a:rPr lang="en-US" i="1">
                              <a:latin typeface="Cambria Math" panose="02040503050406030204" pitchFamily="18" charset="0"/>
                              <a:ea typeface="Cambria Math" panose="02040503050406030204" pitchFamily="18" charset="0"/>
                            </a:rPr>
                            <m:t>60</m:t>
                          </m:r>
                        </m:den>
                      </m:f>
                      <m:r>
                        <a:rPr lang="en-US" i="1">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165</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𝑉</m:t>
                      </m:r>
                    </m:oMath>
                  </m:oMathPara>
                </a14:m>
                <a:endParaRPr lang="en-US" dirty="0"/>
              </a:p>
              <a:p>
                <a:pPr marL="0" indent="0">
                  <a:buNone/>
                </a:pPr>
                <a:endParaRPr lang="en-AU" dirty="0"/>
              </a:p>
              <a:p>
                <a:pPr marL="0" indent="0">
                  <a:buNone/>
                </a:pPr>
                <a:endParaRPr lang="en-AU" dirty="0"/>
              </a:p>
            </p:txBody>
          </p:sp>
        </mc:Choice>
        <mc:Fallback xmlns="">
          <p:sp>
            <p:nvSpPr>
              <p:cNvPr id="3" name="Content Placeholder 2">
                <a:extLst>
                  <a:ext uri="{FF2B5EF4-FFF2-40B4-BE49-F238E27FC236}">
                    <a16:creationId xmlns:a16="http://schemas.microsoft.com/office/drawing/2014/main" id="{B17111B6-28F2-4588-AE0C-332FFDD9FAF9}"/>
                  </a:ext>
                </a:extLst>
              </p:cNvPr>
              <p:cNvSpPr>
                <a:spLocks noGrp="1" noRot="1" noChangeAspect="1" noMove="1" noResize="1" noEditPoints="1" noAdjustHandles="1" noChangeArrowheads="1" noChangeShapeType="1" noTextEdit="1"/>
              </p:cNvSpPr>
              <p:nvPr>
                <p:ph idx="1"/>
              </p:nvPr>
            </p:nvSpPr>
            <p:spPr>
              <a:xfrm>
                <a:off x="1141412" y="2249486"/>
                <a:ext cx="9905999" cy="4608514"/>
              </a:xfrm>
              <a:blipFill>
                <a:blip r:embed="rId2"/>
                <a:stretch>
                  <a:fillRect l="-800"/>
                </a:stretch>
              </a:blipFill>
            </p:spPr>
            <p:txBody>
              <a:bodyPr/>
              <a:lstStyle/>
              <a:p>
                <a:r>
                  <a:rPr lang="en-AU">
                    <a:noFill/>
                  </a:rPr>
                  <a:t> </a:t>
                </a:r>
              </a:p>
            </p:txBody>
          </p:sp>
        </mc:Fallback>
      </mc:AlternateContent>
    </p:spTree>
    <p:extLst>
      <p:ext uri="{BB962C8B-B14F-4D97-AF65-F5344CB8AC3E}">
        <p14:creationId xmlns:p14="http://schemas.microsoft.com/office/powerpoint/2010/main" val="193474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1_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8054</Words>
  <Application>Microsoft Office PowerPoint</Application>
  <PresentationFormat>Widescreen</PresentationFormat>
  <Paragraphs>762</Paragraphs>
  <Slides>119</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119</vt:i4>
      </vt:variant>
    </vt:vector>
  </HeadingPairs>
  <TitlesOfParts>
    <vt:vector size="125" baseType="lpstr">
      <vt:lpstr>Arial</vt:lpstr>
      <vt:lpstr>Calibri</vt:lpstr>
      <vt:lpstr>Cambria Math</vt:lpstr>
      <vt:lpstr>Tw Cen MT</vt:lpstr>
      <vt:lpstr>Circuit</vt:lpstr>
      <vt:lpstr>1_Circuit</vt:lpstr>
      <vt:lpstr>Electromagnetism</vt:lpstr>
      <vt:lpstr>SCSA ATAR Syllabus  (last updated 23/5/19; https://senior-secondary.scsa.wa.edu.au/syllabus-and-support-materials/science/physics)</vt:lpstr>
      <vt:lpstr>Drawing electric field lines</vt:lpstr>
      <vt:lpstr>Drawing Electric Field lines</vt:lpstr>
      <vt:lpstr>Electric fields</vt:lpstr>
      <vt:lpstr>Drawing Electric Field lines</vt:lpstr>
      <vt:lpstr>Drawing Electric Field lines</vt:lpstr>
      <vt:lpstr>Lines of equipotential</vt:lpstr>
      <vt:lpstr>Lines of equipotential</vt:lpstr>
      <vt:lpstr>Lines of equipotential</vt:lpstr>
      <vt:lpstr>Coulomb’s law</vt:lpstr>
      <vt:lpstr>Sidebar - Coulomb’s constant</vt:lpstr>
      <vt:lpstr>Coulomb’s Law example 1</vt:lpstr>
      <vt:lpstr>Inverse Square recap</vt:lpstr>
      <vt:lpstr>Electric Field Strength (E)</vt:lpstr>
      <vt:lpstr>Electric Field Strength</vt:lpstr>
      <vt:lpstr>Electric Field Strength Example 1</vt:lpstr>
      <vt:lpstr>Electric Field Strength Example 2</vt:lpstr>
      <vt:lpstr>Electric Field Strength from potential difference</vt:lpstr>
      <vt:lpstr>Sidebar – Derivation of E=V/d</vt:lpstr>
      <vt:lpstr>Electric Field Strength Example 3</vt:lpstr>
      <vt:lpstr>Electric Field strength Example 4</vt:lpstr>
      <vt:lpstr>Electric Field strength Example 5</vt:lpstr>
      <vt:lpstr>Cathode rays</vt:lpstr>
      <vt:lpstr>Cathode Ray Tube</vt:lpstr>
      <vt:lpstr>Cathode ray Tube</vt:lpstr>
      <vt:lpstr>Milikan’s oil drop experiment – determination of charge of an electron</vt:lpstr>
      <vt:lpstr>Electric Potential (V)</vt:lpstr>
      <vt:lpstr>Electric potential Difference (V)</vt:lpstr>
      <vt:lpstr>Work from electric potential difference analogous to work from vertical movement</vt:lpstr>
      <vt:lpstr>Electric potential Difference Example 1</vt:lpstr>
      <vt:lpstr>Electric potential Difference Example 2</vt:lpstr>
      <vt:lpstr>Magnets</vt:lpstr>
      <vt:lpstr>Law of Poles</vt:lpstr>
      <vt:lpstr>Magnetic fields</vt:lpstr>
      <vt:lpstr>Magnetic field lines</vt:lpstr>
      <vt:lpstr>Permanent magnet</vt:lpstr>
      <vt:lpstr>Source of permanent magnets</vt:lpstr>
      <vt:lpstr>Electromagnet</vt:lpstr>
      <vt:lpstr>Magnetic flux density (B)</vt:lpstr>
      <vt:lpstr>Magnetic flux (φ)</vt:lpstr>
      <vt:lpstr>Example</vt:lpstr>
      <vt:lpstr>Earth’s magnetic field - Magnetosphere</vt:lpstr>
      <vt:lpstr>Angle of dip</vt:lpstr>
      <vt:lpstr>Components of magnetic field</vt:lpstr>
      <vt:lpstr>Electromagnetism</vt:lpstr>
      <vt:lpstr>Magnetic field from electric current</vt:lpstr>
      <vt:lpstr>Example</vt:lpstr>
      <vt:lpstr>3d Field diagrams on 2d Paper</vt:lpstr>
      <vt:lpstr>Example</vt:lpstr>
      <vt:lpstr>Magnetic field strength from a wire</vt:lpstr>
      <vt:lpstr>Example</vt:lpstr>
      <vt:lpstr>PowerPoint Presentation</vt:lpstr>
      <vt:lpstr>Current flowing in a loop</vt:lpstr>
      <vt:lpstr>Current flowing in a loop side view</vt:lpstr>
      <vt:lpstr>Solenoids</vt:lpstr>
      <vt:lpstr>Remembering solenoid direction</vt:lpstr>
      <vt:lpstr>Solenoid electromagnet</vt:lpstr>
      <vt:lpstr>Solenoid application 1 - bells</vt:lpstr>
      <vt:lpstr>Solenoid applications 2 - Relay</vt:lpstr>
      <vt:lpstr>Solenoid application 3 – Circuit breaker</vt:lpstr>
      <vt:lpstr>Solenoid Application 4 – Residual Current Device</vt:lpstr>
      <vt:lpstr>Force on a current in a magnetic field</vt:lpstr>
      <vt:lpstr>Right hand slap rule</vt:lpstr>
      <vt:lpstr>Calculating force on a wire in a magnetic field</vt:lpstr>
      <vt:lpstr>Example</vt:lpstr>
      <vt:lpstr>Example 2</vt:lpstr>
      <vt:lpstr>Explanation for force on a wire using field lines</vt:lpstr>
      <vt:lpstr>Force between two parallel wires</vt:lpstr>
      <vt:lpstr>Motor Basics</vt:lpstr>
      <vt:lpstr>Split-ring Commutator</vt:lpstr>
      <vt:lpstr>Determining Maximum torque on coil</vt:lpstr>
      <vt:lpstr>Example</vt:lpstr>
      <vt:lpstr>PowerPoint Presentation</vt:lpstr>
      <vt:lpstr>Simple motor problems</vt:lpstr>
      <vt:lpstr>Motor improvements</vt:lpstr>
      <vt:lpstr>AC motor</vt:lpstr>
      <vt:lpstr>Speakers</vt:lpstr>
      <vt:lpstr>Ammeters</vt:lpstr>
      <vt:lpstr>Deflection of a charged particle by a magnetic field</vt:lpstr>
      <vt:lpstr>Force on a charged particle moving through a magnetic field</vt:lpstr>
      <vt:lpstr>Path of a charged particle through a magnetic field</vt:lpstr>
      <vt:lpstr>Example</vt:lpstr>
      <vt:lpstr>Cyclotron</vt:lpstr>
      <vt:lpstr>Cyclotron calculations</vt:lpstr>
      <vt:lpstr>Induction</vt:lpstr>
      <vt:lpstr>Induced EMF across a straight moving conductor</vt:lpstr>
      <vt:lpstr>Induced emf – charge separation</vt:lpstr>
      <vt:lpstr>Example</vt:lpstr>
      <vt:lpstr>Induced EMF in coils - Lenz’s Law  - Conservation of energy</vt:lpstr>
      <vt:lpstr>(AVERAGE) Induced EMF in coils – Faraday’s Law</vt:lpstr>
      <vt:lpstr>Example</vt:lpstr>
      <vt:lpstr>Example 2</vt:lpstr>
      <vt:lpstr>Example 3</vt:lpstr>
      <vt:lpstr>Generators</vt:lpstr>
      <vt:lpstr>Example</vt:lpstr>
      <vt:lpstr>Root mean square emf</vt:lpstr>
      <vt:lpstr>Example</vt:lpstr>
      <vt:lpstr>Example 2</vt:lpstr>
      <vt:lpstr>DC Generator</vt:lpstr>
      <vt:lpstr>Back emf</vt:lpstr>
      <vt:lpstr>Counter torque</vt:lpstr>
      <vt:lpstr>Transformers</vt:lpstr>
      <vt:lpstr>Transformer details</vt:lpstr>
      <vt:lpstr>Example</vt:lpstr>
      <vt:lpstr>Example 2</vt:lpstr>
      <vt:lpstr>Transmission of Power</vt:lpstr>
      <vt:lpstr>PowerPoint Presentation</vt:lpstr>
      <vt:lpstr>Example</vt:lpstr>
      <vt:lpstr>Example 2</vt:lpstr>
      <vt:lpstr>Example 3</vt:lpstr>
      <vt:lpstr>Magnet dropped, South side down, down copper tube</vt:lpstr>
      <vt:lpstr>braking</vt:lpstr>
      <vt:lpstr>Eddy currents – crack detection</vt:lpstr>
      <vt:lpstr>Induction hot plate</vt:lpstr>
      <vt:lpstr>Eddy currents – Metal detectors</vt:lpstr>
      <vt:lpstr>Moving coil microphone</vt:lpstr>
      <vt:lpstr>Magnetic tape – cassette tapes, VHS, credit card strip</vt:lpstr>
      <vt:lpstr>Electric guitar pickup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Electromagnetism</dc:title>
  <dc:creator>John Owen</dc:creator>
  <cp:lastModifiedBy>George uhe</cp:lastModifiedBy>
  <cp:revision>48</cp:revision>
  <dcterms:created xsi:type="dcterms:W3CDTF">2019-11-27T06:56:04Z</dcterms:created>
  <dcterms:modified xsi:type="dcterms:W3CDTF">2021-09-05T12:19:25Z</dcterms:modified>
</cp:coreProperties>
</file>